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65" r:id="rId6"/>
    <p:sldId id="266" r:id="rId7"/>
    <p:sldId id="260" r:id="rId8"/>
    <p:sldId id="268" r:id="rId9"/>
    <p:sldId id="269" r:id="rId10"/>
    <p:sldId id="27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Nitra_moravia_833-cs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Central_europe_9th_century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K%C5%99%C3%AD%C5%BE_z_Mikul%C4%8Dic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Nitra_moravia_833-cs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září </a:t>
                      </a:r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VY_52_INOVACE_14_Velká</a:t>
                      </a:r>
                      <a:r>
                        <a:rPr lang="cs-CZ" sz="1800" b="0" kern="1200" baseline="0" dirty="0" smtClean="0">
                          <a:effectLst/>
                        </a:rPr>
                        <a:t> </a:t>
                      </a:r>
                      <a:r>
                        <a:rPr lang="cs-CZ" sz="1800" b="0" kern="1200" baseline="0" dirty="0" smtClean="0">
                          <a:effectLst/>
                        </a:rPr>
                        <a:t>Morava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výkladu látky a doplnění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práce s mapou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 slouží k upevnění znalostí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první státní útvar na našem území</a:t>
            </a:r>
          </a:p>
          <a:p>
            <a:r>
              <a:rPr lang="cs-CZ" dirty="0" smtClean="0"/>
              <a:t>     v průběhu </a:t>
            </a:r>
            <a:r>
              <a:rPr lang="cs-CZ" sz="3600" b="1" dirty="0" smtClean="0"/>
              <a:t>9. století </a:t>
            </a:r>
            <a:r>
              <a:rPr lang="cs-CZ" sz="3600" dirty="0" smtClean="0"/>
              <a:t>– slovanský stát</a:t>
            </a:r>
          </a:p>
          <a:p>
            <a:pPr>
              <a:buNone/>
            </a:pPr>
            <a:r>
              <a:rPr lang="cs-CZ" sz="3600" b="1" dirty="0" smtClean="0"/>
              <a:t>                             </a:t>
            </a:r>
            <a:r>
              <a:rPr lang="cs-CZ" sz="3600" dirty="0" smtClean="0"/>
              <a:t>kníže </a:t>
            </a:r>
            <a:r>
              <a:rPr lang="cs-CZ" sz="3600" b="1" dirty="0" smtClean="0"/>
              <a:t>Mojmír I. </a:t>
            </a:r>
            <a:r>
              <a:rPr lang="cs-CZ" sz="3600" dirty="0" smtClean="0"/>
              <a:t>k </a:t>
            </a:r>
            <a:r>
              <a:rPr lang="cs-CZ" sz="3600" dirty="0" err="1" smtClean="0"/>
              <a:t>j</a:t>
            </a:r>
            <a:r>
              <a:rPr lang="cs-CZ" sz="3600" dirty="0" smtClean="0"/>
              <a:t>. Moravě</a:t>
            </a:r>
          </a:p>
          <a:p>
            <a:pPr>
              <a:buNone/>
            </a:pPr>
            <a:r>
              <a:rPr lang="cs-CZ" sz="3600" dirty="0" smtClean="0"/>
              <a:t>                             připojil nitranské knížectví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                       získává vliv okolí</a:t>
            </a:r>
          </a:p>
          <a:p>
            <a:pPr>
              <a:buNone/>
            </a:pPr>
            <a:r>
              <a:rPr lang="cs-CZ" sz="3600" dirty="0" smtClean="0"/>
              <a:t>                                    ne mocných Franků                 </a:t>
            </a:r>
            <a:endParaRPr lang="cs-CZ" sz="3600" dirty="0"/>
          </a:p>
        </p:txBody>
      </p:sp>
      <p:pic>
        <p:nvPicPr>
          <p:cNvPr id="1030" name="Picture 6" descr="Nitra moravia 833-c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780928"/>
            <a:ext cx="2857500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 ŘÍŠE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Frankové – vojenské výpravy</a:t>
            </a:r>
          </a:p>
          <a:p>
            <a:r>
              <a:rPr lang="cs-CZ" dirty="0" smtClean="0"/>
              <a:t>nastupuje kníže </a:t>
            </a:r>
            <a:r>
              <a:rPr lang="cs-CZ" sz="3600" b="1" dirty="0" smtClean="0"/>
              <a:t>Rastislav</a:t>
            </a:r>
            <a:r>
              <a:rPr lang="cs-CZ" dirty="0" smtClean="0"/>
              <a:t>, snaha o nezávislost</a:t>
            </a:r>
          </a:p>
          <a:p>
            <a:pPr>
              <a:buNone/>
            </a:pPr>
            <a:r>
              <a:rPr lang="cs-CZ" dirty="0" smtClean="0"/>
              <a:t>vyhání německé duchovní</a:t>
            </a:r>
          </a:p>
          <a:p>
            <a:r>
              <a:rPr lang="cs-CZ" dirty="0" smtClean="0"/>
              <a:t>požádal byzantského</a:t>
            </a:r>
          </a:p>
          <a:p>
            <a:pPr>
              <a:buNone/>
            </a:pPr>
            <a:r>
              <a:rPr lang="cs-CZ" dirty="0" smtClean="0"/>
              <a:t>císaře o </a:t>
            </a:r>
            <a:r>
              <a:rPr lang="cs-CZ" u="sng" dirty="0" smtClean="0"/>
              <a:t>křesťanskou misi</a:t>
            </a:r>
          </a:p>
          <a:p>
            <a:pPr>
              <a:buNone/>
            </a:pPr>
            <a:r>
              <a:rPr lang="cs-CZ" dirty="0" smtClean="0"/>
              <a:t>bratři Cyril a Metoděj</a:t>
            </a:r>
            <a:endParaRPr lang="cs-CZ" dirty="0"/>
          </a:p>
        </p:txBody>
      </p:sp>
      <p:pic>
        <p:nvPicPr>
          <p:cNvPr id="18434" name="Picture 2" descr="http://upload.wikimedia.org/wikipedia/commons/thumb/e/e2/Central_europe_9th_century.png/250px-Central_europe_9th_century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7408" y="2996952"/>
            <a:ext cx="4161558" cy="3456383"/>
          </a:xfrm>
          <a:prstGeom prst="rect">
            <a:avLst/>
          </a:prstGeom>
          <a:noFill/>
        </p:spPr>
      </p:pic>
      <p:pic>
        <p:nvPicPr>
          <p:cNvPr id="18436" name="Picture 4" descr="http://upload.wikimedia.org/wikipedia/commons/thumb/9/9d/K%C5%99%C3%AD%C5%BE_z_Mikul%C4%8Dic.png/200px-K%C5%99%C3%AD%C5%BE_z_Mikul%C4%8Dic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5820" y="332656"/>
            <a:ext cx="1661936" cy="1969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další panovník </a:t>
            </a:r>
            <a:r>
              <a:rPr lang="cs-CZ" sz="3600" b="1" dirty="0" smtClean="0"/>
              <a:t>Svatopluk </a:t>
            </a:r>
            <a:r>
              <a:rPr lang="cs-CZ" dirty="0" smtClean="0"/>
              <a:t>vydal Rastislava</a:t>
            </a:r>
          </a:p>
          <a:p>
            <a:pPr>
              <a:buNone/>
            </a:pPr>
            <a:r>
              <a:rPr lang="cs-CZ" dirty="0" smtClean="0"/>
              <a:t>Frankům</a:t>
            </a:r>
          </a:p>
          <a:p>
            <a:r>
              <a:rPr lang="cs-CZ" dirty="0" smtClean="0"/>
              <a:t>připojil další území – části dnešního Polska,</a:t>
            </a:r>
          </a:p>
          <a:p>
            <a:pPr>
              <a:buNone/>
            </a:pPr>
            <a:r>
              <a:rPr lang="cs-CZ" dirty="0" smtClean="0"/>
              <a:t>Maďarska, Čech a Německa</a:t>
            </a:r>
          </a:p>
          <a:p>
            <a:r>
              <a:rPr lang="cs-CZ" dirty="0" smtClean="0"/>
              <a:t>církevní politikou zajistil </a:t>
            </a:r>
            <a:r>
              <a:rPr lang="cs-CZ" b="1" dirty="0" smtClean="0"/>
              <a:t>nezávislost a rozkvět </a:t>
            </a:r>
          </a:p>
          <a:p>
            <a:pPr>
              <a:buNone/>
            </a:pPr>
            <a:r>
              <a:rPr lang="cs-CZ" b="1" dirty="0" smtClean="0"/>
              <a:t>Velkomoravské říše</a:t>
            </a:r>
          </a:p>
          <a:p>
            <a:pPr>
              <a:buNone/>
            </a:pPr>
            <a:r>
              <a:rPr lang="cs-CZ" dirty="0" smtClean="0"/>
              <a:t>z východu hrozba - kočovné maďarské </a:t>
            </a:r>
          </a:p>
          <a:p>
            <a:pPr>
              <a:buNone/>
            </a:pPr>
            <a:r>
              <a:rPr lang="cs-CZ" dirty="0" smtClean="0"/>
              <a:t>kmeny</a:t>
            </a:r>
            <a:endParaRPr lang="cs-CZ" dirty="0"/>
          </a:p>
        </p:txBody>
      </p:sp>
      <p:pic>
        <p:nvPicPr>
          <p:cNvPr id="21506" name="Picture 2" descr="C:\Program Files (x86)\Microsoft Office\MEDIA\CAGCAT10\j029774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9349"/>
            <a:ext cx="1368152" cy="1301940"/>
          </a:xfrm>
          <a:prstGeom prst="rect">
            <a:avLst/>
          </a:prstGeom>
          <a:noFill/>
        </p:spPr>
      </p:pic>
      <p:pic>
        <p:nvPicPr>
          <p:cNvPr id="21507" name="Picture 3" descr="C:\Users\Matějovi\AppData\Local\Microsoft\Windows\Temporary Internet Files\Content.IE5\OB77HUPV\MC9004046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725144"/>
            <a:ext cx="1895475" cy="1682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VELKOMORAVSKÁ 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nástupce </a:t>
            </a:r>
            <a:r>
              <a:rPr lang="cs-CZ" sz="3600" b="1" dirty="0" smtClean="0"/>
              <a:t>Mojmír II. </a:t>
            </a:r>
            <a:r>
              <a:rPr lang="cs-CZ" dirty="0" smtClean="0"/>
              <a:t>– sjednává mír s Bavory</a:t>
            </a:r>
          </a:p>
          <a:p>
            <a:r>
              <a:rPr lang="cs-CZ" dirty="0" smtClean="0"/>
              <a:t>potíže uvnitř VM říše    </a:t>
            </a:r>
            <a:r>
              <a:rPr lang="cs-CZ" b="1" dirty="0" smtClean="0"/>
              <a:t>stát se rozpadá   </a:t>
            </a:r>
          </a:p>
          <a:p>
            <a:r>
              <a:rPr lang="cs-CZ" dirty="0" smtClean="0"/>
              <a:t>Česká země i další - samostatnost</a:t>
            </a:r>
          </a:p>
          <a:p>
            <a:r>
              <a:rPr lang="cs-CZ" dirty="0" smtClean="0"/>
              <a:t>ničivé nájezdy kočovných Maďarů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pustošení, rozpad, </a:t>
            </a:r>
            <a:r>
              <a:rPr lang="cs-CZ" b="1" dirty="0" smtClean="0"/>
              <a:t>zánik země</a:t>
            </a:r>
            <a:endParaRPr lang="cs-CZ" b="1" dirty="0"/>
          </a:p>
        </p:txBody>
      </p:sp>
      <p:pic>
        <p:nvPicPr>
          <p:cNvPr id="22530" name="Picture 2" descr="C:\Users\Matějovi\AppData\Local\Microsoft\Windows\Temporary Internet Files\Content.IE5\Z4UJWM1L\MC9000556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789040"/>
            <a:ext cx="2337522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PANOVNÍCI  VELKÉ  MORAVY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772816"/>
            <a:ext cx="29523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MOJMÍR I.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2924944"/>
            <a:ext cx="29523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RASTISLAV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4077072"/>
            <a:ext cx="29523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SVATOPLUK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27584" y="5301208"/>
            <a:ext cx="29523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MOJMÍR II.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364088" y="1772816"/>
            <a:ext cx="0" cy="4536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148064" y="191683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796136" y="17008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830</a:t>
            </a:r>
            <a:endParaRPr lang="cs-CZ" sz="2400" b="1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5148064" y="299695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148064" y="422108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148064" y="537321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076056" y="609329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5724128" y="278092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846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96136" y="400506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871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96136" y="515719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894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796136" y="60212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906/7</a:t>
            </a:r>
            <a:endParaRPr lang="cs-CZ" sz="2400" b="1" dirty="0"/>
          </a:p>
        </p:txBody>
      </p:sp>
      <p:pic>
        <p:nvPicPr>
          <p:cNvPr id="19" name="Picture 1" descr="C:\Users\Matějovi\AppData\Local\Microsoft\Windows\Temporary Internet Files\Content.IE5\A3SWD7HF\MC900355803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516216" y="4149080"/>
            <a:ext cx="2342118" cy="1645686"/>
          </a:xfrm>
          <a:prstGeom prst="rect">
            <a:avLst/>
          </a:prstGeom>
          <a:noFill/>
        </p:spPr>
      </p:pic>
      <p:pic>
        <p:nvPicPr>
          <p:cNvPr id="20" name="Picture 10" descr="C:\Users\Matějovi\AppData\Local\Microsoft\Windows\Temporary Internet Files\Content.IE5\A3SWD7HF\MC9001926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32656"/>
            <a:ext cx="2105100" cy="2630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8" grpId="0"/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VELKOMORAVSKÁ  </a:t>
            </a:r>
            <a:r>
              <a:rPr lang="cs-CZ" dirty="0" smtClean="0"/>
              <a:t>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nálezy u Mikulčic a Uherského Hradiště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území Velké Moravy 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dirty="0" smtClean="0"/>
              <a:t>pozůstatky kostelů, zlaté a stříbrné</a:t>
            </a:r>
          </a:p>
          <a:p>
            <a:pPr>
              <a:buNone/>
            </a:pPr>
            <a:r>
              <a:rPr lang="cs-CZ" dirty="0" smtClean="0"/>
              <a:t>    šperky – bohatě zdobené</a:t>
            </a:r>
            <a:endParaRPr lang="cs-CZ" dirty="0"/>
          </a:p>
        </p:txBody>
      </p:sp>
      <p:pic>
        <p:nvPicPr>
          <p:cNvPr id="1027" name="Picture 3" descr="C:\Users\Matějovi\AppData\Local\Microsoft\Windows\Temporary Internet Files\Content.IE5\A3SWD7HF\MC90035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1402" y="3068960"/>
            <a:ext cx="2302598" cy="1920844"/>
          </a:xfrm>
          <a:prstGeom prst="rect">
            <a:avLst/>
          </a:prstGeom>
          <a:noFill/>
        </p:spPr>
      </p:pic>
      <p:pic>
        <p:nvPicPr>
          <p:cNvPr id="1029" name="Picture 5" descr="C:\Users\Matějovi\AppData\Local\Microsoft\Windows\Temporary Internet Files\Content.IE5\A3SWD7HF\MM90028675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157192"/>
            <a:ext cx="1368152" cy="1307792"/>
          </a:xfrm>
          <a:prstGeom prst="rect">
            <a:avLst/>
          </a:prstGeom>
          <a:noFill/>
        </p:spPr>
      </p:pic>
      <p:pic>
        <p:nvPicPr>
          <p:cNvPr id="1031" name="Picture 7" descr="C:\Users\Matějovi\AppData\Local\Microsoft\Windows\Temporary Internet Files\Content.IE5\A3SWD7HF\MC9002150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725144"/>
            <a:ext cx="1726374" cy="1429727"/>
          </a:xfrm>
          <a:prstGeom prst="rect">
            <a:avLst/>
          </a:prstGeom>
          <a:noFill/>
        </p:spPr>
      </p:pic>
      <p:pic>
        <p:nvPicPr>
          <p:cNvPr id="10" name="Picture 3" descr="C:\Users\Matějovi\AppData\Local\Microsoft\Windows\Temporary Internet Files\Content.IE5\A3SWD7HF\MM90028676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908720"/>
            <a:ext cx="1667262" cy="1593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Velkomoravská říše, ………   státní útvar na</a:t>
            </a:r>
          </a:p>
          <a:p>
            <a:pPr>
              <a:buNone/>
            </a:pPr>
            <a:r>
              <a:rPr lang="cs-CZ" dirty="0" smtClean="0"/>
              <a:t>našem území. Vznikal během  ……………..   . </a:t>
            </a:r>
          </a:p>
          <a:p>
            <a:pPr>
              <a:buNone/>
            </a:pPr>
            <a:r>
              <a:rPr lang="cs-CZ" dirty="0" smtClean="0"/>
              <a:t>Kníže  ……………  připojil ……………….. knížectví.</a:t>
            </a:r>
          </a:p>
          <a:p>
            <a:pPr>
              <a:buNone/>
            </a:pPr>
            <a:r>
              <a:rPr lang="cs-CZ" dirty="0" smtClean="0"/>
              <a:t>Další kníže  …………..      se snaží o nezávislost a </a:t>
            </a:r>
          </a:p>
          <a:p>
            <a:pPr>
              <a:buNone/>
            </a:pPr>
            <a:r>
              <a:rPr lang="cs-CZ" dirty="0" smtClean="0"/>
              <a:t>Povolává  ……………… věrozvěsty …………………..</a:t>
            </a:r>
          </a:p>
          <a:p>
            <a:pPr>
              <a:buNone/>
            </a:pPr>
            <a:r>
              <a:rPr lang="cs-CZ" dirty="0" smtClean="0"/>
              <a:t>Největšího rozkvětu dosáhla Velká  …………</a:t>
            </a:r>
          </a:p>
          <a:p>
            <a:pPr>
              <a:buNone/>
            </a:pPr>
            <a:r>
              <a:rPr lang="cs-CZ" dirty="0" smtClean="0"/>
              <a:t>za vlády knížete  ……………….. Kočovné nájezdy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95936" y="1556792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první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2204864"/>
            <a:ext cx="172819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9.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století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2708920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Mojmír 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2780928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nitranské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3284984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Rastislav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39752" y="3861048"/>
            <a:ext cx="172819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křesťanské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40152" y="3861048"/>
            <a:ext cx="28083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Cyrila a Metoděje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44208" y="4437112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Morava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47864" y="5013176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Svatopluka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tějovi\AppData\Local\Microsoft\Windows\Temporary Internet Files\Content.IE5\A3SWD7HF\MM90039571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-243408"/>
            <a:ext cx="217919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…………  pustoší a ničí Velkomoravskou říši a stát</a:t>
            </a:r>
          </a:p>
          <a:p>
            <a:pPr>
              <a:buNone/>
            </a:pPr>
            <a:r>
              <a:rPr lang="cs-CZ" dirty="0" smtClean="0"/>
              <a:t>se za posledního </a:t>
            </a:r>
            <a:r>
              <a:rPr lang="cs-CZ" dirty="0" err="1" smtClean="0"/>
              <a:t>Mojmírovce</a:t>
            </a:r>
            <a:r>
              <a:rPr lang="cs-CZ" dirty="0" smtClean="0"/>
              <a:t>  ………….  </a:t>
            </a:r>
          </a:p>
          <a:p>
            <a:pPr>
              <a:buNone/>
            </a:pPr>
            <a:r>
              <a:rPr lang="cs-CZ" dirty="0" smtClean="0"/>
              <a:t>rozpadá. Vysokou životní úroveň našich předků</a:t>
            </a:r>
          </a:p>
          <a:p>
            <a:pPr>
              <a:buNone/>
            </a:pPr>
            <a:r>
              <a:rPr lang="cs-CZ" dirty="0" smtClean="0"/>
              <a:t>dokládají bohaté archeologické  …………</a:t>
            </a:r>
          </a:p>
          <a:p>
            <a:pPr>
              <a:buNone/>
            </a:pPr>
            <a:r>
              <a:rPr lang="cs-CZ" dirty="0" smtClean="0"/>
              <a:t>u Mikulčic a Uherského Hradiště na Moravě.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Maďarů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08104" y="2204864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Mojmíra II.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6136" y="3356992"/>
            <a:ext cx="12961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nálezy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tějovi\AppData\Local\Microsoft\Windows\Temporary Internet Files\Content.IE5\A3SWD7HF\MC900281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321627"/>
            <a:ext cx="2088232" cy="2340397"/>
          </a:xfrm>
          <a:prstGeom prst="rect">
            <a:avLst/>
          </a:prstGeom>
          <a:noFill/>
        </p:spPr>
      </p:pic>
      <p:pic>
        <p:nvPicPr>
          <p:cNvPr id="1028" name="Picture 4" descr="C:\Users\Matějovi\AppData\Local\Microsoft\Windows\Temporary Internet Files\Content.IE5\A3SWD7HF\MM90039571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0"/>
            <a:ext cx="1584176" cy="1308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pl-PL" dirty="0" smtClean="0"/>
              <a:t>POKO. </a:t>
            </a:r>
            <a:r>
              <a:rPr lang="pl-PL" i="1" dirty="0" smtClean="0"/>
              <a:t>wikipedia</a:t>
            </a:r>
            <a:r>
              <a:rPr lang="pl-PL" dirty="0" smtClean="0"/>
              <a:t> [online]. [cit. 7.3.2013]. Dostupný na WWW: </a:t>
            </a:r>
            <a:r>
              <a:rPr lang="pl-PL" dirty="0" smtClean="0">
                <a:hlinkClick r:id="rId2"/>
              </a:rPr>
              <a:t>http://cs.wikipedia.org/wiki/Soubor:Nitra_moravia_833-cs.png</a:t>
            </a:r>
            <a:endParaRPr lang="pl-PL" dirty="0" smtClean="0"/>
          </a:p>
          <a:p>
            <a:r>
              <a:rPr lang="cs-CZ" dirty="0" smtClean="0"/>
              <a:t>ŠTEFANOVIČOVÁ.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7.3.2013]. Dostupný na WWW: http://cs.wikipedia.org/wiki/Soubor:Central_europe_9th_century.png </a:t>
            </a:r>
            <a:endParaRPr lang="pl-PL" dirty="0" smtClean="0"/>
          </a:p>
          <a:p>
            <a:r>
              <a:rPr lang="cs-CZ" dirty="0" smtClean="0"/>
              <a:t>DRAGOVIT.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7.3.2013]. Dostupný na WWW: http://cs.wikipedia.org/wiki/Soubor:K%C5%99%C3%AD%C5%BE_z_Mikul%C4%8Dic.png </a:t>
            </a:r>
            <a:r>
              <a:rPr lang="pl-PL" dirty="0" smtClean="0"/>
              <a:t> </a:t>
            </a:r>
          </a:p>
          <a:p>
            <a:r>
              <a:rPr lang="pl-PL" smtClean="0"/>
              <a:t>Kliparty – volně dostupné Office Online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390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VELKOMORAVSKÁ  ŘÍŠE</vt:lpstr>
      <vt:lpstr>VELKOMORAVSKÁ  ŘÍŠE                                </vt:lpstr>
      <vt:lpstr>VELKOMORAVSKÁ  ŘÍŠE</vt:lpstr>
      <vt:lpstr>VELKOMORAVSKÁ  ŘÍŠE</vt:lpstr>
      <vt:lpstr>PANOVNÍCI  VELKÉ  MORAVY</vt:lpstr>
      <vt:lpstr>             VELKOMORAVSKÁ  ŘÍŠE</vt:lpstr>
      <vt:lpstr>Doplň správně:</vt:lpstr>
      <vt:lpstr>Doplň správně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70</cp:revision>
  <dcterms:created xsi:type="dcterms:W3CDTF">2013-02-19T13:10:44Z</dcterms:created>
  <dcterms:modified xsi:type="dcterms:W3CDTF">2013-03-10T22:56:46Z</dcterms:modified>
</cp:coreProperties>
</file>