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2" r:id="rId2"/>
    <p:sldId id="263" r:id="rId3"/>
    <p:sldId id="265" r:id="rId4"/>
    <p:sldId id="266" r:id="rId5"/>
    <p:sldId id="260" r:id="rId6"/>
    <p:sldId id="270" r:id="rId7"/>
    <p:sldId id="258" r:id="rId8"/>
    <p:sldId id="267" r:id="rId9"/>
    <p:sldId id="264" r:id="rId10"/>
    <p:sldId id="268" r:id="rId11"/>
    <p:sldId id="269" r:id="rId12"/>
    <p:sldId id="271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848D64-3CB5-4216-A134-80D5A43A0B20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E7465E-468A-430B-9BB5-82A7A556FD5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stribrnak.cz/wp-content/uploads/2008/02/jan-lucembursky-floren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hyperlink" Target="http://stribrnak.cz/wp-content/uploads/2008/02/jan-lucembursky-floren2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%C4%8Dasov%C3%A1+osa&amp;source=images&amp;cd=&amp;cad=rja&amp;docid=ozwemFHQEmH_FM&amp;tbnid=Jt5vxq-88jkVnM:&amp;ved=0CAUQjRw&amp;url=http://www.foto4b.estranky.cz/fotoalbum/obrazova-priloha-vl-dejiny/neco-z-nasich-dejin/casova-osa-lucemburkove.jpg.html&amp;ei=PpsjUZLAJ6fa4QSb0YDAAw&amp;bvm=bv.42553238,d.bGE&amp;psig=AFQjCNFdEqZhJA4HoYFMHaRlul8EKv1uaA&amp;ust=136137437047836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gi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16.11.2012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VY_52_INOVACE_17_</a:t>
                      </a:r>
                      <a:r>
                        <a:rPr lang="cs-CZ" sz="1800" kern="1200" dirty="0" err="1" smtClean="0">
                          <a:effectLst/>
                        </a:rPr>
                        <a:t>Lucemburkové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žáci získají prvotní informace o rodu Lucemburků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orientace na časové ose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využijeme dřívější znalosti  z historie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malý test ověří znalosti žáků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přechody mezi textem a obrázky -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Přemyslovcích hledá šlechta</a:t>
            </a:r>
          </a:p>
          <a:p>
            <a:pPr>
              <a:buNone/>
            </a:pPr>
            <a:r>
              <a:rPr lang="cs-CZ" dirty="0" smtClean="0"/>
              <a:t>vhodného nástupce</a:t>
            </a:r>
          </a:p>
          <a:p>
            <a:pPr>
              <a:buNone/>
            </a:pPr>
            <a:r>
              <a:rPr lang="cs-CZ" b="1" dirty="0" smtClean="0"/>
              <a:t>Jan Lucemburský </a:t>
            </a:r>
            <a:r>
              <a:rPr lang="cs-CZ" dirty="0" smtClean="0"/>
              <a:t>(14 let) se ožení</a:t>
            </a:r>
          </a:p>
          <a:p>
            <a:pPr>
              <a:buNone/>
            </a:pPr>
            <a:r>
              <a:rPr lang="cs-CZ" dirty="0" smtClean="0"/>
              <a:t>s Eliškou Přemyslovnou (18 let)</a:t>
            </a:r>
          </a:p>
          <a:p>
            <a:pPr>
              <a:buNone/>
            </a:pPr>
            <a:r>
              <a:rPr lang="cs-CZ" sz="4000" b="1" dirty="0" smtClean="0"/>
              <a:t>1310 </a:t>
            </a:r>
            <a:r>
              <a:rPr lang="cs-CZ" b="1" dirty="0" smtClean="0"/>
              <a:t>– korunován na českého krále</a:t>
            </a:r>
          </a:p>
          <a:p>
            <a:pPr>
              <a:buNone/>
            </a:pPr>
            <a:r>
              <a:rPr lang="cs-CZ" dirty="0" smtClean="0"/>
              <a:t>Jan vychováván na francouzském dvoře</a:t>
            </a:r>
          </a:p>
          <a:p>
            <a:pPr>
              <a:buNone/>
            </a:pPr>
            <a:r>
              <a:rPr lang="cs-CZ" dirty="0" smtClean="0"/>
              <a:t>neporozumí potřebám české šlechty - </a:t>
            </a:r>
            <a:r>
              <a:rPr lang="cs-CZ" b="1" dirty="0" smtClean="0"/>
              <a:t>spory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" name="Picture 2" descr="C:\Users\Matějovi\AppData\Local\Microsoft\Windows\Temporary Internet Files\Content.IE5\MMR50OWR\MC9002309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9888" y="0"/>
            <a:ext cx="2131430" cy="29969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1845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mluvčí české šlechty Jindřich z </a:t>
            </a:r>
            <a:r>
              <a:rPr lang="cs-CZ" dirty="0" err="1" smtClean="0"/>
              <a:t>Lipé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r.1318 v Domažlicích uzavřen s králem smír</a:t>
            </a:r>
          </a:p>
          <a:p>
            <a:pPr>
              <a:buNone/>
            </a:pPr>
            <a:r>
              <a:rPr lang="cs-CZ" dirty="0" smtClean="0"/>
              <a:t>od této doby </a:t>
            </a:r>
            <a:r>
              <a:rPr lang="cs-CZ" u="sng" dirty="0" smtClean="0"/>
              <a:t>spoluvláda krále a šlechty</a:t>
            </a:r>
          </a:p>
          <a:p>
            <a:pPr>
              <a:buNone/>
            </a:pPr>
            <a:r>
              <a:rPr lang="cs-CZ" b="1" dirty="0" smtClean="0"/>
              <a:t>Jan Lucemburský  </a:t>
            </a:r>
            <a:r>
              <a:rPr lang="cs-CZ" dirty="0" smtClean="0"/>
              <a:t>–  </a:t>
            </a:r>
            <a:r>
              <a:rPr lang="cs-CZ" b="1" dirty="0" smtClean="0"/>
              <a:t>„král cizinec“ </a:t>
            </a:r>
          </a:p>
          <a:p>
            <a:pPr>
              <a:buNone/>
            </a:pPr>
            <a:r>
              <a:rPr lang="cs-CZ" dirty="0" smtClean="0"/>
              <a:t>často v zahraničí, hony, rytířská klání, bitvy</a:t>
            </a:r>
          </a:p>
          <a:p>
            <a:pPr>
              <a:buNone/>
            </a:pPr>
            <a:r>
              <a:rPr lang="cs-CZ" dirty="0" smtClean="0"/>
              <a:t>-mnoho peněz od poddaných - ohrožuje stát</a:t>
            </a:r>
          </a:p>
          <a:p>
            <a:pPr>
              <a:buNone/>
            </a:pPr>
            <a:r>
              <a:rPr lang="cs-CZ" dirty="0" smtClean="0"/>
              <a:t>(slepý) </a:t>
            </a:r>
            <a:r>
              <a:rPr lang="cs-CZ" u="sng" dirty="0" smtClean="0"/>
              <a:t>zahynul v boji</a:t>
            </a:r>
            <a:r>
              <a:rPr lang="cs-CZ" dirty="0" smtClean="0"/>
              <a:t> proti Angličanům</a:t>
            </a:r>
          </a:p>
          <a:p>
            <a:pPr>
              <a:buNone/>
            </a:pPr>
            <a:r>
              <a:rPr lang="cs-CZ" b="1" dirty="0" smtClean="0"/>
              <a:t>1346 </a:t>
            </a:r>
            <a:r>
              <a:rPr lang="cs-CZ" dirty="0" smtClean="0"/>
              <a:t>– </a:t>
            </a:r>
            <a:r>
              <a:rPr lang="cs-CZ" b="1" dirty="0" smtClean="0"/>
              <a:t>bitva u Kresčaku </a:t>
            </a:r>
            <a:r>
              <a:rPr lang="cs-CZ" dirty="0" smtClean="0"/>
              <a:t>– „Toho bohdá</a:t>
            </a:r>
          </a:p>
          <a:p>
            <a:pPr>
              <a:buNone/>
            </a:pPr>
            <a:r>
              <a:rPr lang="cs-CZ" dirty="0" smtClean="0"/>
              <a:t>nebude, aby český král z boje utíkal“</a:t>
            </a:r>
          </a:p>
        </p:txBody>
      </p:sp>
      <p:pic>
        <p:nvPicPr>
          <p:cNvPr id="4" name="Picture 3" descr="C:\Users\Matějovi\AppData\Local\Microsoft\Windows\Temporary Internet Files\Content.IE5\1187WIKT\MC900413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3" y="74619"/>
            <a:ext cx="1944215" cy="19862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LUCEMBURKOVÉ    1310                1437</a:t>
            </a:r>
            <a:endParaRPr lang="cs-CZ" dirty="0"/>
          </a:p>
        </p:txBody>
      </p:sp>
      <p:pic>
        <p:nvPicPr>
          <p:cNvPr id="1032" name="Picture 8" descr="C:\Users\Matějovi\AppData\Local\Microsoft\Windows\Temporary Internet Files\Content.IE5\1187WIKT\MC900391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60648"/>
            <a:ext cx="1822399" cy="1676095"/>
          </a:xfrm>
          <a:prstGeom prst="rect">
            <a:avLst/>
          </a:prstGeom>
          <a:noFill/>
        </p:spPr>
      </p:pic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+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83568" y="1772816"/>
            <a:ext cx="345638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JAN LUCEMBURSKÝ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716016" y="1772816"/>
            <a:ext cx="32403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ELIŠKA  PŘEMYSLOVNA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347864" y="3140968"/>
            <a:ext cx="20882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KAREL  IV.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27584" y="5013176"/>
            <a:ext cx="23042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VÁCLAV  IV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347864" y="5013176"/>
            <a:ext cx="244827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ZIKMUND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228184" y="5013176"/>
            <a:ext cx="22322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JAN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55576" y="4221088"/>
            <a:ext cx="18002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Blanka z </a:t>
            </a:r>
            <a:r>
              <a:rPr lang="cs-CZ" dirty="0" err="1" smtClean="0">
                <a:solidFill>
                  <a:srgbClr val="FF0000"/>
                </a:solidFill>
              </a:rPr>
              <a:t>Valois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627784" y="422108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Anna Falcká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4211960" y="4221088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Anna </a:t>
            </a:r>
            <a:r>
              <a:rPr lang="cs-CZ" dirty="0" err="1" smtClean="0">
                <a:solidFill>
                  <a:srgbClr val="FF0000"/>
                </a:solidFill>
              </a:rPr>
              <a:t>Svídnická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228184" y="4221088"/>
            <a:ext cx="21602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Eliška Pomořanská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JAN  LUCEMBURSKÝ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získává další území - </a:t>
            </a:r>
            <a:r>
              <a:rPr lang="cs-CZ" b="1" dirty="0" smtClean="0"/>
              <a:t>Země koruny české</a:t>
            </a:r>
          </a:p>
          <a:p>
            <a:pPr>
              <a:buNone/>
            </a:pPr>
            <a:r>
              <a:rPr lang="cs-CZ" dirty="0" smtClean="0"/>
              <a:t>  první zlaté mince </a:t>
            </a:r>
            <a:r>
              <a:rPr lang="cs-CZ" b="1" dirty="0" smtClean="0"/>
              <a:t>florény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dirty="0" smtClean="0"/>
              <a:t>syn </a:t>
            </a:r>
            <a:r>
              <a:rPr lang="cs-CZ" b="1" dirty="0" smtClean="0"/>
              <a:t>Karel</a:t>
            </a:r>
            <a:r>
              <a:rPr lang="cs-CZ" dirty="0" smtClean="0"/>
              <a:t> povolán do Prahy – </a:t>
            </a:r>
            <a:r>
              <a:rPr lang="cs-CZ" b="1" dirty="0" smtClean="0"/>
              <a:t>zastupuje otce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položeny základy Svatovítské katedrály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zřízeno arcibiskupství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Picture 2" descr="jan-lucembursky-floren1.jpg">
            <a:hlinkClick r:id="rId2" tooltip="jan-lucembursky-floren1.jpg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780928"/>
            <a:ext cx="1219200" cy="1219201"/>
          </a:xfrm>
          <a:prstGeom prst="rect">
            <a:avLst/>
          </a:prstGeom>
          <a:noFill/>
        </p:spPr>
      </p:pic>
      <p:pic>
        <p:nvPicPr>
          <p:cNvPr id="5" name="Picture 4" descr="jan-lucembursky-floren2.jpg">
            <a:hlinkClick r:id="rId4" tooltip="jan-lucembursky-floren2.jpg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836712"/>
            <a:ext cx="1219200" cy="1219201"/>
          </a:xfrm>
          <a:prstGeom prst="rect">
            <a:avLst/>
          </a:prstGeom>
          <a:noFill/>
        </p:spPr>
      </p:pic>
      <p:pic>
        <p:nvPicPr>
          <p:cNvPr id="6" name="Picture 11" descr="C:\Users\Matějovi\AppData\Local\Microsoft\Windows\Temporary Internet Files\Content.IE5\MMR50OWR\MC90043032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84368" y="188640"/>
            <a:ext cx="1039112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Časová  osa</a:t>
            </a:r>
            <a:endParaRPr lang="cs-CZ" dirty="0"/>
          </a:p>
        </p:txBody>
      </p:sp>
      <p:pic>
        <p:nvPicPr>
          <p:cNvPr id="7" name="Picture 2" descr="http://www.foto4b.estranky.cz/img/mid/993/casova-osa-lucemburkove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373346" y="2109720"/>
            <a:ext cx="8375118" cy="29754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další   Lucemburk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sz="6700" dirty="0" smtClean="0"/>
              <a:t>ještě za jeho života zastupuje svého otce </a:t>
            </a:r>
          </a:p>
          <a:p>
            <a:pPr>
              <a:buFont typeface="Wingdings" pitchFamily="2" charset="2"/>
              <a:buChar char="q"/>
            </a:pPr>
            <a:r>
              <a:rPr lang="cs-CZ" sz="6700" dirty="0" smtClean="0"/>
              <a:t>moudrý, vzdělaný, miloval svou rodnou zem </a:t>
            </a:r>
          </a:p>
          <a:p>
            <a:pPr>
              <a:buFont typeface="Wingdings" pitchFamily="2" charset="2"/>
              <a:buChar char="q"/>
            </a:pPr>
            <a:r>
              <a:rPr lang="cs-CZ" sz="6700" dirty="0" smtClean="0"/>
              <a:t>zkušenosti získal výchovou </a:t>
            </a:r>
          </a:p>
          <a:p>
            <a:pPr>
              <a:buNone/>
            </a:pPr>
            <a:r>
              <a:rPr lang="cs-CZ" sz="6700" dirty="0" smtClean="0"/>
              <a:t>a studiem v cizině </a:t>
            </a:r>
          </a:p>
          <a:p>
            <a:pPr>
              <a:buFont typeface="Wingdings" pitchFamily="2" charset="2"/>
              <a:buChar char="q"/>
            </a:pPr>
            <a:r>
              <a:rPr lang="cs-CZ" sz="6700" dirty="0" smtClean="0"/>
              <a:t>podařilo se mu obnovit </a:t>
            </a:r>
          </a:p>
          <a:p>
            <a:pPr>
              <a:buNone/>
            </a:pPr>
            <a:r>
              <a:rPr lang="cs-CZ" sz="6700" dirty="0" smtClean="0"/>
              <a:t>pořádek v zemi</a:t>
            </a:r>
          </a:p>
          <a:p>
            <a:pPr>
              <a:buNone/>
            </a:pPr>
            <a:r>
              <a:rPr lang="cs-CZ" sz="6700" dirty="0" smtClean="0"/>
              <a:t> získal si šlechtu,církev i měšťany</a:t>
            </a:r>
          </a:p>
          <a:p>
            <a:pPr>
              <a:buNone/>
            </a:pPr>
            <a:r>
              <a:rPr lang="cs-CZ" sz="6700" dirty="0" smtClean="0"/>
              <a:t>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292080" y="404664"/>
            <a:ext cx="3312368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KAREL  IV.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Matějovi\AppData\Local\Microsoft\Windows\Temporary Internet Files\Content.IE5\1187WIKT\MC90043433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068960"/>
            <a:ext cx="4053109" cy="1656184"/>
          </a:xfrm>
          <a:prstGeom prst="rect">
            <a:avLst/>
          </a:prstGeom>
          <a:noFill/>
        </p:spPr>
      </p:pic>
      <p:pic>
        <p:nvPicPr>
          <p:cNvPr id="4104" name="Picture 8" descr="C:\Users\Matějovi\AppData\Local\Microsoft\Windows\Temporary Internet Files\Content.IE5\MMR50OWR\MC9002034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157192"/>
            <a:ext cx="3312368" cy="1556792"/>
          </a:xfrm>
          <a:prstGeom prst="rect">
            <a:avLst/>
          </a:prstGeom>
          <a:noFill/>
        </p:spPr>
      </p:pic>
      <p:pic>
        <p:nvPicPr>
          <p:cNvPr id="4111" name="Picture 15" descr="C:\Users\Matějovi\AppData\Local\Microsoft\Windows\Temporary Internet Files\Content.IE5\1187WIKT\MM90035447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60648"/>
            <a:ext cx="1082837" cy="14347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nejstarší  </a:t>
            </a:r>
            <a:r>
              <a:rPr lang="cs-CZ" dirty="0" err="1" smtClean="0"/>
              <a:t>karlŮv</a:t>
            </a:r>
            <a:r>
              <a:rPr lang="cs-CZ" dirty="0" smtClean="0"/>
              <a:t>  syn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český a německý král</a:t>
            </a:r>
          </a:p>
          <a:p>
            <a:r>
              <a:rPr lang="cs-CZ" dirty="0" smtClean="0"/>
              <a:t>nebyl diplomat ani tak rozhodný jako otec</a:t>
            </a:r>
          </a:p>
          <a:p>
            <a:r>
              <a:rPr lang="cs-CZ" dirty="0" smtClean="0"/>
              <a:t>mezi lidmi neklid, mor</a:t>
            </a:r>
          </a:p>
          <a:p>
            <a:r>
              <a:rPr lang="cs-CZ" dirty="0" smtClean="0"/>
              <a:t>střety církev(katolíci)            královský dvůr</a:t>
            </a:r>
          </a:p>
          <a:p>
            <a:r>
              <a:rPr lang="cs-CZ" dirty="0" smtClean="0"/>
              <a:t>král Václav IV. spory s arcibiskupem</a:t>
            </a:r>
          </a:p>
          <a:p>
            <a:r>
              <a:rPr lang="cs-CZ" dirty="0" smtClean="0"/>
              <a:t>šlechta využívá napětí         </a:t>
            </a:r>
            <a:r>
              <a:rPr lang="cs-CZ" b="1" dirty="0" smtClean="0"/>
              <a:t>panská jednota</a:t>
            </a:r>
          </a:p>
          <a:p>
            <a:r>
              <a:rPr lang="cs-CZ" dirty="0" smtClean="0"/>
              <a:t>král v zajetí šlechty i svého bratra Zikmunda</a:t>
            </a:r>
          </a:p>
          <a:p>
            <a:r>
              <a:rPr lang="cs-CZ" b="1" dirty="0" smtClean="0"/>
              <a:t>český stát ztrácí své mocenství</a:t>
            </a:r>
          </a:p>
        </p:txBody>
      </p:sp>
      <p:sp>
        <p:nvSpPr>
          <p:cNvPr id="6" name="Elipsa 5"/>
          <p:cNvSpPr/>
          <p:nvPr/>
        </p:nvSpPr>
        <p:spPr>
          <a:xfrm>
            <a:off x="395536" y="476672"/>
            <a:ext cx="3312368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VÁCLAV  IV.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Čtyřstranná šipka 6"/>
          <p:cNvSpPr/>
          <p:nvPr/>
        </p:nvSpPr>
        <p:spPr>
          <a:xfrm>
            <a:off x="4644008" y="3068960"/>
            <a:ext cx="1008112" cy="648072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860032" y="4365104"/>
            <a:ext cx="792088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Václav  IV - dekret</a:t>
            </a:r>
            <a:br>
              <a:rPr lang="cs-CZ" dirty="0" smtClean="0"/>
            </a:br>
            <a:r>
              <a:rPr lang="cs-CZ" dirty="0" smtClean="0"/>
              <a:t>řešení  národnostních  sporů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u="sng" dirty="0" smtClean="0"/>
              <a:t>v Betlémské kapli </a:t>
            </a:r>
            <a:r>
              <a:rPr lang="cs-CZ" dirty="0" smtClean="0"/>
              <a:t>– kázání mistr Jan Hus</a:t>
            </a:r>
          </a:p>
          <a:p>
            <a:pPr>
              <a:buNone/>
            </a:pPr>
            <a:r>
              <a:rPr lang="cs-CZ" dirty="0" smtClean="0"/>
              <a:t>národnostní spory </a:t>
            </a:r>
          </a:p>
          <a:p>
            <a:pPr>
              <a:buNone/>
            </a:pPr>
            <a:r>
              <a:rPr lang="cs-CZ" dirty="0" smtClean="0"/>
              <a:t>husité  X církev + němečtí učitelé na pražské univerzitě  </a:t>
            </a:r>
          </a:p>
          <a:p>
            <a:pPr>
              <a:buNone/>
            </a:pPr>
            <a:r>
              <a:rPr lang="cs-CZ" b="1" dirty="0" smtClean="0"/>
              <a:t>DEKRET  KUTNOHORSKÝ    1409</a:t>
            </a:r>
          </a:p>
          <a:p>
            <a:pPr>
              <a:buNone/>
            </a:pPr>
            <a:r>
              <a:rPr lang="cs-CZ" dirty="0" smtClean="0"/>
              <a:t>= rozhodující vliv na univerzitě Češi  3:1</a:t>
            </a:r>
          </a:p>
          <a:p>
            <a:pPr>
              <a:buFontTx/>
              <a:buChar char="-"/>
            </a:pPr>
            <a:r>
              <a:rPr lang="cs-CZ" dirty="0" smtClean="0"/>
              <a:t>němečtí učitelé i studenti odcházejí, nespokojenosti - lid a nižší šlechta</a:t>
            </a:r>
          </a:p>
          <a:p>
            <a:pPr>
              <a:buFontTx/>
              <a:buChar char="-"/>
            </a:pPr>
            <a:r>
              <a:rPr lang="cs-CZ" b="1" dirty="0" smtClean="0"/>
              <a:t>upálení mistra Jana</a:t>
            </a:r>
            <a:r>
              <a:rPr lang="cs-CZ" dirty="0" smtClean="0"/>
              <a:t> </a:t>
            </a:r>
            <a:r>
              <a:rPr lang="cs-CZ" b="1" dirty="0" smtClean="0"/>
              <a:t>Husa - 1415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7" name="Picture 3" descr="C:\Users\Matějovi\AppData\Local\Microsoft\Windows\Temporary Internet Files\Content.IE5\MMR50OWR\MP9004011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221485"/>
            <a:ext cx="1368152" cy="1440511"/>
          </a:xfrm>
          <a:prstGeom prst="rect">
            <a:avLst/>
          </a:prstGeom>
          <a:noFill/>
        </p:spPr>
      </p:pic>
      <p:pic>
        <p:nvPicPr>
          <p:cNvPr id="1029" name="Picture 5" descr="C:\Users\Matějovi\AppData\Local\Microsoft\Windows\Temporary Internet Files\Content.IE5\HXGEBTP4\MC9003347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941168"/>
            <a:ext cx="1443565" cy="15398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ZIKMUND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dosazen na trůn českou šlechtou</a:t>
            </a:r>
          </a:p>
          <a:p>
            <a:r>
              <a:rPr lang="cs-CZ" dirty="0" smtClean="0"/>
              <a:t>římský a uherský král </a:t>
            </a:r>
          </a:p>
          <a:p>
            <a:r>
              <a:rPr lang="cs-CZ" b="1" dirty="0" smtClean="0"/>
              <a:t>1. křížová výprava</a:t>
            </a:r>
            <a:r>
              <a:rPr lang="cs-CZ" dirty="0" smtClean="0"/>
              <a:t> v čele Zikmund</a:t>
            </a:r>
          </a:p>
          <a:p>
            <a:r>
              <a:rPr lang="cs-CZ" b="1" dirty="0" smtClean="0"/>
              <a:t>bitva na Vítkově </a:t>
            </a:r>
            <a:r>
              <a:rPr lang="cs-CZ" dirty="0" smtClean="0"/>
              <a:t>– </a:t>
            </a:r>
            <a:r>
              <a:rPr lang="cs-CZ" u="sng" dirty="0" smtClean="0"/>
              <a:t>vítězí husité </a:t>
            </a:r>
            <a:r>
              <a:rPr lang="cs-CZ" dirty="0" smtClean="0"/>
              <a:t>v čele</a:t>
            </a:r>
          </a:p>
          <a:p>
            <a:pPr>
              <a:buNone/>
            </a:pPr>
            <a:r>
              <a:rPr lang="cs-CZ" dirty="0" smtClean="0"/>
              <a:t>                                Jan Žižka z Trocnova</a:t>
            </a:r>
          </a:p>
          <a:p>
            <a:pPr>
              <a:buNone/>
            </a:pPr>
            <a:r>
              <a:rPr lang="cs-CZ" dirty="0" smtClean="0"/>
              <a:t>husité neuznávají Zikmunda – země bez</a:t>
            </a:r>
          </a:p>
          <a:p>
            <a:pPr>
              <a:buNone/>
            </a:pPr>
            <a:r>
              <a:rPr lang="cs-CZ" dirty="0" smtClean="0"/>
              <a:t>vládce,válčení, drancování, Zikmund - </a:t>
            </a:r>
          </a:p>
          <a:p>
            <a:pPr>
              <a:buNone/>
            </a:pPr>
            <a:r>
              <a:rPr lang="cs-CZ" dirty="0" smtClean="0"/>
              <a:t>zrádce Husa přezdívka </a:t>
            </a:r>
            <a:r>
              <a:rPr lang="cs-CZ" b="1" dirty="0" smtClean="0"/>
              <a:t>„šelma ryšavá“</a:t>
            </a:r>
          </a:p>
          <a:p>
            <a:pPr>
              <a:buNone/>
            </a:pPr>
            <a:r>
              <a:rPr lang="cs-CZ" dirty="0" smtClean="0"/>
              <a:t>1436 – mír – Zikmund opět vládne jen do r.1437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 descr="C:\Users\Matějovi\AppData\Local\Microsoft\Windows\Temporary Internet Files\Content.IE5\VOY08VUD\MP9003849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88639"/>
            <a:ext cx="2304256" cy="2299867"/>
          </a:xfrm>
          <a:prstGeom prst="rect">
            <a:avLst/>
          </a:prstGeom>
          <a:noFill/>
        </p:spPr>
      </p:pic>
      <p:pic>
        <p:nvPicPr>
          <p:cNvPr id="1028" name="Picture 4" descr="C:\Users\Matějovi\AppData\Local\Microsoft\Windows\Temporary Internet Files\Content.IE5\PMUNWIF0\MC9002868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3567396"/>
            <a:ext cx="1835696" cy="18330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Už  VÍM !!!!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</a:t>
            </a:r>
            <a:r>
              <a:rPr lang="cs-CZ" b="1" dirty="0" smtClean="0"/>
              <a:t>Proč nastoupil na trůn Lucemburk?</a:t>
            </a:r>
          </a:p>
          <a:p>
            <a:pPr>
              <a:buNone/>
            </a:pPr>
            <a:r>
              <a:rPr lang="cs-CZ" dirty="0" smtClean="0"/>
              <a:t>(vymření rodu Přemyslovců po meči Václav III)</a:t>
            </a:r>
          </a:p>
          <a:p>
            <a:pPr>
              <a:buNone/>
            </a:pPr>
            <a:r>
              <a:rPr lang="cs-CZ" b="1" dirty="0" smtClean="0"/>
              <a:t>           Proč se Janu Lucemburskému říká král cizinec?</a:t>
            </a:r>
          </a:p>
          <a:p>
            <a:pPr>
              <a:buNone/>
            </a:pPr>
            <a:r>
              <a:rPr lang="cs-CZ" dirty="0" smtClean="0"/>
              <a:t>( v Čechách pobýval málo raději bojoval)</a:t>
            </a:r>
          </a:p>
          <a:p>
            <a:pPr>
              <a:buNone/>
            </a:pPr>
            <a:r>
              <a:rPr lang="cs-CZ" b="1" dirty="0" smtClean="0"/>
              <a:t>          Jaké mince se za jeho vlády razí?</a:t>
            </a:r>
          </a:p>
          <a:p>
            <a:pPr>
              <a:buNone/>
            </a:pPr>
            <a:r>
              <a:rPr lang="cs-CZ" dirty="0" smtClean="0"/>
              <a:t>(zlaté mince – florény)</a:t>
            </a:r>
          </a:p>
          <a:p>
            <a:pPr>
              <a:buNone/>
            </a:pPr>
            <a:r>
              <a:rPr lang="cs-CZ" b="1" dirty="0" smtClean="0"/>
              <a:t>         Další </a:t>
            </a:r>
            <a:r>
              <a:rPr lang="cs-CZ" b="1" dirty="0" err="1" smtClean="0"/>
              <a:t>Lucemburkové</a:t>
            </a:r>
            <a:r>
              <a:rPr lang="cs-CZ" b="1" dirty="0" smtClean="0"/>
              <a:t>?</a:t>
            </a:r>
          </a:p>
          <a:p>
            <a:pPr>
              <a:buNone/>
            </a:pPr>
            <a:r>
              <a:rPr lang="cs-CZ" dirty="0" smtClean="0"/>
              <a:t>(Karel IV., Václav IV, Zikmund)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04664"/>
            <a:ext cx="1100023" cy="18050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/>
              <a:t>AUTOR NEUVEDEN. </a:t>
            </a:r>
            <a:r>
              <a:rPr lang="cs-CZ" sz="2200" i="1" dirty="0" err="1" smtClean="0"/>
              <a:t>google</a:t>
            </a:r>
            <a:r>
              <a:rPr lang="cs-CZ" sz="2200" dirty="0" smtClean="0"/>
              <a:t> [online]. [cit. 19.2.2013]. Dostupný na WWW: http://www.foto4b.estranky.cz/fotoalbum/</a:t>
            </a:r>
            <a:r>
              <a:rPr lang="cs-CZ" sz="2200" dirty="0" err="1" smtClean="0"/>
              <a:t>obrazova</a:t>
            </a:r>
            <a:r>
              <a:rPr lang="cs-CZ" sz="2200" dirty="0" smtClean="0"/>
              <a:t>-</a:t>
            </a:r>
            <a:r>
              <a:rPr lang="cs-CZ" sz="2200" dirty="0" err="1" smtClean="0"/>
              <a:t>priloha</a:t>
            </a:r>
            <a:r>
              <a:rPr lang="cs-CZ" sz="2200" dirty="0" smtClean="0"/>
              <a:t>-</a:t>
            </a:r>
            <a:r>
              <a:rPr lang="cs-CZ" sz="2200" dirty="0" err="1" smtClean="0"/>
              <a:t>vl</a:t>
            </a:r>
            <a:r>
              <a:rPr lang="cs-CZ" sz="2200" dirty="0" smtClean="0"/>
              <a:t>-</a:t>
            </a:r>
            <a:r>
              <a:rPr lang="cs-CZ" sz="2200" dirty="0" err="1" smtClean="0"/>
              <a:t>dejiny</a:t>
            </a:r>
            <a:r>
              <a:rPr lang="cs-CZ" sz="2200" dirty="0" smtClean="0"/>
              <a:t>/</a:t>
            </a:r>
            <a:r>
              <a:rPr lang="cs-CZ" sz="2200" dirty="0" err="1" smtClean="0"/>
              <a:t>neco</a:t>
            </a:r>
            <a:r>
              <a:rPr lang="cs-CZ" sz="2200" dirty="0" smtClean="0"/>
              <a:t>-z-</a:t>
            </a:r>
            <a:r>
              <a:rPr lang="cs-CZ" sz="2200" dirty="0" err="1" smtClean="0"/>
              <a:t>nasich</a:t>
            </a:r>
            <a:r>
              <a:rPr lang="cs-CZ" sz="2200" dirty="0" smtClean="0"/>
              <a:t>-</a:t>
            </a:r>
            <a:r>
              <a:rPr lang="cs-CZ" sz="2200" dirty="0" err="1" smtClean="0"/>
              <a:t>dejin</a:t>
            </a:r>
            <a:r>
              <a:rPr lang="cs-CZ" sz="2200" dirty="0" smtClean="0"/>
              <a:t>/</a:t>
            </a:r>
            <a:r>
              <a:rPr lang="cs-CZ" sz="2200" dirty="0" err="1" smtClean="0"/>
              <a:t>casova</a:t>
            </a:r>
            <a:r>
              <a:rPr lang="cs-CZ" sz="2200" dirty="0" smtClean="0"/>
              <a:t>-osa-</a:t>
            </a:r>
            <a:r>
              <a:rPr lang="cs-CZ" sz="2200" dirty="0" err="1" smtClean="0"/>
              <a:t>lucemburkove.jpg.html</a:t>
            </a:r>
            <a:r>
              <a:rPr lang="cs-CZ" sz="2200" dirty="0" smtClean="0"/>
              <a:t> </a:t>
            </a:r>
          </a:p>
          <a:p>
            <a:r>
              <a:rPr lang="cs-CZ" sz="2200" dirty="0" smtClean="0"/>
              <a:t>Kliparty-volně dostupné Office Online</a:t>
            </a:r>
          </a:p>
          <a:p>
            <a:r>
              <a:rPr lang="cs-CZ" sz="2200" dirty="0" smtClean="0"/>
              <a:t>AUTOR NEUVEDEN. </a:t>
            </a:r>
            <a:r>
              <a:rPr lang="cs-CZ" sz="2200" i="1" dirty="0" smtClean="0"/>
              <a:t>seznam</a:t>
            </a:r>
            <a:r>
              <a:rPr lang="cs-CZ" sz="2200" dirty="0" smtClean="0"/>
              <a:t> [online]. [cit. 20.2.2013]. Dostupný na WWW: http://stribrnak.cz/jan-lucembursky-a-mincovnictvi/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574</TotalTime>
  <Words>547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Anotace:</vt:lpstr>
      <vt:lpstr>LUCEMBURKOVÉ</vt:lpstr>
      <vt:lpstr>LUCEMBURKOVÉ</vt:lpstr>
      <vt:lpstr>LUCEMBURKOVÉ    1310                1437</vt:lpstr>
      <vt:lpstr> JAN  LUCEMBURSKÝ</vt:lpstr>
      <vt:lpstr>                       Časová  osa</vt:lpstr>
      <vt:lpstr> další   Lucemburk</vt:lpstr>
      <vt:lpstr>                              nejstarší  karlŮv  syn</vt:lpstr>
      <vt:lpstr>Václav  IV - dekret řešení  národnostních  sporů</vt:lpstr>
      <vt:lpstr>ZIKMUND</vt:lpstr>
      <vt:lpstr>                 Už  VÍM !!!!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61</cp:revision>
  <dcterms:created xsi:type="dcterms:W3CDTF">2013-02-19T15:33:39Z</dcterms:created>
  <dcterms:modified xsi:type="dcterms:W3CDTF">2013-03-10T23:10:33Z</dcterms:modified>
</cp:coreProperties>
</file>