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62" r:id="rId4"/>
    <p:sldId id="261" r:id="rId5"/>
    <p:sldId id="271" r:id="rId6"/>
    <p:sldId id="266" r:id="rId7"/>
    <p:sldId id="263" r:id="rId8"/>
    <p:sldId id="264" r:id="rId9"/>
    <p:sldId id="267" r:id="rId10"/>
    <p:sldId id="269" r:id="rId11"/>
    <p:sldId id="270" r:id="rId12"/>
    <p:sldId id="268" r:id="rId13"/>
    <p:sldId id="272" r:id="rId14"/>
    <p:sldId id="276" r:id="rId15"/>
    <p:sldId id="275" r:id="rId16"/>
    <p:sldId id="274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0DE55-05F2-4344-858B-9A8B8C38DEA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C06E0-C667-439E-BB3D-56437211FA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0DE55-05F2-4344-858B-9A8B8C38DEA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C06E0-C667-439E-BB3D-56437211F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0DE55-05F2-4344-858B-9A8B8C38DEA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C06E0-C667-439E-BB3D-56437211F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0DE55-05F2-4344-858B-9A8B8C38DEA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C06E0-C667-439E-BB3D-56437211F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0DE55-05F2-4344-858B-9A8B8C38DEA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C06E0-C667-439E-BB3D-56437211F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0DE55-05F2-4344-858B-9A8B8C38DEA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C06E0-C667-439E-BB3D-56437211F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0DE55-05F2-4344-858B-9A8B8C38DEA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C06E0-C667-439E-BB3D-56437211F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0DE55-05F2-4344-858B-9A8B8C38DEA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C06E0-C667-439E-BB3D-56437211FA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4C0DE55-05F2-4344-858B-9A8B8C38DEA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ABC06E0-C667-439E-BB3D-56437211F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0DE55-05F2-4344-858B-9A8B8C38DEA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C06E0-C667-439E-BB3D-56437211F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0DE55-05F2-4344-858B-9A8B8C38DEA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C06E0-C667-439E-BB3D-56437211F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4C0DE55-05F2-4344-858B-9A8B8C38DEA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ABC06E0-C667-439E-BB3D-56437211F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1/Burgkarlstein02.jpg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hyperlink" Target="http://sk.wikipedia.org/wiki/S%C3%BAbor:Katedrala_svateho_Vita.jpg" TargetMode="External"/><Relationship Id="rId4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ytrous.cz/tag/karel-iv/" TargetMode="External"/><Relationship Id="rId2" Type="http://schemas.openxmlformats.org/officeDocument/2006/relationships/hyperlink" Target="http://www.zamky-hrady.cz/2/karlstejn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aguecityline.cz/nezarazene/kralovska-cesta-kralovska-korunovace" TargetMode="External"/><Relationship Id="rId5" Type="http://schemas.openxmlformats.org/officeDocument/2006/relationships/hyperlink" Target="http://www.praguecityline.cz/kralovska-cesta-2/ceske-korunovacni-klenoty" TargetMode="External"/><Relationship Id="rId4" Type="http://schemas.openxmlformats.org/officeDocument/2006/relationships/hyperlink" Target="http://cs.wikipedia.org/wiki/Soubor:Praha,_Katedr%C3%A1la,_JV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srpen </a:t>
                      </a:r>
                      <a:r>
                        <a:rPr lang="cs-CZ" dirty="0" smtClean="0"/>
                        <a:t>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VY_52_INOVACE_18_Karel</a:t>
                      </a:r>
                      <a:r>
                        <a:rPr lang="cs-CZ" sz="1800" kern="1200" baseline="0" dirty="0" smtClean="0">
                          <a:effectLst/>
                        </a:rPr>
                        <a:t> </a:t>
                      </a:r>
                      <a:r>
                        <a:rPr lang="cs-CZ" sz="1800" kern="1200" baseline="0" dirty="0" smtClean="0">
                          <a:effectLst/>
                        </a:rPr>
                        <a:t>IV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žáci </a:t>
            </a:r>
            <a:r>
              <a:rPr lang="cs-CZ" sz="2400" dirty="0" smtClean="0"/>
              <a:t>se seznámení s významnou osobností českých dějin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</a:t>
            </a:r>
            <a:r>
              <a:rPr lang="cs-CZ" sz="2400" dirty="0" smtClean="0"/>
              <a:t>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v pracovním listu využijeme dřívější znalosti  o České republice i nově získané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orientace na časové ose, kterou si vytvoříme i ve třídě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práce s mapou ČR - malý test ověří znalosti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přechody mezi textem a obrázky – kliknutí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integrované předměty ČJ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IV. - Lucemburk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nejvýznamnější středověký </a:t>
            </a:r>
            <a:r>
              <a:rPr lang="cs-CZ" b="1" dirty="0" smtClean="0"/>
              <a:t>panovník</a:t>
            </a:r>
          </a:p>
          <a:p>
            <a:pPr>
              <a:buNone/>
            </a:pPr>
            <a:r>
              <a:rPr lang="cs-CZ" b="1" dirty="0" smtClean="0"/>
              <a:t>Českého království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při křtu dostal jméno </a:t>
            </a:r>
            <a:r>
              <a:rPr lang="cs-CZ" u="sng" dirty="0" smtClean="0"/>
              <a:t>Václav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byl vychováván </a:t>
            </a:r>
            <a:r>
              <a:rPr lang="cs-CZ" u="sng" dirty="0" smtClean="0"/>
              <a:t>na francouzském dvoře </a:t>
            </a:r>
            <a:r>
              <a:rPr lang="cs-CZ" dirty="0" smtClean="0"/>
              <a:t>a </a:t>
            </a:r>
          </a:p>
          <a:p>
            <a:pPr>
              <a:buNone/>
            </a:pPr>
            <a:r>
              <a:rPr lang="cs-CZ" dirty="0" smtClean="0"/>
              <a:t>studoval na pařížské univerzitě,</a:t>
            </a:r>
          </a:p>
          <a:p>
            <a:pPr>
              <a:buNone/>
            </a:pPr>
            <a:r>
              <a:rPr lang="cs-CZ" dirty="0" smtClean="0"/>
              <a:t>poznal i italskou kulturu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mluvil 5 jazyky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už od r. 1333 v zemi vládl místo otce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4" descr="C:\Users\Matějovi\AppData\Local\Microsoft\Windows\Temporary Internet Files\Content.IE5\5LV1EV4M\MC9002874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32656"/>
            <a:ext cx="1925638" cy="2071687"/>
          </a:xfrm>
          <a:prstGeom prst="rect">
            <a:avLst/>
          </a:prstGeom>
          <a:noFill/>
        </p:spPr>
      </p:pic>
      <p:pic>
        <p:nvPicPr>
          <p:cNvPr id="1026" name="Picture 2" descr="C:\Users\Matějovi\AppData\Local\Microsoft\Windows\Temporary Internet Files\Content.IE5\1187WIKT\MC90044173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143466"/>
            <a:ext cx="2808312" cy="309384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092280" y="4149080"/>
            <a:ext cx="20517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německy</a:t>
            </a:r>
          </a:p>
          <a:p>
            <a:r>
              <a:rPr lang="cs-CZ" dirty="0" smtClean="0"/>
              <a:t>francouzsky</a:t>
            </a:r>
          </a:p>
          <a:p>
            <a:r>
              <a:rPr lang="cs-CZ" dirty="0" smtClean="0"/>
              <a:t>italsky</a:t>
            </a:r>
          </a:p>
          <a:p>
            <a:r>
              <a:rPr lang="cs-CZ" dirty="0" smtClean="0"/>
              <a:t>latinsky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KAREL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zkušený, vzdělaný, diplomat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získává na svou stranu církev, šlechtu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obnovuje pořádek v zemi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1344 </a:t>
            </a:r>
            <a:r>
              <a:rPr lang="cs-CZ" dirty="0" smtClean="0"/>
              <a:t>- zřízení  </a:t>
            </a:r>
            <a:r>
              <a:rPr lang="cs-CZ" b="1" dirty="0" smtClean="0"/>
              <a:t>pražského</a:t>
            </a:r>
            <a:r>
              <a:rPr lang="cs-CZ" dirty="0" smtClean="0"/>
              <a:t> </a:t>
            </a:r>
            <a:r>
              <a:rPr lang="cs-CZ" b="1" dirty="0" smtClean="0"/>
              <a:t>arcibiskupství </a:t>
            </a:r>
            <a:r>
              <a:rPr lang="cs-CZ" dirty="0" smtClean="0"/>
              <a:t>- osvobození od německého duchovenstva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Praha </a:t>
            </a:r>
            <a:r>
              <a:rPr lang="cs-CZ" dirty="0" smtClean="0"/>
              <a:t>– jedno z největších a nejmocnějších měst Evropy, součástí Římské říše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1348 </a:t>
            </a:r>
            <a:r>
              <a:rPr lang="cs-CZ" dirty="0" smtClean="0"/>
              <a:t>- založena </a:t>
            </a:r>
            <a:r>
              <a:rPr lang="cs-CZ" b="1" dirty="0" smtClean="0"/>
              <a:t>Karlova Univerzita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9" descr="C:\Users\Matějovi\AppData\Local\Microsoft\Windows\Temporary Internet Files\Content.IE5\MMR50OWR\MC9002874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9936" y="332656"/>
            <a:ext cx="2033912" cy="1898204"/>
          </a:xfrm>
          <a:prstGeom prst="rect">
            <a:avLst/>
          </a:prstGeom>
          <a:noFill/>
        </p:spPr>
      </p:pic>
      <p:pic>
        <p:nvPicPr>
          <p:cNvPr id="5" name="Picture 2" descr="C:\Users\Matějovi\AppData\Local\Microsoft\Windows\Temporary Internet Files\Content.IE5\1187WIKT\MC900335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797152"/>
            <a:ext cx="1814512" cy="1666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král a                        4               vládnoucí</a:t>
            </a:r>
            <a:br>
              <a:rPr lang="cs-CZ" dirty="0" smtClean="0"/>
            </a:br>
            <a:r>
              <a:rPr lang="cs-CZ" dirty="0" smtClean="0"/>
              <a:t>          císař         manželky        synové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19872" y="1988840"/>
            <a:ext cx="2592288" cy="64807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Blanka z </a:t>
            </a:r>
            <a:r>
              <a:rPr lang="cs-CZ" sz="2400" dirty="0" err="1" smtClean="0">
                <a:solidFill>
                  <a:schemeClr val="tx1"/>
                </a:solidFill>
              </a:rPr>
              <a:t>Valois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19872" y="3140968"/>
            <a:ext cx="2520280" cy="648072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Anna Falcká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19872" y="4293096"/>
            <a:ext cx="2520280" cy="648072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Anna </a:t>
            </a:r>
            <a:r>
              <a:rPr lang="cs-CZ" sz="2400" dirty="0" err="1" smtClean="0">
                <a:solidFill>
                  <a:schemeClr val="tx1"/>
                </a:solidFill>
              </a:rPr>
              <a:t>Svídnická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47864" y="5517232"/>
            <a:ext cx="2664296" cy="720080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Eliška Pomořanská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300192" y="4293096"/>
            <a:ext cx="223224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Václav  IV.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372200" y="5517232"/>
            <a:ext cx="216024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Zikmund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611560" y="3429000"/>
            <a:ext cx="2304256" cy="122413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KAREL  IV.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KAREL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Karel IV. </a:t>
            </a:r>
            <a:r>
              <a:rPr lang="cs-CZ" b="1" dirty="0" smtClean="0"/>
              <a:t>– římskoněmecký král</a:t>
            </a:r>
          </a:p>
          <a:p>
            <a:r>
              <a:rPr lang="cs-CZ" dirty="0" smtClean="0"/>
              <a:t>r.</a:t>
            </a:r>
            <a:r>
              <a:rPr lang="cs-CZ" b="1" dirty="0" smtClean="0"/>
              <a:t> 1355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korunován císařem – </a:t>
            </a:r>
            <a:r>
              <a:rPr lang="cs-CZ" b="1" dirty="0" smtClean="0"/>
              <a:t>císař římský</a:t>
            </a:r>
          </a:p>
          <a:p>
            <a:r>
              <a:rPr lang="cs-CZ" dirty="0" smtClean="0"/>
              <a:t>dokázal Čechy uchránit od válek</a:t>
            </a:r>
          </a:p>
          <a:p>
            <a:r>
              <a:rPr lang="cs-CZ" dirty="0" smtClean="0"/>
              <a:t>1356  </a:t>
            </a:r>
            <a:r>
              <a:rPr lang="cs-CZ" b="1" dirty="0" smtClean="0"/>
              <a:t>Zlatá bula</a:t>
            </a:r>
          </a:p>
          <a:p>
            <a:pPr>
              <a:buNone/>
            </a:pPr>
            <a:r>
              <a:rPr lang="cs-CZ" dirty="0" smtClean="0"/>
              <a:t>- </a:t>
            </a:r>
            <a:r>
              <a:rPr lang="cs-CZ" u="sng" dirty="0" smtClean="0"/>
              <a:t>svoboda českého státu</a:t>
            </a:r>
          </a:p>
          <a:p>
            <a:r>
              <a:rPr lang="cs-CZ" dirty="0" smtClean="0"/>
              <a:t>zveleboval českou zem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titul  </a:t>
            </a:r>
            <a:r>
              <a:rPr lang="cs-CZ" b="1" dirty="0" smtClean="0"/>
              <a:t>OTEC VLASTI</a:t>
            </a:r>
          </a:p>
          <a:p>
            <a:endParaRPr lang="cs-CZ" b="1" dirty="0"/>
          </a:p>
        </p:txBody>
      </p:sp>
      <p:pic>
        <p:nvPicPr>
          <p:cNvPr id="1031" name="Picture 7" descr="C:\Users\Matějovi\AppData\Local\Microsoft\Windows\Temporary Internet Files\Content.IE5\Y5388IGT\MP9004279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356992"/>
            <a:ext cx="3276914" cy="2183756"/>
          </a:xfrm>
          <a:prstGeom prst="rect">
            <a:avLst/>
          </a:prstGeom>
          <a:noFill/>
        </p:spPr>
      </p:pic>
      <p:pic>
        <p:nvPicPr>
          <p:cNvPr id="1035" name="Picture 11" descr="C:\Users\Matějovi\AppData\Local\Microsoft\Windows\Temporary Internet Files\Content.IE5\VOY08VUD\MP9004278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725144"/>
            <a:ext cx="3495260" cy="1969223"/>
          </a:xfrm>
          <a:prstGeom prst="rect">
            <a:avLst/>
          </a:prstGeom>
          <a:noFill/>
        </p:spPr>
      </p:pic>
      <p:pic>
        <p:nvPicPr>
          <p:cNvPr id="17" name="Picture 3" descr="C:\Users\Matějovi\AppData\Local\Microsoft\Windows\Temporary Internet Files\Content.IE5\5LV1EV4M\MC900237940[1].wmf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6300192" y="0"/>
            <a:ext cx="2249786" cy="1590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http://svornost.com/wp-content/uploads/mapa-Ceske-koruny-za-vlady-Karla-IV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669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ZEMĚ  KORUNY  ČESKÉ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o trvalém připojení Moravy a Slezska</a:t>
            </a:r>
          </a:p>
          <a:p>
            <a:pPr>
              <a:buNone/>
            </a:pPr>
            <a:r>
              <a:rPr lang="cs-CZ" dirty="0" smtClean="0"/>
              <a:t>    k Čechám</a:t>
            </a:r>
            <a:endParaRPr lang="cs-CZ" dirty="0"/>
          </a:p>
        </p:txBody>
      </p:sp>
      <p:pic>
        <p:nvPicPr>
          <p:cNvPr id="21506" name="Picture 2" descr="http://www.historieweb.cz/sites/default/files/styles/obrazek_v_textu_450/public/obrazky/2011/12/04/cesta-karla-iv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029000"/>
            <a:ext cx="5599123" cy="3496344"/>
          </a:xfrm>
          <a:prstGeom prst="rect">
            <a:avLst/>
          </a:prstGeom>
          <a:noFill/>
        </p:spPr>
      </p:pic>
      <p:pic>
        <p:nvPicPr>
          <p:cNvPr id="5" name="Picture 2" descr="C:\Users\Matějovi\AppData\Local\Microsoft\Windows\Temporary Internet Files\Content.IE5\HXGEBTP4\MC9003787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5" y="3717032"/>
            <a:ext cx="1973201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 STAVBY</a:t>
            </a:r>
            <a:endParaRPr lang="cs-CZ" dirty="0"/>
          </a:p>
        </p:txBody>
      </p:sp>
      <p:pic>
        <p:nvPicPr>
          <p:cNvPr id="2051" name="Picture 3" descr="C:\Users\Matějovi\AppData\Local\Microsoft\Windows\Temporary Internet Files\Content.IE5\Y5388IGT\MC9004149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653136"/>
            <a:ext cx="2213078" cy="1916832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započal výstavbu (chrám) </a:t>
            </a:r>
            <a:r>
              <a:rPr lang="cs-CZ" b="1" dirty="0" smtClean="0"/>
              <a:t>katedrála sv. Víta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kaple sv. Václava</a:t>
            </a:r>
          </a:p>
          <a:p>
            <a:r>
              <a:rPr lang="cs-CZ" dirty="0" smtClean="0"/>
              <a:t>zakládá Nové Město pražské</a:t>
            </a:r>
          </a:p>
          <a:p>
            <a:r>
              <a:rPr lang="cs-CZ" b="1" dirty="0" smtClean="0"/>
              <a:t>Karlův most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klášter na Novém Městě </a:t>
            </a:r>
          </a:p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</a:t>
            </a:r>
          </a:p>
          <a:p>
            <a:endParaRPr lang="cs-CZ" b="1" dirty="0"/>
          </a:p>
        </p:txBody>
      </p:sp>
      <p:pic>
        <p:nvPicPr>
          <p:cNvPr id="2055" name="Picture 7" descr="C:\Users\Matějovi\AppData\Local\Microsoft\Windows\Temporary Internet Files\Content.IE5\PMUNWIF0\MP9004027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509120"/>
            <a:ext cx="1512168" cy="1890671"/>
          </a:xfrm>
          <a:prstGeom prst="rect">
            <a:avLst/>
          </a:prstGeom>
          <a:noFill/>
        </p:spPr>
      </p:pic>
      <p:pic>
        <p:nvPicPr>
          <p:cNvPr id="6" name="Picture 7" descr="C:\Users\Matějovi\AppData\Local\Microsoft\Windows\Temporary Internet Files\Content.IE5\HXGEBTP4\MC9002509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7" y="260648"/>
            <a:ext cx="1008113" cy="1538809"/>
          </a:xfrm>
          <a:prstGeom prst="rect">
            <a:avLst/>
          </a:prstGeom>
          <a:noFill/>
        </p:spPr>
      </p:pic>
      <p:pic>
        <p:nvPicPr>
          <p:cNvPr id="6146" name="Picture 2" descr="http://www.chytrous.cz/wp-content/uploads/karluv_mos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2492896"/>
            <a:ext cx="2736304" cy="1829924"/>
          </a:xfrm>
          <a:prstGeom prst="rect">
            <a:avLst/>
          </a:prstGeom>
          <a:noFill/>
        </p:spPr>
      </p:pic>
      <p:pic>
        <p:nvPicPr>
          <p:cNvPr id="9" name="Picture 6" descr="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4581128"/>
            <a:ext cx="1656184" cy="17644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KARLŠTEJN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hrad uprostřed hlubokých lesů</a:t>
            </a:r>
          </a:p>
          <a:p>
            <a:pPr>
              <a:buNone/>
            </a:pPr>
            <a:r>
              <a:rPr lang="cs-CZ" dirty="0" smtClean="0"/>
              <a:t>nad Berounkou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kaple sv. Kříže</a:t>
            </a:r>
            <a:r>
              <a:rPr lang="cs-CZ" dirty="0" smtClean="0"/>
              <a:t> s vyzlacenými stěnami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                            původně zde byly uloženy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                            korunovační klenoty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                            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                             pevný nedobytný hrad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                                      dnes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                            -jeden z nejnavštěvovanějších</a:t>
            </a:r>
            <a:endParaRPr lang="cs-CZ" dirty="0"/>
          </a:p>
        </p:txBody>
      </p:sp>
      <p:pic>
        <p:nvPicPr>
          <p:cNvPr id="6154" name="Picture 10" descr="http://www.zamky-hrady.cz/2/img/karlstejn_kaple_boc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501008"/>
            <a:ext cx="2821245" cy="2883024"/>
          </a:xfrm>
          <a:prstGeom prst="rect">
            <a:avLst/>
          </a:prstGeom>
          <a:noFill/>
        </p:spPr>
      </p:pic>
      <p:pic>
        <p:nvPicPr>
          <p:cNvPr id="6156" name="Picture 12" descr="Soubor:Burgkarlstein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88640"/>
            <a:ext cx="2872655" cy="22920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chrám sv. Víta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zvon</a:t>
            </a:r>
          </a:p>
          <a:p>
            <a:r>
              <a:rPr lang="cs-CZ" dirty="0" smtClean="0"/>
              <a:t>                                            Zikmund</a:t>
            </a:r>
          </a:p>
        </p:txBody>
      </p:sp>
      <p:pic>
        <p:nvPicPr>
          <p:cNvPr id="26632" name="Picture 8" descr="Chrám sv. Víta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645024"/>
            <a:ext cx="4562534" cy="3036938"/>
          </a:xfrm>
          <a:prstGeom prst="rect">
            <a:avLst/>
          </a:prstGeom>
          <a:noFill/>
        </p:spPr>
      </p:pic>
      <p:pic>
        <p:nvPicPr>
          <p:cNvPr id="9" name="Picture 8" descr="C:\Users\Matějovi\AppData\Local\Microsoft\Windows\Temporary Internet Files\Content.IE5\5LV1EV4M\MC9003049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365104"/>
            <a:ext cx="1584176" cy="2341736"/>
          </a:xfrm>
          <a:prstGeom prst="rect">
            <a:avLst/>
          </a:prstGeom>
          <a:noFill/>
        </p:spPr>
      </p:pic>
      <p:pic>
        <p:nvPicPr>
          <p:cNvPr id="26633" name="Picture 9" descr="C:\Users\Matějovi\AppData\Local\Microsoft\Windows\Temporary Internet Files\Content.IE5\Y5388IGT\MC9003536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124744"/>
            <a:ext cx="1997425" cy="2304256"/>
          </a:xfrm>
          <a:prstGeom prst="rect">
            <a:avLst/>
          </a:prstGeom>
          <a:noFill/>
        </p:spPr>
      </p:pic>
      <p:pic>
        <p:nvPicPr>
          <p:cNvPr id="26636" name="Picture 12" descr="http://upload.wikimedia.org/wikipedia/commons/thumb/8/80/Katedrala_svateho_Vita.jpg/250px-Katedrala_svateho_Vit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04664"/>
            <a:ext cx="3696226" cy="388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KORUNOVAČNÍ  KLENOTY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4294967295"/>
          </p:nvPr>
        </p:nvSpPr>
        <p:spPr>
          <a:xfrm>
            <a:off x="0" y="1730375"/>
            <a:ext cx="2771800" cy="4572000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  <p:pic>
        <p:nvPicPr>
          <p:cNvPr id="4102" name="Picture 6" descr="C:\Users\Matějovi\AppData\Local\Microsoft\Windows\Temporary Internet Files\Content.IE5\VOY08VUD\MC9000853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0"/>
            <a:ext cx="2682522" cy="2016224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používaly se při slavnostní korunovaci </a:t>
            </a:r>
          </a:p>
          <a:p>
            <a:pPr lvl="8"/>
            <a:r>
              <a:rPr lang="cs-CZ" sz="3200" dirty="0" smtClean="0"/>
              <a:t>                   českých králů</a:t>
            </a:r>
          </a:p>
          <a:p>
            <a:pPr lvl="8"/>
            <a:endParaRPr lang="cs-CZ" sz="3200" dirty="0" smtClean="0"/>
          </a:p>
          <a:p>
            <a:pPr lvl="8"/>
            <a:endParaRPr lang="cs-CZ" sz="3200" dirty="0" smtClean="0"/>
          </a:p>
          <a:p>
            <a:pPr lvl="8"/>
            <a:endParaRPr lang="cs-CZ" sz="3200" dirty="0" smtClean="0"/>
          </a:p>
          <a:p>
            <a:pPr lvl="8"/>
            <a:endParaRPr lang="cs-CZ" sz="3200" dirty="0" smtClean="0"/>
          </a:p>
          <a:p>
            <a:pPr lvl="8">
              <a:buNone/>
            </a:pPr>
            <a:endParaRPr lang="cs-CZ" sz="3200" dirty="0" smtClean="0"/>
          </a:p>
          <a:p>
            <a:pPr lvl="8">
              <a:buNone/>
            </a:pPr>
            <a:r>
              <a:rPr lang="cs-CZ" sz="3200" dirty="0" smtClean="0"/>
              <a:t>  </a:t>
            </a:r>
          </a:p>
          <a:p>
            <a:pPr lvl="8">
              <a:buNone/>
            </a:pPr>
            <a:r>
              <a:rPr lang="cs-CZ" sz="3200" dirty="0" smtClean="0"/>
              <a:t>           chrání je 7 zámků (chrám </a:t>
            </a:r>
            <a:r>
              <a:rPr lang="cs-CZ" sz="3200" dirty="0" err="1" smtClean="0"/>
              <a:t>sv.Víta</a:t>
            </a:r>
            <a:r>
              <a:rPr lang="cs-CZ" sz="3200" dirty="0" smtClean="0"/>
              <a:t>)</a:t>
            </a:r>
          </a:p>
        </p:txBody>
      </p:sp>
      <p:pic>
        <p:nvPicPr>
          <p:cNvPr id="4098" name="Picture 2" descr="Korunovační klenoty - Svatováclavská koru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420888"/>
            <a:ext cx="2771775" cy="2286001"/>
          </a:xfrm>
          <a:prstGeom prst="rect">
            <a:avLst/>
          </a:prstGeom>
          <a:noFill/>
        </p:spPr>
      </p:pic>
      <p:pic>
        <p:nvPicPr>
          <p:cNvPr id="4100" name="Picture 4" descr="Korunovační klenoty - Žezl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5013176"/>
            <a:ext cx="3048000" cy="904876"/>
          </a:xfrm>
          <a:prstGeom prst="rect">
            <a:avLst/>
          </a:prstGeom>
          <a:noFill/>
        </p:spPr>
      </p:pic>
      <p:pic>
        <p:nvPicPr>
          <p:cNvPr id="3" name="Picture 6" descr="Korunovační klenoty - jablk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3140968"/>
            <a:ext cx="1695450" cy="2286001"/>
          </a:xfrm>
          <a:prstGeom prst="rect">
            <a:avLst/>
          </a:prstGeom>
          <a:noFill/>
        </p:spPr>
      </p:pic>
      <p:pic>
        <p:nvPicPr>
          <p:cNvPr id="4104" name="Picture 8" descr="Korunovační klenoty - plášť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3429000"/>
            <a:ext cx="1571625" cy="2286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list: doplň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62560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Karel IV. byl velmi ………….. a moudrý panovník</a:t>
            </a:r>
          </a:p>
          <a:p>
            <a:pPr>
              <a:buNone/>
            </a:pPr>
            <a:r>
              <a:rPr lang="cs-CZ" dirty="0" smtClean="0"/>
              <a:t>z rodu ……………….. Jeho otec …………………………</a:t>
            </a:r>
          </a:p>
          <a:p>
            <a:pPr>
              <a:buNone/>
            </a:pPr>
            <a:r>
              <a:rPr lang="cs-CZ" dirty="0" smtClean="0"/>
              <a:t>raději bojoval než vládnul, ohrozil a zadlužil</a:t>
            </a:r>
          </a:p>
          <a:p>
            <a:pPr>
              <a:buNone/>
            </a:pPr>
            <a:r>
              <a:rPr lang="cs-CZ" dirty="0" smtClean="0"/>
              <a:t>český stát. Karel (původně ………..) vyrůstal na</a:t>
            </a:r>
          </a:p>
          <a:p>
            <a:pPr>
              <a:buNone/>
            </a:pPr>
            <a:r>
              <a:rPr lang="cs-CZ" dirty="0" smtClean="0"/>
              <a:t>……………………. dvoře. Karel IV. miloval Čechy</a:t>
            </a:r>
          </a:p>
          <a:p>
            <a:pPr>
              <a:buNone/>
            </a:pPr>
            <a:r>
              <a:rPr lang="cs-CZ" dirty="0" smtClean="0"/>
              <a:t>a zasloužil se o rozkvět království. Za jeho</a:t>
            </a:r>
          </a:p>
          <a:p>
            <a:pPr>
              <a:buNone/>
            </a:pPr>
            <a:r>
              <a:rPr lang="cs-CZ" dirty="0" smtClean="0"/>
              <a:t>vlády vzniklo mnoho významných staveb,</a:t>
            </a:r>
          </a:p>
          <a:p>
            <a:pPr>
              <a:buNone/>
            </a:pPr>
            <a:r>
              <a:rPr lang="cs-CZ" dirty="0" smtClean="0"/>
              <a:t>……………… s kaplí sv. Kříže a deskovými obrazy</a:t>
            </a:r>
          </a:p>
          <a:p>
            <a:pPr>
              <a:buNone/>
            </a:pPr>
            <a:r>
              <a:rPr lang="cs-CZ" dirty="0" smtClean="0"/>
              <a:t>mistra </a:t>
            </a:r>
            <a:r>
              <a:rPr lang="cs-CZ" dirty="0" err="1" smtClean="0"/>
              <a:t>Theodorika</a:t>
            </a:r>
            <a:r>
              <a:rPr lang="cs-CZ" dirty="0" smtClean="0"/>
              <a:t>, kamenný most,dnes ……………</a:t>
            </a:r>
          </a:p>
          <a:p>
            <a:pPr>
              <a:buNone/>
            </a:pPr>
            <a:r>
              <a:rPr lang="cs-CZ" dirty="0" smtClean="0"/>
              <a:t>most, chrám sv. Víta.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list: doplň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Povýšil pražské biskupství na ………………….. .</a:t>
            </a:r>
          </a:p>
          <a:p>
            <a:pPr>
              <a:buNone/>
            </a:pPr>
            <a:r>
              <a:rPr lang="cs-CZ" dirty="0" smtClean="0"/>
              <a:t>Roku 1348 založil pražskou ……………… . Sám</a:t>
            </a:r>
          </a:p>
          <a:p>
            <a:pPr>
              <a:buNone/>
            </a:pPr>
            <a:r>
              <a:rPr lang="cs-CZ" dirty="0" smtClean="0"/>
              <a:t>Ovládal …… jazyků. Měl …….. manželky. </a:t>
            </a:r>
          </a:p>
          <a:p>
            <a:pPr>
              <a:buNone/>
            </a:pPr>
            <a:r>
              <a:rPr lang="cs-CZ" dirty="0" smtClean="0"/>
              <a:t>Shromažďoval vzácné relikvie a ………………… </a:t>
            </a:r>
          </a:p>
          <a:p>
            <a:pPr>
              <a:buNone/>
            </a:pPr>
            <a:r>
              <a:rPr lang="cs-CZ" dirty="0" smtClean="0"/>
              <a:t>klenoty. Právem získal titul …………………. 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list: doplň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62560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Karel IV. byl velmi </a:t>
            </a:r>
            <a:r>
              <a:rPr lang="cs-CZ" u="sng" dirty="0" smtClean="0"/>
              <a:t>vzdělaný</a:t>
            </a:r>
            <a:r>
              <a:rPr lang="cs-CZ" dirty="0" smtClean="0"/>
              <a:t> a moudrý panovník</a:t>
            </a:r>
          </a:p>
          <a:p>
            <a:pPr>
              <a:buNone/>
            </a:pPr>
            <a:r>
              <a:rPr lang="cs-CZ" dirty="0" smtClean="0"/>
              <a:t>z rodu </a:t>
            </a:r>
            <a:r>
              <a:rPr lang="cs-CZ" u="sng" dirty="0" err="1" smtClean="0"/>
              <a:t>Lucemburků</a:t>
            </a:r>
            <a:r>
              <a:rPr lang="cs-CZ" dirty="0" err="1" smtClean="0"/>
              <a:t>.Jeho</a:t>
            </a:r>
            <a:r>
              <a:rPr lang="cs-CZ" dirty="0" smtClean="0"/>
              <a:t> otec </a:t>
            </a:r>
            <a:r>
              <a:rPr lang="cs-CZ" u="sng" dirty="0" smtClean="0"/>
              <a:t>Jan Lucemburský</a:t>
            </a:r>
          </a:p>
          <a:p>
            <a:pPr>
              <a:buNone/>
            </a:pPr>
            <a:r>
              <a:rPr lang="cs-CZ" dirty="0" smtClean="0"/>
              <a:t>raději bojoval než vládnul, ohrozil a zadlužil</a:t>
            </a:r>
          </a:p>
          <a:p>
            <a:pPr>
              <a:buNone/>
            </a:pPr>
            <a:r>
              <a:rPr lang="cs-CZ" dirty="0" smtClean="0"/>
              <a:t>český stát. Karel (původně </a:t>
            </a:r>
            <a:r>
              <a:rPr lang="cs-CZ" u="sng" dirty="0" smtClean="0"/>
              <a:t>Václav</a:t>
            </a:r>
            <a:r>
              <a:rPr lang="cs-CZ" dirty="0" smtClean="0"/>
              <a:t>) vyrůstal na</a:t>
            </a:r>
          </a:p>
          <a:p>
            <a:pPr>
              <a:buNone/>
            </a:pPr>
            <a:r>
              <a:rPr lang="cs-CZ" u="sng" dirty="0" smtClean="0"/>
              <a:t>francouzském</a:t>
            </a:r>
            <a:r>
              <a:rPr lang="cs-CZ" dirty="0" smtClean="0"/>
              <a:t> dvoře. Karel IV. miloval Čechy</a:t>
            </a:r>
          </a:p>
          <a:p>
            <a:pPr>
              <a:buNone/>
            </a:pPr>
            <a:r>
              <a:rPr lang="cs-CZ" dirty="0" smtClean="0"/>
              <a:t>a zasloužil se o rozkvět království. Za jeho</a:t>
            </a:r>
          </a:p>
          <a:p>
            <a:pPr>
              <a:buNone/>
            </a:pPr>
            <a:r>
              <a:rPr lang="cs-CZ" dirty="0" smtClean="0"/>
              <a:t>vlády vzniklo mnoho významných staveb,</a:t>
            </a:r>
          </a:p>
          <a:p>
            <a:pPr>
              <a:buNone/>
            </a:pPr>
            <a:r>
              <a:rPr lang="cs-CZ" u="sng" dirty="0" smtClean="0"/>
              <a:t>Karlštejn</a:t>
            </a:r>
            <a:r>
              <a:rPr lang="cs-CZ" dirty="0" smtClean="0"/>
              <a:t> s kaplí sv. Kříže a deskovými obrazy</a:t>
            </a:r>
          </a:p>
          <a:p>
            <a:pPr>
              <a:buNone/>
            </a:pPr>
            <a:r>
              <a:rPr lang="cs-CZ" dirty="0" smtClean="0"/>
              <a:t>mistra </a:t>
            </a:r>
            <a:r>
              <a:rPr lang="cs-CZ" dirty="0" err="1" smtClean="0"/>
              <a:t>Theodorika</a:t>
            </a:r>
            <a:r>
              <a:rPr lang="cs-CZ" dirty="0" smtClean="0"/>
              <a:t>, kamenný most,dnes </a:t>
            </a:r>
            <a:r>
              <a:rPr lang="cs-CZ" u="sng" dirty="0" smtClean="0"/>
              <a:t>Karlův</a:t>
            </a:r>
          </a:p>
          <a:p>
            <a:pPr>
              <a:buNone/>
            </a:pPr>
            <a:r>
              <a:rPr lang="cs-CZ" dirty="0" smtClean="0"/>
              <a:t>most, chrám sv. Víta.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list: doplň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Povýšil pražské biskupství na </a:t>
            </a:r>
            <a:r>
              <a:rPr lang="cs-CZ" u="sng" dirty="0" smtClean="0"/>
              <a:t>arcibiskupství.</a:t>
            </a:r>
          </a:p>
          <a:p>
            <a:pPr>
              <a:buNone/>
            </a:pPr>
            <a:r>
              <a:rPr lang="cs-CZ" dirty="0" smtClean="0"/>
              <a:t>Roku 1348 založil pražskou </a:t>
            </a:r>
            <a:r>
              <a:rPr lang="cs-CZ" u="sng" dirty="0" smtClean="0"/>
              <a:t>univerzitu</a:t>
            </a:r>
            <a:r>
              <a:rPr lang="cs-CZ" dirty="0" smtClean="0"/>
              <a:t>. Sám</a:t>
            </a:r>
          </a:p>
          <a:p>
            <a:pPr>
              <a:buNone/>
            </a:pPr>
            <a:r>
              <a:rPr lang="cs-CZ" dirty="0" smtClean="0"/>
              <a:t>ovládal </a:t>
            </a:r>
            <a:r>
              <a:rPr lang="cs-CZ" u="sng" dirty="0" smtClean="0"/>
              <a:t>pět</a:t>
            </a:r>
            <a:r>
              <a:rPr lang="cs-CZ" dirty="0" smtClean="0"/>
              <a:t> jazyků. Měl </a:t>
            </a:r>
            <a:r>
              <a:rPr lang="cs-CZ" u="sng" dirty="0" smtClean="0"/>
              <a:t>čtyři</a:t>
            </a:r>
            <a:r>
              <a:rPr lang="cs-CZ" dirty="0" smtClean="0"/>
              <a:t> manželky. </a:t>
            </a:r>
          </a:p>
          <a:p>
            <a:pPr>
              <a:buNone/>
            </a:pPr>
            <a:r>
              <a:rPr lang="cs-CZ" dirty="0" smtClean="0"/>
              <a:t>Shromažďoval vzácné relikvie a </a:t>
            </a:r>
            <a:r>
              <a:rPr lang="cs-CZ" u="sng" dirty="0" smtClean="0"/>
              <a:t>korunovační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klenoty. Právem získal titul </a:t>
            </a:r>
            <a:r>
              <a:rPr lang="cs-CZ" u="sng" dirty="0" smtClean="0"/>
              <a:t>Otec vlasti.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ONDŘEJ TRUKSA.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26.2.2013]. Dostupný na WWW: http://referaty-testy.webnode.cz/historie-ceskych-zemi/lucemburkove/vlada-karla-iv-/ </a:t>
            </a:r>
          </a:p>
          <a:p>
            <a:r>
              <a:rPr lang="cs-CZ" dirty="0" smtClean="0"/>
              <a:t>Kliparty – volně dostupné Office Online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26.2.2013]. Dostupný na WWW: http://www.</a:t>
            </a:r>
            <a:r>
              <a:rPr lang="cs-CZ" dirty="0" err="1" smtClean="0"/>
              <a:t>historieweb.cz</a:t>
            </a:r>
            <a:r>
              <a:rPr lang="cs-CZ" dirty="0" smtClean="0"/>
              <a:t>/</a:t>
            </a:r>
            <a:r>
              <a:rPr lang="cs-CZ" dirty="0" err="1" smtClean="0"/>
              <a:t>nebezpecna</a:t>
            </a:r>
            <a:r>
              <a:rPr lang="cs-CZ" dirty="0" smtClean="0"/>
              <a:t>-cesta-</a:t>
            </a:r>
            <a:r>
              <a:rPr lang="cs-CZ" dirty="0" err="1" smtClean="0"/>
              <a:t>karla</a:t>
            </a:r>
            <a:r>
              <a:rPr lang="cs-CZ" dirty="0" smtClean="0"/>
              <a:t>-</a:t>
            </a:r>
            <a:r>
              <a:rPr lang="cs-CZ" dirty="0" err="1" smtClean="0"/>
              <a:t>iv</a:t>
            </a:r>
            <a:r>
              <a:rPr lang="cs-CZ" dirty="0" smtClean="0"/>
              <a:t> </a:t>
            </a:r>
          </a:p>
          <a:p>
            <a:r>
              <a:rPr lang="cs-CZ" dirty="0" smtClean="0"/>
              <a:t>MIROSLAV TRČKA.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26.2.2013]. Dostupný na WWW: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zamky</a:t>
            </a:r>
            <a:r>
              <a:rPr lang="cs-CZ" dirty="0" smtClean="0">
                <a:hlinkClick r:id="rId2"/>
              </a:rPr>
              <a:t>-hrady.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/2/</a:t>
            </a:r>
            <a:r>
              <a:rPr lang="cs-CZ" dirty="0" err="1" smtClean="0">
                <a:hlinkClick r:id="rId2"/>
              </a:rPr>
              <a:t>karlstejn.htm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26.2.2013]. Dostupný na WWW: http://cs.wikipedia.org/wiki/Soubor:Holy_Roman_Empire_crown_dsc02909.jpg 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26.2.2013]. Dostupný na WWW: http://cs.wikipedia.org/wiki/Soubor:Burgkarlstein02.jpg 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seznam</a:t>
            </a:r>
            <a:r>
              <a:rPr lang="cs-CZ" dirty="0" smtClean="0"/>
              <a:t> [online]. [cit. 27.2.2013]. Dostupný na WWW: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chytrous.cz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tag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karel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iv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27.2.2013]. Dostupný na WWW: </a:t>
            </a:r>
            <a:r>
              <a:rPr lang="cs-CZ" dirty="0" smtClean="0">
                <a:hlinkClick r:id="rId4"/>
              </a:rPr>
              <a:t>http://cs.wikipedia.org/wiki/Soubor:Praha,_Katedr%C3%A1la,_JV_01.jpg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smtClean="0"/>
              <a:t>seznam</a:t>
            </a:r>
            <a:r>
              <a:rPr lang="cs-CZ" dirty="0" smtClean="0"/>
              <a:t> [online]. [cit. 27.2.2013]. Dostupný na WWW: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praguecityline.cz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kralovska</a:t>
            </a:r>
            <a:r>
              <a:rPr lang="cs-CZ" dirty="0" smtClean="0">
                <a:hlinkClick r:id="rId5"/>
              </a:rPr>
              <a:t>-cesta-2/</a:t>
            </a:r>
            <a:r>
              <a:rPr lang="cs-CZ" dirty="0" err="1" smtClean="0">
                <a:hlinkClick r:id="rId5"/>
              </a:rPr>
              <a:t>ceske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korunovacni</a:t>
            </a:r>
            <a:r>
              <a:rPr lang="cs-CZ" dirty="0" smtClean="0">
                <a:hlinkClick r:id="rId5"/>
              </a:rPr>
              <a:t>-klenoty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27.2.2013]. Dostupný na WWW: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praguecityline.cz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nezarazene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kralovska</a:t>
            </a:r>
            <a:r>
              <a:rPr lang="cs-CZ" dirty="0" smtClean="0">
                <a:hlinkClick r:id="rId6"/>
              </a:rPr>
              <a:t>-cesta-</a:t>
            </a:r>
            <a:r>
              <a:rPr lang="cs-CZ" dirty="0" err="1" smtClean="0">
                <a:hlinkClick r:id="rId6"/>
              </a:rPr>
              <a:t>kralovska</a:t>
            </a:r>
            <a:r>
              <a:rPr lang="cs-CZ" dirty="0" smtClean="0">
                <a:hlinkClick r:id="rId6"/>
              </a:rPr>
              <a:t>-korunovace</a:t>
            </a:r>
            <a:endParaRPr lang="cs-CZ" dirty="0" smtClean="0"/>
          </a:p>
          <a:p>
            <a:r>
              <a:rPr lang="cs-CZ" dirty="0" smtClean="0"/>
              <a:t>LUDEK.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27.2.2013]. Dostupný na WWW: http://sk.wikipedia.org/wiki/Zoznam_pra%C5%BEsk%C3%BDch_pamiatok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930</TotalTime>
  <Words>788</Words>
  <Application>Microsoft Office PowerPoint</Application>
  <PresentationFormat>Předvádění na obrazovce (4:3)</PresentationFormat>
  <Paragraphs>141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Modul</vt:lpstr>
      <vt:lpstr>Snímek 1</vt:lpstr>
      <vt:lpstr>Anotace:</vt:lpstr>
      <vt:lpstr>KAREL IV. - Lucemburk</vt:lpstr>
      <vt:lpstr>                      KAREL IV.</vt:lpstr>
      <vt:lpstr> král a                        4               vládnoucí           císař         manželky        synové</vt:lpstr>
      <vt:lpstr>                       KAREL IV.</vt:lpstr>
      <vt:lpstr>Snímek 7</vt:lpstr>
      <vt:lpstr>         ZEMĚ  KORUNY  ČESKÉ</vt:lpstr>
      <vt:lpstr>VÝZNAMNÉ  STAVBY</vt:lpstr>
      <vt:lpstr>                KARLŠTEJN</vt:lpstr>
      <vt:lpstr>                              chrám sv. Víta</vt:lpstr>
      <vt:lpstr>KORUNOVAČNÍ  KLENOTY</vt:lpstr>
      <vt:lpstr>Pracovní  list: doplň text</vt:lpstr>
      <vt:lpstr>Pracovní  list: doplň text</vt:lpstr>
      <vt:lpstr>Pracovní  list: doplň text</vt:lpstr>
      <vt:lpstr>Pracovní  list: doplň text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65</cp:revision>
  <dcterms:created xsi:type="dcterms:W3CDTF">2013-02-19T13:39:27Z</dcterms:created>
  <dcterms:modified xsi:type="dcterms:W3CDTF">2013-03-10T23:18:18Z</dcterms:modified>
</cp:coreProperties>
</file>