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79" r:id="rId2"/>
    <p:sldId id="280" r:id="rId3"/>
    <p:sldId id="256" r:id="rId4"/>
    <p:sldId id="265" r:id="rId5"/>
    <p:sldId id="258" r:id="rId6"/>
    <p:sldId id="259" r:id="rId7"/>
    <p:sldId id="260" r:id="rId8"/>
    <p:sldId id="261" r:id="rId9"/>
    <p:sldId id="262" r:id="rId10"/>
    <p:sldId id="263" r:id="rId11"/>
    <p:sldId id="264" r:id="rId12"/>
    <p:sldId id="266" r:id="rId13"/>
    <p:sldId id="267" r:id="rId14"/>
    <p:sldId id="269" r:id="rId15"/>
    <p:sldId id="270" r:id="rId16"/>
    <p:sldId id="271" r:id="rId17"/>
    <p:sldId id="268" r:id="rId18"/>
    <p:sldId id="272" r:id="rId19"/>
    <p:sldId id="274" r:id="rId20"/>
    <p:sldId id="275" r:id="rId21"/>
    <p:sldId id="276" r:id="rId22"/>
    <p:sldId id="277" r:id="rId23"/>
    <p:sldId id="278"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B7E23C7-1C3C-402F-B283-ABFEB7509DB8}" type="datetimeFigureOut">
              <a:rPr lang="cs-CZ" smtClean="0"/>
              <a:pPr/>
              <a:t>11.3.2013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1450145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7E23C7-1C3C-402F-B283-ABFEB7509DB8}" type="datetimeFigureOut">
              <a:rPr lang="cs-CZ" smtClean="0"/>
              <a:pPr/>
              <a:t>11.3.2013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400460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B7E23C7-1C3C-402F-B283-ABFEB7509DB8}" type="datetimeFigureOut">
              <a:rPr lang="cs-CZ" smtClean="0"/>
              <a:pPr/>
              <a:t>11.3.2013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147980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B7E23C7-1C3C-402F-B283-ABFEB7509DB8}" type="datetimeFigureOut">
              <a:rPr lang="cs-CZ" smtClean="0"/>
              <a:pPr/>
              <a:t>11.3.2013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333522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B7E23C7-1C3C-402F-B283-ABFEB7509DB8}" type="datetimeFigureOut">
              <a:rPr lang="cs-CZ" smtClean="0"/>
              <a:pPr/>
              <a:t>11.3.2013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2469469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B7E23C7-1C3C-402F-B283-ABFEB7509DB8}" type="datetimeFigureOut">
              <a:rPr lang="cs-CZ" smtClean="0"/>
              <a:pPr/>
              <a:t>11.3.2013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3837687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B7E23C7-1C3C-402F-B283-ABFEB7509DB8}" type="datetimeFigureOut">
              <a:rPr lang="cs-CZ" smtClean="0"/>
              <a:pPr/>
              <a:t>11.3.2013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3012677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B7E23C7-1C3C-402F-B283-ABFEB7509DB8}" type="datetimeFigureOut">
              <a:rPr lang="cs-CZ" smtClean="0"/>
              <a:pPr/>
              <a:t>11.3.2013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1575246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B7E23C7-1C3C-402F-B283-ABFEB7509DB8}" type="datetimeFigureOut">
              <a:rPr lang="cs-CZ" smtClean="0"/>
              <a:pPr/>
              <a:t>11.3.2013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362295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7E23C7-1C3C-402F-B283-ABFEB7509DB8}" type="datetimeFigureOut">
              <a:rPr lang="cs-CZ" smtClean="0"/>
              <a:pPr/>
              <a:t>11.3.2013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461457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7E23C7-1C3C-402F-B283-ABFEB7509DB8}" type="datetimeFigureOut">
              <a:rPr lang="cs-CZ" smtClean="0"/>
              <a:pPr/>
              <a:t>11.3.2013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2091358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7E23C7-1C3C-402F-B283-ABFEB7509DB8}" type="datetimeFigureOut">
              <a:rPr lang="cs-CZ" smtClean="0"/>
              <a:pPr/>
              <a:t>11.3.2013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908B82-74BC-4D85-BF17-59F22B6F8879}" type="slidenum">
              <a:rPr lang="cs-CZ" smtClean="0"/>
              <a:pPr/>
              <a:t>‹#›</a:t>
            </a:fld>
            <a:endParaRPr lang="cs-CZ"/>
          </a:p>
        </p:txBody>
      </p:sp>
    </p:spTree>
    <p:extLst>
      <p:ext uri="{BB962C8B-B14F-4D97-AF65-F5344CB8AC3E}">
        <p14:creationId xmlns:p14="http://schemas.microsoft.com/office/powerpoint/2010/main" xmlns="" val="42830508"/>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endParaRPr lang="cs-CZ" dirty="0"/>
          </a:p>
        </p:txBody>
      </p:sp>
      <p:sp>
        <p:nvSpPr>
          <p:cNvPr id="3" name="Zástupný symbol pro obsah 2"/>
          <p:cNvSpPr>
            <a:spLocks noGrp="1"/>
          </p:cNvSpPr>
          <p:nvPr>
            <p:ph idx="1"/>
          </p:nvPr>
        </p:nvSpPr>
        <p:spPr/>
        <p:txBody>
          <a:bodyPr/>
          <a:lstStyle/>
          <a:p>
            <a:pPr fontAlgn="b"/>
            <a:r>
              <a:rPr lang="cs-CZ" sz="2000" b="1" dirty="0"/>
              <a:t>Název školy</a:t>
            </a:r>
            <a:endParaRPr lang="cs-CZ" sz="2000" dirty="0"/>
          </a:p>
          <a:p>
            <a:pPr fontAlgn="ctr"/>
            <a:r>
              <a:rPr lang="cs-CZ" sz="2000" b="1" dirty="0"/>
              <a:t>ZÁKLADNÍ ŠKOLA, JIČÍN, HUSOVA 170</a:t>
            </a:r>
            <a:endParaRPr lang="cs-CZ" sz="2000" dirty="0"/>
          </a:p>
          <a:p>
            <a:pPr fontAlgn="b"/>
            <a:r>
              <a:rPr lang="cs-CZ" sz="2000" b="1" dirty="0"/>
              <a:t>Číslo projektu</a:t>
            </a:r>
            <a:endParaRPr lang="cs-CZ" sz="2000" dirty="0"/>
          </a:p>
          <a:p>
            <a:pPr fontAlgn="ctr"/>
            <a:r>
              <a:rPr lang="cs-CZ" sz="2000" b="1" dirty="0"/>
              <a:t>CZ.1.07/1.4.00/21.2862</a:t>
            </a:r>
            <a:endParaRPr lang="cs-CZ" sz="2000" dirty="0"/>
          </a:p>
          <a:p>
            <a:pPr fontAlgn="b"/>
            <a:r>
              <a:rPr lang="cs-CZ" sz="2000" b="1" dirty="0"/>
              <a:t>Číslo a název klíčové aktivity</a:t>
            </a:r>
            <a:endParaRPr lang="cs-CZ" sz="2000" dirty="0"/>
          </a:p>
          <a:p>
            <a:pPr fontAlgn="ctr"/>
            <a:r>
              <a:rPr lang="cs-CZ" sz="2000" b="1" dirty="0"/>
              <a:t>3.2 Inovace a zkvalitnění výuky prostřednictvím ICT</a:t>
            </a:r>
            <a:endParaRPr lang="cs-CZ" sz="2000" dirty="0"/>
          </a:p>
          <a:p>
            <a:endParaRPr lang="cs-CZ" dirty="0"/>
          </a:p>
        </p:txBody>
      </p:sp>
      <p:pic>
        <p:nvPicPr>
          <p:cNvPr id="4" name="Picture 2"/>
          <p:cNvPicPr>
            <a:picLocks noChangeAspect="1" noChangeArrowheads="1"/>
          </p:cNvPicPr>
          <p:nvPr/>
        </p:nvPicPr>
        <p:blipFill>
          <a:blip r:embed="rId2" cstate="print"/>
          <a:srcRect/>
          <a:stretch>
            <a:fillRect/>
          </a:stretch>
        </p:blipFill>
        <p:spPr bwMode="auto">
          <a:xfrm>
            <a:off x="2295809" y="332656"/>
            <a:ext cx="3767138" cy="1328738"/>
          </a:xfrm>
          <a:prstGeom prst="rect">
            <a:avLst/>
          </a:prstGeom>
          <a:solidFill>
            <a:srgbClr val="FFFFFF"/>
          </a:solidFill>
          <a:ln w="9525">
            <a:noFill/>
            <a:miter lim="800000"/>
            <a:headEnd/>
            <a:tailEnd/>
          </a:ln>
        </p:spPr>
      </p:pic>
      <p:sp>
        <p:nvSpPr>
          <p:cNvPr id="5" name="TextovéPole 4"/>
          <p:cNvSpPr txBox="1"/>
          <p:nvPr/>
        </p:nvSpPr>
        <p:spPr>
          <a:xfrm>
            <a:off x="1243134" y="4509120"/>
            <a:ext cx="7128792" cy="1200329"/>
          </a:xfrm>
          <a:prstGeom prst="rect">
            <a:avLst/>
          </a:prstGeom>
          <a:noFill/>
        </p:spPr>
        <p:txBody>
          <a:bodyPr wrap="square" rtlCol="0">
            <a:spAutoFit/>
          </a:bodyPr>
          <a:lstStyle/>
          <a:p>
            <a:r>
              <a:rPr lang="cs-CZ" b="1" dirty="0" smtClean="0"/>
              <a:t>Název DUM:  </a:t>
            </a:r>
            <a:r>
              <a:rPr lang="cs-CZ" dirty="0" smtClean="0"/>
              <a:t>VY_32_INOVACE_XIII_1_8_Soustavy rovnic - procvičování</a:t>
            </a:r>
          </a:p>
          <a:p>
            <a:endParaRPr lang="cs-CZ" b="1" dirty="0" smtClean="0"/>
          </a:p>
          <a:p>
            <a:r>
              <a:rPr lang="cs-CZ" b="1" dirty="0" smtClean="0"/>
              <a:t>Šablona číslo:  XIII</a:t>
            </a:r>
            <a:r>
              <a:rPr lang="cs-CZ" dirty="0" smtClean="0"/>
              <a:t> </a:t>
            </a:r>
            <a:r>
              <a:rPr lang="cs-CZ" b="1" dirty="0" smtClean="0"/>
              <a:t>             Sada číslo:    1            Pořadové číslo DUM:  8 Autor:  </a:t>
            </a:r>
            <a:r>
              <a:rPr lang="cs-CZ" dirty="0" smtClean="0"/>
              <a:t>Mgr. Vlasta </a:t>
            </a:r>
            <a:r>
              <a:rPr lang="cs-CZ" dirty="0" err="1" smtClean="0"/>
              <a:t>Mrkáčková</a:t>
            </a:r>
            <a:endParaRPr lang="cs-CZ" dirty="0"/>
          </a:p>
        </p:txBody>
      </p:sp>
    </p:spTree>
    <p:extLst>
      <p:ext uri="{BB962C8B-B14F-4D97-AF65-F5344CB8AC3E}">
        <p14:creationId xmlns:p14="http://schemas.microsoft.com/office/powerpoint/2010/main" xmlns="" val="227153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395536" y="836712"/>
            <a:ext cx="8229600" cy="4278094"/>
          </a:xfrm>
          <a:prstGeom prst="rect">
            <a:avLst/>
          </a:prstGeom>
        </p:spPr>
        <p:txBody>
          <a:bodyPr wrap="square">
            <a:spAutoFit/>
          </a:bodyPr>
          <a:lstStyle/>
          <a:p>
            <a:r>
              <a:rPr lang="cs-CZ" sz="1600" b="1" dirty="0" smtClean="0"/>
              <a:t>Anotace </a:t>
            </a:r>
            <a:r>
              <a:rPr lang="cs-CZ" sz="1600" dirty="0" smtClean="0"/>
              <a:t>Procvičování </a:t>
            </a:r>
            <a:r>
              <a:rPr lang="cs-CZ" sz="1600" dirty="0"/>
              <a:t>řešení soustav rovnic </a:t>
            </a:r>
            <a:r>
              <a:rPr lang="cs-CZ" sz="1600" dirty="0" smtClean="0"/>
              <a:t>sčítací </a:t>
            </a:r>
            <a:r>
              <a:rPr lang="cs-CZ" sz="1600" dirty="0"/>
              <a:t>a </a:t>
            </a:r>
            <a:r>
              <a:rPr lang="cs-CZ" sz="1600" dirty="0" smtClean="0"/>
              <a:t>dosazovací metodou.</a:t>
            </a:r>
            <a:endParaRPr lang="cs-CZ" sz="1600" dirty="0"/>
          </a:p>
          <a:p>
            <a:r>
              <a:rPr lang="cs-CZ" sz="1600" b="1" dirty="0" smtClean="0"/>
              <a:t>Očekávaný výstup: </a:t>
            </a:r>
            <a:r>
              <a:rPr lang="cs-CZ" sz="1600" dirty="0" smtClean="0"/>
              <a:t>Žáci si procvičí řešení soustav rovnic oběma způsoby. </a:t>
            </a:r>
            <a:endParaRPr lang="cs-CZ" sz="1600" b="1" dirty="0" smtClean="0"/>
          </a:p>
          <a:p>
            <a:r>
              <a:rPr lang="cs-CZ" sz="1600" b="1" dirty="0" smtClean="0"/>
              <a:t>Druh učebního materiálu:   </a:t>
            </a:r>
            <a:r>
              <a:rPr lang="cs-CZ" sz="1600" dirty="0" smtClean="0"/>
              <a:t>prezentace</a:t>
            </a:r>
          </a:p>
          <a:p>
            <a:r>
              <a:rPr lang="cs-CZ" sz="1600" b="1" dirty="0" smtClean="0"/>
              <a:t>Typická věková skupina:   </a:t>
            </a:r>
            <a:r>
              <a:rPr lang="cs-CZ" sz="1600" dirty="0" smtClean="0"/>
              <a:t>14 - 15 let</a:t>
            </a:r>
            <a:br>
              <a:rPr lang="cs-CZ" sz="1600" dirty="0" smtClean="0"/>
            </a:br>
            <a:r>
              <a:rPr lang="cs-CZ" sz="1600" b="1" dirty="0" smtClean="0"/>
              <a:t>Klíčová slova: </a:t>
            </a:r>
            <a:r>
              <a:rPr lang="cs-CZ" sz="1600" dirty="0" smtClean="0"/>
              <a:t>Soustavy rovnic, sčítací metoda, dosazovací metoda</a:t>
            </a:r>
          </a:p>
          <a:p>
            <a:r>
              <a:rPr lang="cs-CZ" sz="1600" b="1" dirty="0" smtClean="0"/>
              <a:t>Pomůcky a materiál:   </a:t>
            </a:r>
            <a:r>
              <a:rPr lang="cs-CZ" sz="1600" dirty="0" smtClean="0"/>
              <a:t>interaktivní tabule, školní sešit</a:t>
            </a:r>
            <a:br>
              <a:rPr lang="cs-CZ" sz="1600" dirty="0" smtClean="0"/>
            </a:br>
            <a:r>
              <a:rPr lang="cs-CZ" sz="1600" b="1" dirty="0" smtClean="0"/>
              <a:t>Potřebný čas pro výuku DUM:  45</a:t>
            </a:r>
            <a:r>
              <a:rPr lang="cs-CZ" sz="1600" dirty="0" smtClean="0"/>
              <a:t> minut </a:t>
            </a:r>
            <a:r>
              <a:rPr lang="cs-CZ" sz="1600" b="1" dirty="0" smtClean="0"/>
              <a:t> </a:t>
            </a:r>
            <a:r>
              <a:rPr lang="cs-CZ" sz="1600" dirty="0" smtClean="0"/>
              <a:t/>
            </a:r>
            <a:br>
              <a:rPr lang="cs-CZ" sz="1600" dirty="0" smtClean="0"/>
            </a:br>
            <a:r>
              <a:rPr lang="cs-CZ" sz="1600" b="1" dirty="0" smtClean="0"/>
              <a:t>Metodické zhodnocení a popis práce s digitálním učebním materiálem</a:t>
            </a:r>
            <a:r>
              <a:rPr lang="cs-CZ" sz="1400" b="1" dirty="0" smtClean="0"/>
              <a:t>: </a:t>
            </a:r>
          </a:p>
          <a:p>
            <a:r>
              <a:rPr lang="cs-CZ" sz="1600" dirty="0" smtClean="0"/>
              <a:t>Materiál obsahuje  čtyři soustavy rovnic. První soustavu  budou řešit všichni společně postupně oběma způsoby. Další úlohy již budou řešit  žáci samostatně. Možné je i nechat žáky pracovat ve dvojicích. Zpočátku žáky směřujeme, aby začínali metodou dosazovací. Ve třetí </a:t>
            </a:r>
            <a:r>
              <a:rPr lang="cs-CZ" sz="1600" dirty="0" smtClean="0"/>
              <a:t>           a </a:t>
            </a:r>
            <a:r>
              <a:rPr lang="cs-CZ" sz="1600" dirty="0" smtClean="0"/>
              <a:t>čtvrté soustavě se jeví jako mírně výhodnější  použití metody sčítací.   Ostatně  metodu sčítací už žáci z předchozích hodin znají, byla to první metoda, kterou poznali. Výhodou materiálu je zpracování řešení všech soustav oběma způsoby, takže řešení každé soustavy je možné společně krok po kroku oběma způsoby zkontrolovat a zdůvodnit. Je zajímavé, že se objevují žáci, kteří si oblíbí právě jednu konkrétní metodu a tu dlouhodobě upřednostňují. </a:t>
            </a:r>
          </a:p>
        </p:txBody>
      </p:sp>
    </p:spTree>
    <p:extLst>
      <p:ext uri="{BB962C8B-B14F-4D97-AF65-F5344CB8AC3E}">
        <p14:creationId xmlns:p14="http://schemas.microsoft.com/office/powerpoint/2010/main" xmlns="" val="204695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Soustavy rovnic</a:t>
            </a:r>
            <a:endParaRPr lang="cs-CZ" dirty="0"/>
          </a:p>
        </p:txBody>
      </p:sp>
      <p:sp>
        <p:nvSpPr>
          <p:cNvPr id="3" name="Podnadpis 2"/>
          <p:cNvSpPr>
            <a:spLocks noGrp="1"/>
          </p:cNvSpPr>
          <p:nvPr>
            <p:ph type="subTitle" idx="1"/>
          </p:nvPr>
        </p:nvSpPr>
        <p:spPr/>
        <p:txBody>
          <a:bodyPr>
            <a:normAutofit/>
          </a:bodyPr>
          <a:lstStyle/>
          <a:p>
            <a:r>
              <a:rPr lang="cs-CZ" dirty="0" smtClean="0"/>
              <a:t>Procvičování řešení soustav rovnic metodou sčítací a dosazovací</a:t>
            </a:r>
            <a:endParaRPr lang="cs-CZ" dirty="0"/>
          </a:p>
        </p:txBody>
      </p:sp>
    </p:spTree>
    <p:extLst>
      <p:ext uri="{BB962C8B-B14F-4D97-AF65-F5344CB8AC3E}">
        <p14:creationId xmlns:p14="http://schemas.microsoft.com/office/powerpoint/2010/main" xmlns="" val="14544850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843808" y="2334103"/>
            <a:ext cx="2288798" cy="1323439"/>
          </a:xfrm>
          <a:prstGeom prst="rect">
            <a:avLst/>
          </a:prstGeom>
          <a:noFill/>
        </p:spPr>
        <p:txBody>
          <a:bodyPr wrap="square" rtlCol="0">
            <a:spAutoFit/>
          </a:bodyPr>
          <a:lstStyle/>
          <a:p>
            <a:r>
              <a:rPr lang="cs-CZ" sz="2800" dirty="0"/>
              <a:t>3x + 2y = - 2 </a:t>
            </a:r>
            <a:endParaRPr lang="cs-CZ" sz="2800" dirty="0" smtClean="0"/>
          </a:p>
          <a:p>
            <a:r>
              <a:rPr lang="cs-CZ" sz="2800" dirty="0" smtClean="0"/>
              <a:t>4x </a:t>
            </a:r>
            <a:r>
              <a:rPr lang="cs-CZ" sz="2800" dirty="0"/>
              <a:t>+  y  =  4</a:t>
            </a:r>
          </a:p>
          <a:p>
            <a:endParaRPr lang="cs-CZ" sz="2400" dirty="0"/>
          </a:p>
        </p:txBody>
      </p:sp>
      <p:sp>
        <p:nvSpPr>
          <p:cNvPr id="3" name="TextovéPole 2"/>
          <p:cNvSpPr txBox="1"/>
          <p:nvPr/>
        </p:nvSpPr>
        <p:spPr>
          <a:xfrm>
            <a:off x="1475656" y="1196752"/>
            <a:ext cx="5266313" cy="461665"/>
          </a:xfrm>
          <a:prstGeom prst="rect">
            <a:avLst/>
          </a:prstGeom>
          <a:noFill/>
        </p:spPr>
        <p:txBody>
          <a:bodyPr wrap="none" rtlCol="0">
            <a:spAutoFit/>
          </a:bodyPr>
          <a:lstStyle/>
          <a:p>
            <a:r>
              <a:rPr lang="cs-CZ" sz="2400" dirty="0" smtClean="0"/>
              <a:t>1) Vyřešíme dosazovací i sčítací metodou</a:t>
            </a:r>
            <a:endParaRPr lang="cs-CZ" sz="2400" dirty="0"/>
          </a:p>
        </p:txBody>
      </p:sp>
    </p:spTree>
    <p:extLst>
      <p:ext uri="{BB962C8B-B14F-4D97-AF65-F5344CB8AC3E}">
        <p14:creationId xmlns:p14="http://schemas.microsoft.com/office/powerpoint/2010/main" xmlns="" val="36750257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76672"/>
            <a:ext cx="8229600" cy="5649491"/>
          </a:xfrm>
        </p:spPr>
        <p:txBody>
          <a:bodyPr>
            <a:normAutofit/>
          </a:bodyPr>
          <a:lstStyle/>
          <a:p>
            <a:pPr marL="0" indent="0">
              <a:buNone/>
            </a:pPr>
            <a:r>
              <a:rPr lang="cs-CZ" dirty="0" smtClean="0"/>
              <a:t>   3x + 2y = - 2          </a:t>
            </a:r>
            <a:r>
              <a:rPr lang="cs-CZ" i="1" dirty="0" smtClean="0">
                <a:solidFill>
                  <a:srgbClr val="00B050"/>
                </a:solidFill>
              </a:rPr>
              <a:t>Dosazovací metoda</a:t>
            </a:r>
          </a:p>
          <a:p>
            <a:pPr marL="0" indent="0">
              <a:buNone/>
            </a:pPr>
            <a:r>
              <a:rPr lang="cs-CZ" dirty="0"/>
              <a:t> </a:t>
            </a:r>
            <a:r>
              <a:rPr lang="cs-CZ" dirty="0" smtClean="0"/>
              <a:t>  4x +  </a:t>
            </a:r>
            <a:r>
              <a:rPr lang="cs-CZ" dirty="0" smtClean="0">
                <a:solidFill>
                  <a:srgbClr val="FF0000"/>
                </a:solidFill>
              </a:rPr>
              <a:t>y</a:t>
            </a:r>
            <a:r>
              <a:rPr lang="cs-CZ" dirty="0" smtClean="0"/>
              <a:t>  =  4</a:t>
            </a:r>
          </a:p>
          <a:p>
            <a:pPr marL="0" indent="0">
              <a:buNone/>
            </a:pPr>
            <a:r>
              <a:rPr lang="cs-CZ" dirty="0" smtClean="0"/>
              <a:t>             </a:t>
            </a:r>
            <a:r>
              <a:rPr lang="cs-CZ" dirty="0" smtClean="0">
                <a:solidFill>
                  <a:srgbClr val="FF0000"/>
                </a:solidFill>
              </a:rPr>
              <a:t>y =  4 – 4 x</a:t>
            </a:r>
            <a:r>
              <a:rPr lang="cs-CZ" dirty="0" smtClean="0"/>
              <a:t>			y = 4 – 4 ∙ 2</a:t>
            </a:r>
          </a:p>
          <a:p>
            <a:pPr marL="0" indent="0">
              <a:buNone/>
            </a:pPr>
            <a:r>
              <a:rPr lang="cs-CZ" dirty="0"/>
              <a:t> </a:t>
            </a:r>
            <a:r>
              <a:rPr lang="cs-CZ" dirty="0" smtClean="0"/>
              <a:t>  3x + 2 (</a:t>
            </a:r>
            <a:r>
              <a:rPr lang="cs-CZ" dirty="0" smtClean="0">
                <a:solidFill>
                  <a:srgbClr val="FF0000"/>
                </a:solidFill>
              </a:rPr>
              <a:t>4 – 4x</a:t>
            </a:r>
            <a:r>
              <a:rPr lang="cs-CZ" dirty="0" smtClean="0"/>
              <a:t>) = - 2			y = 4 - 8</a:t>
            </a:r>
          </a:p>
          <a:p>
            <a:pPr marL="0" indent="0">
              <a:buNone/>
            </a:pPr>
            <a:r>
              <a:rPr lang="cs-CZ" dirty="0"/>
              <a:t> </a:t>
            </a:r>
            <a:r>
              <a:rPr lang="cs-CZ" dirty="0" smtClean="0"/>
              <a:t>  3x + 8  - 8 x     = - 2			</a:t>
            </a:r>
            <a:r>
              <a:rPr lang="cs-CZ" b="1" u="sng" dirty="0" smtClean="0"/>
              <a:t>y = - 4</a:t>
            </a:r>
          </a:p>
          <a:p>
            <a:pPr marL="0" indent="0">
              <a:buNone/>
            </a:pPr>
            <a:r>
              <a:rPr lang="cs-CZ" dirty="0"/>
              <a:t> </a:t>
            </a:r>
            <a:r>
              <a:rPr lang="cs-CZ" dirty="0" smtClean="0"/>
              <a:t>               - 5 x    = - 2 – 8 </a:t>
            </a:r>
          </a:p>
          <a:p>
            <a:pPr marL="0" indent="0">
              <a:buNone/>
            </a:pPr>
            <a:r>
              <a:rPr lang="cs-CZ" dirty="0"/>
              <a:t> </a:t>
            </a:r>
            <a:r>
              <a:rPr lang="cs-CZ" dirty="0" smtClean="0"/>
              <a:t>               - 5 x    = - 10 /:(-5</a:t>
            </a:r>
            <a:r>
              <a:rPr lang="cs-CZ" dirty="0"/>
              <a:t>) </a:t>
            </a:r>
            <a:r>
              <a:rPr lang="cs-CZ" dirty="0" smtClean="0"/>
              <a:t>		[</a:t>
            </a:r>
            <a:r>
              <a:rPr lang="cs-CZ" dirty="0"/>
              <a:t>x=2,y=-4]</a:t>
            </a:r>
            <a:endParaRPr lang="cs-CZ" u="sng" dirty="0"/>
          </a:p>
          <a:p>
            <a:pPr marL="0" indent="0">
              <a:buNone/>
            </a:pPr>
            <a:r>
              <a:rPr lang="cs-CZ" dirty="0" smtClean="0"/>
              <a:t>                      </a:t>
            </a:r>
            <a:r>
              <a:rPr lang="cs-CZ" b="1" u="sng" dirty="0" smtClean="0"/>
              <a:t>x    =  2</a:t>
            </a:r>
            <a:r>
              <a:rPr lang="cs-CZ" dirty="0" smtClean="0"/>
              <a:t>			</a:t>
            </a:r>
          </a:p>
          <a:p>
            <a:pPr marL="0" indent="0">
              <a:buNone/>
            </a:pPr>
            <a:r>
              <a:rPr lang="cs-CZ" sz="2400" dirty="0" smtClean="0"/>
              <a:t>Zk.L</a:t>
            </a:r>
            <a:r>
              <a:rPr lang="cs-CZ" sz="2400" dirty="0" smtClean="0">
                <a:latin typeface="Parchment"/>
              </a:rPr>
              <a:t>1 </a:t>
            </a:r>
            <a:r>
              <a:rPr lang="cs-CZ" sz="2400" dirty="0" smtClean="0"/>
              <a:t>= 3∙2 +2∙(-4) = 6 – 8 = - </a:t>
            </a:r>
            <a:r>
              <a:rPr lang="cs-CZ" sz="2400" dirty="0"/>
              <a:t>2</a:t>
            </a:r>
            <a:r>
              <a:rPr lang="cs-CZ" sz="2400" dirty="0" smtClean="0"/>
              <a:t>      P</a:t>
            </a:r>
            <a:r>
              <a:rPr lang="cs-CZ" sz="2400" dirty="0" smtClean="0">
                <a:latin typeface="Parchment"/>
              </a:rPr>
              <a:t>1</a:t>
            </a:r>
            <a:r>
              <a:rPr lang="cs-CZ" sz="2400" dirty="0" smtClean="0"/>
              <a:t> = -2	L</a:t>
            </a:r>
            <a:r>
              <a:rPr lang="cs-CZ" sz="2400" dirty="0" smtClean="0">
                <a:latin typeface="Parchment"/>
              </a:rPr>
              <a:t>1</a:t>
            </a:r>
            <a:r>
              <a:rPr lang="cs-CZ" sz="2400" dirty="0" smtClean="0"/>
              <a:t> = P</a:t>
            </a:r>
            <a:r>
              <a:rPr lang="cs-CZ" sz="2400" dirty="0" smtClean="0">
                <a:latin typeface="Parchment"/>
              </a:rPr>
              <a:t>1</a:t>
            </a:r>
          </a:p>
          <a:p>
            <a:pPr marL="0" indent="0">
              <a:buNone/>
            </a:pPr>
            <a:r>
              <a:rPr lang="cs-CZ" sz="2400" dirty="0" smtClean="0">
                <a:latin typeface="Parchment"/>
              </a:rPr>
              <a:t>             </a:t>
            </a:r>
            <a:r>
              <a:rPr lang="cs-CZ" sz="2400" dirty="0" smtClean="0"/>
              <a:t>L</a:t>
            </a:r>
            <a:r>
              <a:rPr lang="cs-CZ" sz="2400" dirty="0" smtClean="0">
                <a:latin typeface="Parchment"/>
              </a:rPr>
              <a:t>2</a:t>
            </a:r>
            <a:r>
              <a:rPr lang="cs-CZ" sz="2400" dirty="0" smtClean="0"/>
              <a:t> = 4∙2 + (-4) = 8 – 4 = 4	    P</a:t>
            </a:r>
            <a:r>
              <a:rPr lang="cs-CZ" sz="2400" dirty="0" smtClean="0">
                <a:latin typeface="Parchment"/>
              </a:rPr>
              <a:t>2</a:t>
            </a:r>
            <a:r>
              <a:rPr lang="cs-CZ" sz="2400" dirty="0" smtClean="0"/>
              <a:t> = 4	L</a:t>
            </a:r>
            <a:r>
              <a:rPr lang="cs-CZ" sz="2400" dirty="0" smtClean="0">
                <a:latin typeface="Parchment"/>
              </a:rPr>
              <a:t>2</a:t>
            </a:r>
            <a:r>
              <a:rPr lang="cs-CZ" sz="2400" dirty="0" smtClean="0"/>
              <a:t> = P</a:t>
            </a:r>
            <a:r>
              <a:rPr lang="cs-CZ" sz="2400" dirty="0" smtClean="0">
                <a:latin typeface="Parchment"/>
              </a:rPr>
              <a:t>2</a:t>
            </a:r>
            <a:endParaRPr lang="cs-CZ" sz="2400" dirty="0"/>
          </a:p>
        </p:txBody>
      </p:sp>
      <p:cxnSp>
        <p:nvCxnSpPr>
          <p:cNvPr id="5" name="Přímá spojnice 4"/>
          <p:cNvCxnSpPr/>
          <p:nvPr/>
        </p:nvCxnSpPr>
        <p:spPr>
          <a:xfrm>
            <a:off x="683568" y="1700808"/>
            <a:ext cx="252028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Obdélník 1"/>
          <p:cNvSpPr/>
          <p:nvPr/>
        </p:nvSpPr>
        <p:spPr>
          <a:xfrm>
            <a:off x="1404042" y="1856738"/>
            <a:ext cx="636660"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957576" y="1752747"/>
            <a:ext cx="1606312"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2040702" y="2314956"/>
            <a:ext cx="947121"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822406" y="2281890"/>
            <a:ext cx="3197371"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766988" y="2876778"/>
            <a:ext cx="3197371"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1242323" y="3544951"/>
            <a:ext cx="3197371"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1752277" y="4094973"/>
            <a:ext cx="2267500"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019777" y="4094973"/>
            <a:ext cx="1133750"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514262" y="4620166"/>
            <a:ext cx="1265650" cy="5370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6012160" y="1700808"/>
            <a:ext cx="1944216"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5436096" y="2314956"/>
            <a:ext cx="1944216"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5293746" y="2876778"/>
            <a:ext cx="1944216"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5724128" y="4094973"/>
            <a:ext cx="1944216"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516204" y="5061439"/>
            <a:ext cx="6180031"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804237" y="5595857"/>
            <a:ext cx="6180031"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1547664" y="1262902"/>
            <a:ext cx="396044" cy="39604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p:cNvSpPr/>
          <p:nvPr/>
        </p:nvSpPr>
        <p:spPr>
          <a:xfrm>
            <a:off x="1571150" y="1827038"/>
            <a:ext cx="432048"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243342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18"/>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76672"/>
            <a:ext cx="8229600" cy="5904656"/>
          </a:xfrm>
        </p:spPr>
        <p:txBody>
          <a:bodyPr>
            <a:normAutofit lnSpcReduction="10000"/>
          </a:bodyPr>
          <a:lstStyle/>
          <a:p>
            <a:pPr marL="0" indent="0">
              <a:buNone/>
            </a:pPr>
            <a:r>
              <a:rPr lang="cs-CZ" dirty="0" smtClean="0"/>
              <a:t>    3x + 2y = - 2 </a:t>
            </a:r>
          </a:p>
          <a:p>
            <a:pPr marL="0" indent="0">
              <a:buNone/>
            </a:pPr>
            <a:r>
              <a:rPr lang="cs-CZ" dirty="0"/>
              <a:t> </a:t>
            </a:r>
            <a:r>
              <a:rPr lang="cs-CZ" dirty="0" smtClean="0"/>
              <a:t>  4x +   </a:t>
            </a:r>
            <a:r>
              <a:rPr lang="cs-CZ" dirty="0" smtClean="0">
                <a:solidFill>
                  <a:srgbClr val="FF0000"/>
                </a:solidFill>
              </a:rPr>
              <a:t>y</a:t>
            </a:r>
            <a:r>
              <a:rPr lang="cs-CZ" dirty="0" smtClean="0"/>
              <a:t>  =  4</a:t>
            </a:r>
          </a:p>
          <a:p>
            <a:pPr marL="0" indent="0">
              <a:buNone/>
            </a:pPr>
            <a:r>
              <a:rPr lang="cs-CZ" dirty="0" smtClean="0"/>
              <a:t>             </a:t>
            </a:r>
            <a:r>
              <a:rPr lang="cs-CZ" dirty="0" smtClean="0">
                <a:solidFill>
                  <a:srgbClr val="FF0000"/>
                </a:solidFill>
              </a:rPr>
              <a:t>y   =  4 – 4 x</a:t>
            </a:r>
            <a:r>
              <a:rPr lang="cs-CZ" dirty="0" smtClean="0"/>
              <a:t>			y = 4 – 4 ∙ 2</a:t>
            </a:r>
          </a:p>
          <a:p>
            <a:pPr marL="0" indent="0">
              <a:buNone/>
            </a:pPr>
            <a:r>
              <a:rPr lang="cs-CZ" dirty="0"/>
              <a:t> </a:t>
            </a:r>
            <a:r>
              <a:rPr lang="cs-CZ" dirty="0" smtClean="0"/>
              <a:t>  3x + 2 (</a:t>
            </a:r>
            <a:r>
              <a:rPr lang="cs-CZ" dirty="0" smtClean="0">
                <a:solidFill>
                  <a:srgbClr val="FF0000"/>
                </a:solidFill>
              </a:rPr>
              <a:t>4 – 4x</a:t>
            </a:r>
            <a:r>
              <a:rPr lang="cs-CZ" dirty="0" smtClean="0"/>
              <a:t>) = - 2			y = 4 - 8</a:t>
            </a:r>
          </a:p>
          <a:p>
            <a:pPr marL="0" indent="0">
              <a:buNone/>
            </a:pPr>
            <a:r>
              <a:rPr lang="cs-CZ" dirty="0"/>
              <a:t> </a:t>
            </a:r>
            <a:r>
              <a:rPr lang="cs-CZ" dirty="0" smtClean="0"/>
              <a:t>  3x + 8  - 8 x     = - 2			</a:t>
            </a:r>
            <a:r>
              <a:rPr lang="cs-CZ" b="1" u="sng" dirty="0" smtClean="0"/>
              <a:t>y = - 4</a:t>
            </a:r>
          </a:p>
          <a:p>
            <a:pPr marL="0" indent="0">
              <a:buNone/>
            </a:pPr>
            <a:r>
              <a:rPr lang="cs-CZ" dirty="0"/>
              <a:t> </a:t>
            </a:r>
            <a:r>
              <a:rPr lang="cs-CZ" dirty="0" smtClean="0"/>
              <a:t>               - 5 x    = - 2 – 8 </a:t>
            </a:r>
          </a:p>
          <a:p>
            <a:pPr marL="0" indent="0">
              <a:buNone/>
            </a:pPr>
            <a:r>
              <a:rPr lang="cs-CZ" dirty="0"/>
              <a:t> </a:t>
            </a:r>
            <a:r>
              <a:rPr lang="cs-CZ" dirty="0" smtClean="0"/>
              <a:t>               - 5 x    = - 10 /:(-5</a:t>
            </a:r>
            <a:r>
              <a:rPr lang="cs-CZ" dirty="0"/>
              <a:t>) </a:t>
            </a:r>
            <a:r>
              <a:rPr lang="cs-CZ" dirty="0" smtClean="0"/>
              <a:t>		</a:t>
            </a:r>
            <a:r>
              <a:rPr lang="cs-CZ" b="1" dirty="0" smtClean="0"/>
              <a:t>[x = 2, y = - 4</a:t>
            </a:r>
            <a:r>
              <a:rPr lang="cs-CZ" b="1" dirty="0"/>
              <a:t>]</a:t>
            </a:r>
            <a:endParaRPr lang="cs-CZ" b="1" u="sng" dirty="0"/>
          </a:p>
          <a:p>
            <a:pPr marL="0" indent="0">
              <a:buNone/>
            </a:pPr>
            <a:r>
              <a:rPr lang="cs-CZ" dirty="0" smtClean="0"/>
              <a:t>                      </a:t>
            </a:r>
            <a:r>
              <a:rPr lang="cs-CZ" b="1" u="sng" dirty="0" smtClean="0"/>
              <a:t>x    =  2</a:t>
            </a:r>
            <a:r>
              <a:rPr lang="cs-CZ" dirty="0" smtClean="0"/>
              <a:t>			</a:t>
            </a:r>
          </a:p>
          <a:p>
            <a:pPr marL="0" indent="0">
              <a:buNone/>
            </a:pPr>
            <a:r>
              <a:rPr lang="cs-CZ" sz="2800" b="1" dirty="0" err="1" smtClean="0">
                <a:solidFill>
                  <a:schemeClr val="accent6"/>
                </a:solidFill>
              </a:rPr>
              <a:t>Zk</a:t>
            </a:r>
            <a:r>
              <a:rPr lang="cs-CZ" sz="2800" b="1" dirty="0" smtClean="0">
                <a:solidFill>
                  <a:schemeClr val="accent6"/>
                </a:solidFill>
              </a:rPr>
              <a:t>. L</a:t>
            </a:r>
            <a:r>
              <a:rPr lang="cs-CZ" sz="2800" b="1" dirty="0" smtClean="0">
                <a:solidFill>
                  <a:schemeClr val="accent6"/>
                </a:solidFill>
                <a:latin typeface="Parchment"/>
              </a:rPr>
              <a:t>1 </a:t>
            </a:r>
            <a:r>
              <a:rPr lang="cs-CZ" sz="2800" b="1" dirty="0" smtClean="0">
                <a:solidFill>
                  <a:schemeClr val="accent6"/>
                </a:solidFill>
              </a:rPr>
              <a:t>= 3∙2 +2∙(-4) = 6 – 8 = - </a:t>
            </a:r>
            <a:r>
              <a:rPr lang="cs-CZ" sz="2800" b="1" dirty="0">
                <a:solidFill>
                  <a:schemeClr val="accent6"/>
                </a:solidFill>
              </a:rPr>
              <a:t>2</a:t>
            </a:r>
            <a:r>
              <a:rPr lang="cs-CZ" sz="2800" b="1" dirty="0" smtClean="0">
                <a:solidFill>
                  <a:schemeClr val="accent6"/>
                </a:solidFill>
              </a:rPr>
              <a:t>      P</a:t>
            </a:r>
            <a:r>
              <a:rPr lang="cs-CZ" sz="2800" b="1" dirty="0" smtClean="0">
                <a:solidFill>
                  <a:schemeClr val="accent6"/>
                </a:solidFill>
                <a:latin typeface="Parchment"/>
              </a:rPr>
              <a:t>1</a:t>
            </a:r>
            <a:r>
              <a:rPr lang="cs-CZ" sz="2800" b="1" dirty="0" smtClean="0">
                <a:solidFill>
                  <a:schemeClr val="accent6"/>
                </a:solidFill>
              </a:rPr>
              <a:t> = -2	L</a:t>
            </a:r>
            <a:r>
              <a:rPr lang="cs-CZ" sz="2800" b="1" dirty="0" smtClean="0">
                <a:solidFill>
                  <a:schemeClr val="accent6"/>
                </a:solidFill>
                <a:latin typeface="Parchment"/>
              </a:rPr>
              <a:t>1</a:t>
            </a:r>
            <a:r>
              <a:rPr lang="cs-CZ" sz="2800" b="1" dirty="0" smtClean="0">
                <a:solidFill>
                  <a:schemeClr val="accent6"/>
                </a:solidFill>
              </a:rPr>
              <a:t> = P</a:t>
            </a:r>
            <a:r>
              <a:rPr lang="cs-CZ" sz="2800" b="1" dirty="0" smtClean="0">
                <a:solidFill>
                  <a:schemeClr val="accent6"/>
                </a:solidFill>
                <a:latin typeface="Parchment"/>
              </a:rPr>
              <a:t>1</a:t>
            </a:r>
          </a:p>
          <a:p>
            <a:pPr marL="0" indent="0">
              <a:buNone/>
            </a:pPr>
            <a:r>
              <a:rPr lang="cs-CZ" sz="2800" b="1" dirty="0" smtClean="0">
                <a:solidFill>
                  <a:schemeClr val="accent6"/>
                </a:solidFill>
                <a:latin typeface="Parchment"/>
              </a:rPr>
              <a:t>               </a:t>
            </a:r>
            <a:r>
              <a:rPr lang="cs-CZ" sz="2800" b="1" dirty="0" smtClean="0">
                <a:solidFill>
                  <a:schemeClr val="accent6"/>
                </a:solidFill>
              </a:rPr>
              <a:t>L</a:t>
            </a:r>
            <a:r>
              <a:rPr lang="cs-CZ" sz="2800" b="1" dirty="0" smtClean="0">
                <a:solidFill>
                  <a:schemeClr val="accent6"/>
                </a:solidFill>
                <a:latin typeface="Parchment"/>
              </a:rPr>
              <a:t>2</a:t>
            </a:r>
            <a:r>
              <a:rPr lang="cs-CZ" sz="2800" b="1" dirty="0" smtClean="0">
                <a:solidFill>
                  <a:schemeClr val="accent6"/>
                </a:solidFill>
              </a:rPr>
              <a:t> = 4∙2 + (-4) = 8 – 4 = 4	    P</a:t>
            </a:r>
            <a:r>
              <a:rPr lang="cs-CZ" sz="2800" b="1" dirty="0" smtClean="0">
                <a:solidFill>
                  <a:schemeClr val="accent6"/>
                </a:solidFill>
                <a:latin typeface="Parchment"/>
              </a:rPr>
              <a:t>2</a:t>
            </a:r>
            <a:r>
              <a:rPr lang="cs-CZ" sz="2800" b="1" dirty="0" smtClean="0">
                <a:solidFill>
                  <a:schemeClr val="accent6"/>
                </a:solidFill>
              </a:rPr>
              <a:t> = 4	L</a:t>
            </a:r>
            <a:r>
              <a:rPr lang="cs-CZ" sz="2800" b="1" dirty="0" smtClean="0">
                <a:solidFill>
                  <a:schemeClr val="accent6"/>
                </a:solidFill>
                <a:latin typeface="Parchment"/>
              </a:rPr>
              <a:t>2</a:t>
            </a:r>
            <a:r>
              <a:rPr lang="cs-CZ" sz="2800" b="1" dirty="0" smtClean="0">
                <a:solidFill>
                  <a:schemeClr val="accent6"/>
                </a:solidFill>
              </a:rPr>
              <a:t> = P</a:t>
            </a:r>
            <a:r>
              <a:rPr lang="cs-CZ" sz="2800" b="1" dirty="0" smtClean="0">
                <a:solidFill>
                  <a:schemeClr val="accent6"/>
                </a:solidFill>
                <a:latin typeface="Parchment"/>
              </a:rPr>
              <a:t>2</a:t>
            </a:r>
            <a:endParaRPr lang="cs-CZ" sz="2800" b="1" dirty="0">
              <a:solidFill>
                <a:schemeClr val="accent6"/>
              </a:solidFill>
            </a:endParaRPr>
          </a:p>
        </p:txBody>
      </p:sp>
      <p:cxnSp>
        <p:nvCxnSpPr>
          <p:cNvPr id="5" name="Přímá spojnice 4"/>
          <p:cNvCxnSpPr/>
          <p:nvPr/>
        </p:nvCxnSpPr>
        <p:spPr>
          <a:xfrm>
            <a:off x="683568" y="1700808"/>
            <a:ext cx="252028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Ovál 1"/>
          <p:cNvSpPr/>
          <p:nvPr/>
        </p:nvSpPr>
        <p:spPr>
          <a:xfrm>
            <a:off x="1657128" y="1234029"/>
            <a:ext cx="472124" cy="4193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1594929" y="1744452"/>
            <a:ext cx="472124" cy="4604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6406171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16664" y="980982"/>
            <a:ext cx="3486294" cy="5632311"/>
          </a:xfrm>
          <a:prstGeom prst="rect">
            <a:avLst/>
          </a:prstGeom>
          <a:noFill/>
          <a:ln>
            <a:noFill/>
          </a:ln>
        </p:spPr>
        <p:txBody>
          <a:bodyPr wrap="square" rtlCol="0">
            <a:spAutoFit/>
          </a:bodyPr>
          <a:lstStyle/>
          <a:p>
            <a:r>
              <a:rPr lang="cs-CZ" sz="2400" dirty="0"/>
              <a:t> </a:t>
            </a:r>
            <a:r>
              <a:rPr lang="cs-CZ" sz="2400" dirty="0" smtClean="0"/>
              <a:t>  </a:t>
            </a:r>
            <a:r>
              <a:rPr lang="cs-CZ" sz="2800" dirty="0" smtClean="0"/>
              <a:t>3x </a:t>
            </a:r>
            <a:r>
              <a:rPr lang="cs-CZ" sz="2800" dirty="0"/>
              <a:t>+ 2y = - </a:t>
            </a:r>
            <a:r>
              <a:rPr lang="cs-CZ" sz="2800" dirty="0" smtClean="0"/>
              <a:t>2  /∙(-1) </a:t>
            </a:r>
            <a:endParaRPr lang="cs-CZ" sz="2800" dirty="0"/>
          </a:p>
          <a:p>
            <a:r>
              <a:rPr lang="cs-CZ" sz="2800" dirty="0"/>
              <a:t>   4x +  y  =  </a:t>
            </a:r>
            <a:r>
              <a:rPr lang="cs-CZ" sz="2800" dirty="0" smtClean="0"/>
              <a:t>4  /∙ 2</a:t>
            </a:r>
          </a:p>
          <a:p>
            <a:endParaRPr lang="cs-CZ" sz="2800" dirty="0" smtClean="0"/>
          </a:p>
          <a:p>
            <a:r>
              <a:rPr lang="cs-CZ" sz="2800" dirty="0" smtClean="0"/>
              <a:t>  -3x </a:t>
            </a:r>
            <a:r>
              <a:rPr lang="cs-CZ" sz="2800" dirty="0" smtClean="0">
                <a:solidFill>
                  <a:srgbClr val="FF0000"/>
                </a:solidFill>
              </a:rPr>
              <a:t>– 2y </a:t>
            </a:r>
            <a:r>
              <a:rPr lang="cs-CZ" sz="2800" dirty="0" smtClean="0"/>
              <a:t>=  2</a:t>
            </a:r>
          </a:p>
          <a:p>
            <a:r>
              <a:rPr lang="cs-CZ" sz="2800" dirty="0" smtClean="0"/>
              <a:t>   8x </a:t>
            </a:r>
            <a:r>
              <a:rPr lang="cs-CZ" sz="2800" dirty="0" smtClean="0">
                <a:solidFill>
                  <a:srgbClr val="FF0000"/>
                </a:solidFill>
              </a:rPr>
              <a:t>+ 2y </a:t>
            </a:r>
            <a:r>
              <a:rPr lang="cs-CZ" sz="2800" dirty="0" smtClean="0"/>
              <a:t>= 8</a:t>
            </a:r>
          </a:p>
          <a:p>
            <a:endParaRPr lang="cs-CZ" sz="2800" dirty="0"/>
          </a:p>
          <a:p>
            <a:r>
              <a:rPr lang="cs-CZ" sz="2800" dirty="0" smtClean="0"/>
              <a:t>   5x +</a:t>
            </a:r>
            <a:r>
              <a:rPr lang="cs-CZ" sz="2800" dirty="0" smtClean="0">
                <a:solidFill>
                  <a:srgbClr val="FF0000"/>
                </a:solidFill>
              </a:rPr>
              <a:t> 0y </a:t>
            </a:r>
            <a:r>
              <a:rPr lang="cs-CZ" sz="2800" dirty="0" smtClean="0"/>
              <a:t>= 10  /: 5</a:t>
            </a:r>
          </a:p>
          <a:p>
            <a:r>
              <a:rPr lang="cs-CZ" sz="2800" dirty="0"/>
              <a:t>	</a:t>
            </a:r>
            <a:r>
              <a:rPr lang="cs-CZ" sz="2800" dirty="0" smtClean="0"/>
              <a:t>  </a:t>
            </a:r>
            <a:r>
              <a:rPr lang="cs-CZ" sz="2800" b="1" u="sng" dirty="0" smtClean="0"/>
              <a:t>x =  2</a:t>
            </a:r>
          </a:p>
          <a:p>
            <a:endParaRPr lang="cs-CZ" sz="2800" b="1" u="sng" dirty="0"/>
          </a:p>
          <a:p>
            <a:r>
              <a:rPr lang="cs-CZ" sz="2800" dirty="0" smtClean="0"/>
              <a:t>   4 ∙ 2 + y = 4</a:t>
            </a:r>
          </a:p>
          <a:p>
            <a:r>
              <a:rPr lang="cs-CZ" sz="2800" dirty="0"/>
              <a:t> </a:t>
            </a:r>
            <a:r>
              <a:rPr lang="cs-CZ" sz="2800" dirty="0" smtClean="0"/>
              <a:t>              y = 4 – 8</a:t>
            </a:r>
          </a:p>
          <a:p>
            <a:r>
              <a:rPr lang="cs-CZ" sz="2800" dirty="0"/>
              <a:t> </a:t>
            </a:r>
            <a:r>
              <a:rPr lang="cs-CZ" sz="2800" dirty="0" smtClean="0"/>
              <a:t>              </a:t>
            </a:r>
            <a:r>
              <a:rPr lang="cs-CZ" sz="2800" b="1" u="sng" dirty="0" smtClean="0"/>
              <a:t>y = - 4</a:t>
            </a:r>
          </a:p>
          <a:p>
            <a:endParaRPr lang="cs-CZ" sz="2400" dirty="0"/>
          </a:p>
        </p:txBody>
      </p:sp>
      <p:cxnSp>
        <p:nvCxnSpPr>
          <p:cNvPr id="4" name="Přímá spojnice 3"/>
          <p:cNvCxnSpPr/>
          <p:nvPr/>
        </p:nvCxnSpPr>
        <p:spPr>
          <a:xfrm>
            <a:off x="1157714" y="1916832"/>
            <a:ext cx="252028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1229722" y="3284984"/>
            <a:ext cx="237626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Oblouk 7"/>
          <p:cNvSpPr/>
          <p:nvPr/>
        </p:nvSpPr>
        <p:spPr>
          <a:xfrm rot="10800000">
            <a:off x="530099" y="1671998"/>
            <a:ext cx="1115616" cy="3197161"/>
          </a:xfrm>
          <a:prstGeom prst="arc">
            <a:avLst>
              <a:gd name="adj1" fmla="val 16200000"/>
              <a:gd name="adj2" fmla="val 5320675"/>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solidFill>
                <a:srgbClr val="FF0000"/>
              </a:solidFill>
            </a:endParaRPr>
          </a:p>
        </p:txBody>
      </p:sp>
      <p:sp>
        <p:nvSpPr>
          <p:cNvPr id="10" name="TextovéPole 9"/>
          <p:cNvSpPr txBox="1"/>
          <p:nvPr/>
        </p:nvSpPr>
        <p:spPr>
          <a:xfrm>
            <a:off x="4788024" y="2894426"/>
            <a:ext cx="4083528" cy="2677656"/>
          </a:xfrm>
          <a:prstGeom prst="rect">
            <a:avLst/>
          </a:prstGeom>
          <a:noFill/>
        </p:spPr>
        <p:txBody>
          <a:bodyPr wrap="square" rtlCol="0">
            <a:spAutoFit/>
          </a:bodyPr>
          <a:lstStyle/>
          <a:p>
            <a:r>
              <a:rPr lang="cs-CZ" sz="2800" b="1" dirty="0" err="1">
                <a:solidFill>
                  <a:schemeClr val="accent6"/>
                </a:solidFill>
              </a:rPr>
              <a:t>Zk</a:t>
            </a:r>
            <a:r>
              <a:rPr lang="cs-CZ" sz="2800" b="1" dirty="0" smtClean="0">
                <a:solidFill>
                  <a:schemeClr val="accent6"/>
                </a:solidFill>
              </a:rPr>
              <a:t>.</a:t>
            </a:r>
          </a:p>
          <a:p>
            <a:r>
              <a:rPr lang="cs-CZ" sz="2800" b="1" dirty="0" smtClean="0">
                <a:solidFill>
                  <a:schemeClr val="accent6"/>
                </a:solidFill>
              </a:rPr>
              <a:t>L</a:t>
            </a:r>
            <a:r>
              <a:rPr lang="cs-CZ" sz="2800" b="1" dirty="0" smtClean="0">
                <a:solidFill>
                  <a:schemeClr val="accent6"/>
                </a:solidFill>
                <a:latin typeface="Parchment"/>
              </a:rPr>
              <a:t>1 </a:t>
            </a:r>
            <a:r>
              <a:rPr lang="cs-CZ" sz="2800" b="1" dirty="0">
                <a:solidFill>
                  <a:schemeClr val="accent6"/>
                </a:solidFill>
              </a:rPr>
              <a:t>= 3∙2 +2∙(-4) = 6 – 8 = - 2      </a:t>
            </a:r>
            <a:endParaRPr lang="cs-CZ" sz="2800" b="1" dirty="0" smtClean="0">
              <a:solidFill>
                <a:schemeClr val="accent6"/>
              </a:solidFill>
            </a:endParaRPr>
          </a:p>
          <a:p>
            <a:r>
              <a:rPr lang="cs-CZ" sz="2800" b="1" dirty="0" smtClean="0">
                <a:solidFill>
                  <a:schemeClr val="accent6"/>
                </a:solidFill>
              </a:rPr>
              <a:t>P</a:t>
            </a:r>
            <a:r>
              <a:rPr lang="cs-CZ" sz="2800" b="1" dirty="0" smtClean="0">
                <a:solidFill>
                  <a:schemeClr val="accent6"/>
                </a:solidFill>
                <a:latin typeface="Parchment"/>
              </a:rPr>
              <a:t>1</a:t>
            </a:r>
            <a:r>
              <a:rPr lang="cs-CZ" sz="2800" b="1" dirty="0" smtClean="0">
                <a:solidFill>
                  <a:schemeClr val="accent6"/>
                </a:solidFill>
              </a:rPr>
              <a:t> </a:t>
            </a:r>
            <a:r>
              <a:rPr lang="cs-CZ" sz="2800" b="1" dirty="0">
                <a:solidFill>
                  <a:schemeClr val="accent6"/>
                </a:solidFill>
              </a:rPr>
              <a:t>= -</a:t>
            </a:r>
            <a:r>
              <a:rPr lang="cs-CZ" sz="2800" b="1" dirty="0" smtClean="0">
                <a:solidFill>
                  <a:schemeClr val="accent6"/>
                </a:solidFill>
              </a:rPr>
              <a:t>2   </a:t>
            </a:r>
            <a:r>
              <a:rPr lang="cs-CZ" sz="2800" b="1" dirty="0">
                <a:solidFill>
                  <a:schemeClr val="accent6"/>
                </a:solidFill>
              </a:rPr>
              <a:t>	L</a:t>
            </a:r>
            <a:r>
              <a:rPr lang="cs-CZ" sz="2800" b="1" dirty="0">
                <a:solidFill>
                  <a:schemeClr val="accent6"/>
                </a:solidFill>
                <a:latin typeface="Parchment"/>
              </a:rPr>
              <a:t>1</a:t>
            </a:r>
            <a:r>
              <a:rPr lang="cs-CZ" sz="2800" b="1" dirty="0">
                <a:solidFill>
                  <a:schemeClr val="accent6"/>
                </a:solidFill>
              </a:rPr>
              <a:t> = </a:t>
            </a:r>
            <a:r>
              <a:rPr lang="cs-CZ" sz="2800" b="1" dirty="0" smtClean="0">
                <a:solidFill>
                  <a:schemeClr val="accent6"/>
                </a:solidFill>
              </a:rPr>
              <a:t>P</a:t>
            </a:r>
            <a:r>
              <a:rPr lang="cs-CZ" sz="2800" b="1" dirty="0" smtClean="0">
                <a:solidFill>
                  <a:schemeClr val="accent6"/>
                </a:solidFill>
                <a:latin typeface="Parchment"/>
              </a:rPr>
              <a:t>1</a:t>
            </a:r>
          </a:p>
          <a:p>
            <a:endParaRPr lang="cs-CZ" sz="2800" b="1" dirty="0" smtClean="0">
              <a:solidFill>
                <a:schemeClr val="accent6"/>
              </a:solidFill>
              <a:latin typeface="Parchment"/>
            </a:endParaRPr>
          </a:p>
          <a:p>
            <a:r>
              <a:rPr lang="cs-CZ" sz="2800" b="1" dirty="0">
                <a:solidFill>
                  <a:schemeClr val="accent6"/>
                </a:solidFill>
                <a:latin typeface="Parchment"/>
              </a:rPr>
              <a:t> </a:t>
            </a:r>
            <a:r>
              <a:rPr lang="cs-CZ" sz="2800" b="1" dirty="0">
                <a:solidFill>
                  <a:schemeClr val="accent6"/>
                </a:solidFill>
              </a:rPr>
              <a:t>L</a:t>
            </a:r>
            <a:r>
              <a:rPr lang="cs-CZ" sz="2800" b="1" dirty="0">
                <a:solidFill>
                  <a:schemeClr val="accent6"/>
                </a:solidFill>
                <a:latin typeface="Parchment"/>
              </a:rPr>
              <a:t>2</a:t>
            </a:r>
            <a:r>
              <a:rPr lang="cs-CZ" sz="2800" b="1" dirty="0">
                <a:solidFill>
                  <a:schemeClr val="accent6"/>
                </a:solidFill>
              </a:rPr>
              <a:t> = 4∙2 + (-4) = 8 – 4 = </a:t>
            </a:r>
            <a:r>
              <a:rPr lang="cs-CZ" sz="2800" b="1" dirty="0" smtClean="0">
                <a:solidFill>
                  <a:schemeClr val="accent6"/>
                </a:solidFill>
              </a:rPr>
              <a:t>4   </a:t>
            </a:r>
          </a:p>
          <a:p>
            <a:r>
              <a:rPr lang="cs-CZ" sz="2800" b="1" dirty="0" smtClean="0">
                <a:solidFill>
                  <a:schemeClr val="accent6"/>
                </a:solidFill>
              </a:rPr>
              <a:t> </a:t>
            </a:r>
            <a:r>
              <a:rPr lang="cs-CZ" sz="2800" b="1" dirty="0">
                <a:solidFill>
                  <a:schemeClr val="accent6"/>
                </a:solidFill>
              </a:rPr>
              <a:t>P</a:t>
            </a:r>
            <a:r>
              <a:rPr lang="cs-CZ" sz="2800" b="1" dirty="0">
                <a:solidFill>
                  <a:schemeClr val="accent6"/>
                </a:solidFill>
                <a:latin typeface="Parchment"/>
              </a:rPr>
              <a:t>2</a:t>
            </a:r>
            <a:r>
              <a:rPr lang="cs-CZ" sz="2800" b="1" dirty="0">
                <a:solidFill>
                  <a:schemeClr val="accent6"/>
                </a:solidFill>
              </a:rPr>
              <a:t> = 4	</a:t>
            </a:r>
            <a:r>
              <a:rPr lang="cs-CZ" sz="2800" b="1" dirty="0" smtClean="0">
                <a:solidFill>
                  <a:schemeClr val="accent6"/>
                </a:solidFill>
              </a:rPr>
              <a:t>              L</a:t>
            </a:r>
            <a:r>
              <a:rPr lang="cs-CZ" sz="2800" b="1" dirty="0" smtClean="0">
                <a:solidFill>
                  <a:schemeClr val="accent6"/>
                </a:solidFill>
                <a:latin typeface="Parchment"/>
              </a:rPr>
              <a:t>2</a:t>
            </a:r>
            <a:r>
              <a:rPr lang="cs-CZ" sz="2800" b="1" dirty="0" smtClean="0">
                <a:solidFill>
                  <a:schemeClr val="accent6"/>
                </a:solidFill>
              </a:rPr>
              <a:t> </a:t>
            </a:r>
            <a:r>
              <a:rPr lang="cs-CZ" sz="2800" b="1" dirty="0">
                <a:solidFill>
                  <a:schemeClr val="accent6"/>
                </a:solidFill>
              </a:rPr>
              <a:t>= P</a:t>
            </a:r>
            <a:r>
              <a:rPr lang="cs-CZ" sz="2800" b="1" dirty="0">
                <a:solidFill>
                  <a:schemeClr val="accent6"/>
                </a:solidFill>
                <a:latin typeface="Parchment"/>
              </a:rPr>
              <a:t>2</a:t>
            </a:r>
          </a:p>
        </p:txBody>
      </p:sp>
      <p:sp>
        <p:nvSpPr>
          <p:cNvPr id="11" name="Ohnutý pruh 10"/>
          <p:cNvSpPr/>
          <p:nvPr/>
        </p:nvSpPr>
        <p:spPr>
          <a:xfrm rot="16200000">
            <a:off x="-698439" y="2586504"/>
            <a:ext cx="3572691" cy="1396962"/>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2" name="Obdélník 11"/>
          <p:cNvSpPr/>
          <p:nvPr/>
        </p:nvSpPr>
        <p:spPr>
          <a:xfrm>
            <a:off x="3040506" y="1498639"/>
            <a:ext cx="955430" cy="4181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3200279" y="1068880"/>
            <a:ext cx="955430" cy="4181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SS</a:t>
            </a:r>
            <a:endParaRPr lang="cs-CZ" dirty="0"/>
          </a:p>
        </p:txBody>
      </p:sp>
      <p:sp>
        <p:nvSpPr>
          <p:cNvPr id="14" name="Obdélník 13"/>
          <p:cNvSpPr/>
          <p:nvPr/>
        </p:nvSpPr>
        <p:spPr>
          <a:xfrm>
            <a:off x="1229722" y="2319810"/>
            <a:ext cx="1810784" cy="4181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1161338" y="2738003"/>
            <a:ext cx="2516655" cy="5868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843397" y="3658638"/>
            <a:ext cx="2356882" cy="36625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3200279" y="3604210"/>
            <a:ext cx="1115618" cy="36625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2054496" y="4037269"/>
            <a:ext cx="1115618" cy="5562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1337993" y="4793215"/>
            <a:ext cx="1862285" cy="5562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1828668" y="5349446"/>
            <a:ext cx="1862285" cy="4305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2238972" y="5779961"/>
            <a:ext cx="1862285" cy="4305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4904716" y="2938375"/>
            <a:ext cx="3850143" cy="25897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TextovéPole 22"/>
          <p:cNvSpPr txBox="1"/>
          <p:nvPr/>
        </p:nvSpPr>
        <p:spPr>
          <a:xfrm>
            <a:off x="4644008" y="1025408"/>
            <a:ext cx="2448272" cy="461665"/>
          </a:xfrm>
          <a:prstGeom prst="rect">
            <a:avLst/>
          </a:prstGeom>
          <a:noFill/>
        </p:spPr>
        <p:txBody>
          <a:bodyPr wrap="square" rtlCol="0">
            <a:spAutoFit/>
          </a:bodyPr>
          <a:lstStyle/>
          <a:p>
            <a:r>
              <a:rPr lang="cs-CZ" sz="2400" i="1" dirty="0" smtClean="0">
                <a:solidFill>
                  <a:srgbClr val="00B050"/>
                </a:solidFill>
              </a:rPr>
              <a:t>Sčítací metoda</a:t>
            </a:r>
            <a:endParaRPr lang="cs-CZ" sz="2400" i="1" dirty="0">
              <a:solidFill>
                <a:srgbClr val="00B050"/>
              </a:solidFill>
            </a:endParaRPr>
          </a:p>
        </p:txBody>
      </p:sp>
      <p:sp>
        <p:nvSpPr>
          <p:cNvPr id="24" name="TextovéPole 23"/>
          <p:cNvSpPr txBox="1"/>
          <p:nvPr/>
        </p:nvSpPr>
        <p:spPr>
          <a:xfrm>
            <a:off x="4788024" y="2204864"/>
            <a:ext cx="2404826" cy="954107"/>
          </a:xfrm>
          <a:prstGeom prst="rect">
            <a:avLst/>
          </a:prstGeom>
          <a:noFill/>
        </p:spPr>
        <p:txBody>
          <a:bodyPr wrap="none" rtlCol="0">
            <a:spAutoFit/>
          </a:bodyPr>
          <a:lstStyle/>
          <a:p>
            <a:r>
              <a:rPr lang="cs-CZ" sz="2800" b="1" dirty="0"/>
              <a:t>[</a:t>
            </a:r>
            <a:r>
              <a:rPr lang="cs-CZ" sz="2400" dirty="0"/>
              <a:t> </a:t>
            </a:r>
            <a:r>
              <a:rPr lang="cs-CZ" sz="2800" b="1" dirty="0"/>
              <a:t>x = 2,  y = - 4 ]</a:t>
            </a:r>
          </a:p>
          <a:p>
            <a:endParaRPr lang="cs-CZ" sz="2800" dirty="0"/>
          </a:p>
        </p:txBody>
      </p:sp>
      <p:sp>
        <p:nvSpPr>
          <p:cNvPr id="25" name="Obdélník 24"/>
          <p:cNvSpPr/>
          <p:nvPr/>
        </p:nvSpPr>
        <p:spPr>
          <a:xfrm>
            <a:off x="4822095" y="2204864"/>
            <a:ext cx="2270185" cy="4305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24824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2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25"/>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20950" y="908720"/>
            <a:ext cx="3486294" cy="5632311"/>
          </a:xfrm>
          <a:prstGeom prst="rect">
            <a:avLst/>
          </a:prstGeom>
          <a:noFill/>
          <a:ln>
            <a:noFill/>
          </a:ln>
        </p:spPr>
        <p:txBody>
          <a:bodyPr wrap="square" rtlCol="0">
            <a:spAutoFit/>
          </a:bodyPr>
          <a:lstStyle/>
          <a:p>
            <a:r>
              <a:rPr lang="cs-CZ" sz="2400" dirty="0"/>
              <a:t> </a:t>
            </a:r>
            <a:r>
              <a:rPr lang="cs-CZ" sz="2400" dirty="0" smtClean="0"/>
              <a:t>  </a:t>
            </a:r>
            <a:r>
              <a:rPr lang="cs-CZ" sz="2800" dirty="0" smtClean="0"/>
              <a:t>3x </a:t>
            </a:r>
            <a:r>
              <a:rPr lang="cs-CZ" sz="2800" dirty="0"/>
              <a:t>+ 2y = - </a:t>
            </a:r>
            <a:r>
              <a:rPr lang="cs-CZ" sz="2800" dirty="0" smtClean="0"/>
              <a:t>2  /∙(-1) </a:t>
            </a:r>
            <a:endParaRPr lang="cs-CZ" sz="2800" dirty="0"/>
          </a:p>
          <a:p>
            <a:r>
              <a:rPr lang="cs-CZ" sz="2800" dirty="0"/>
              <a:t>   4x +  y  =  </a:t>
            </a:r>
            <a:r>
              <a:rPr lang="cs-CZ" sz="2800" dirty="0" smtClean="0"/>
              <a:t>4  /∙ 2</a:t>
            </a:r>
          </a:p>
          <a:p>
            <a:endParaRPr lang="cs-CZ" sz="2800" dirty="0" smtClean="0"/>
          </a:p>
          <a:p>
            <a:r>
              <a:rPr lang="cs-CZ" sz="2800" dirty="0" smtClean="0"/>
              <a:t>  -3x </a:t>
            </a:r>
            <a:r>
              <a:rPr lang="cs-CZ" sz="2800" dirty="0" smtClean="0">
                <a:solidFill>
                  <a:srgbClr val="FF0000"/>
                </a:solidFill>
              </a:rPr>
              <a:t>– 2y </a:t>
            </a:r>
            <a:r>
              <a:rPr lang="cs-CZ" sz="2800" dirty="0" smtClean="0"/>
              <a:t>=  2</a:t>
            </a:r>
          </a:p>
          <a:p>
            <a:r>
              <a:rPr lang="cs-CZ" sz="2800" dirty="0" smtClean="0"/>
              <a:t>   8x </a:t>
            </a:r>
            <a:r>
              <a:rPr lang="cs-CZ" sz="2800" dirty="0" smtClean="0">
                <a:solidFill>
                  <a:srgbClr val="FF0000"/>
                </a:solidFill>
              </a:rPr>
              <a:t>+ 2y </a:t>
            </a:r>
            <a:r>
              <a:rPr lang="cs-CZ" sz="2800" dirty="0" smtClean="0"/>
              <a:t>= 8</a:t>
            </a:r>
          </a:p>
          <a:p>
            <a:endParaRPr lang="cs-CZ" sz="2800" dirty="0"/>
          </a:p>
          <a:p>
            <a:r>
              <a:rPr lang="cs-CZ" sz="2800" dirty="0" smtClean="0"/>
              <a:t>   5x +</a:t>
            </a:r>
            <a:r>
              <a:rPr lang="cs-CZ" sz="2800" dirty="0" smtClean="0">
                <a:solidFill>
                  <a:srgbClr val="FF0000"/>
                </a:solidFill>
              </a:rPr>
              <a:t> 0y </a:t>
            </a:r>
            <a:r>
              <a:rPr lang="cs-CZ" sz="2800" dirty="0" smtClean="0"/>
              <a:t>= 10  /: 5</a:t>
            </a:r>
          </a:p>
          <a:p>
            <a:r>
              <a:rPr lang="cs-CZ" sz="2800" dirty="0"/>
              <a:t>	</a:t>
            </a:r>
            <a:r>
              <a:rPr lang="cs-CZ" sz="2800" dirty="0" smtClean="0"/>
              <a:t>   </a:t>
            </a:r>
            <a:r>
              <a:rPr lang="cs-CZ" sz="2800" b="1" u="sng" dirty="0" smtClean="0"/>
              <a:t>x =  2</a:t>
            </a:r>
          </a:p>
          <a:p>
            <a:endParaRPr lang="cs-CZ" sz="2800" b="1" u="sng" dirty="0"/>
          </a:p>
          <a:p>
            <a:r>
              <a:rPr lang="cs-CZ" sz="2800" dirty="0" smtClean="0"/>
              <a:t>   4 ∙ 2 + y = 4</a:t>
            </a:r>
          </a:p>
          <a:p>
            <a:r>
              <a:rPr lang="cs-CZ" sz="2800" dirty="0"/>
              <a:t> </a:t>
            </a:r>
            <a:r>
              <a:rPr lang="cs-CZ" sz="2800" dirty="0" smtClean="0"/>
              <a:t>              y = 4 – 8</a:t>
            </a:r>
          </a:p>
          <a:p>
            <a:r>
              <a:rPr lang="cs-CZ" sz="2800" dirty="0"/>
              <a:t> </a:t>
            </a:r>
            <a:r>
              <a:rPr lang="cs-CZ" sz="2800" dirty="0" smtClean="0"/>
              <a:t>              </a:t>
            </a:r>
            <a:r>
              <a:rPr lang="cs-CZ" sz="2800" b="1" u="sng" dirty="0" smtClean="0"/>
              <a:t>y = - 4</a:t>
            </a:r>
          </a:p>
          <a:p>
            <a:endParaRPr lang="cs-CZ" sz="2400" dirty="0"/>
          </a:p>
        </p:txBody>
      </p:sp>
      <p:cxnSp>
        <p:nvCxnSpPr>
          <p:cNvPr id="4" name="Přímá spojnice 3"/>
          <p:cNvCxnSpPr/>
          <p:nvPr/>
        </p:nvCxnSpPr>
        <p:spPr>
          <a:xfrm>
            <a:off x="1157714" y="1916832"/>
            <a:ext cx="252028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1229722" y="3284984"/>
            <a:ext cx="237626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Oblouk 7"/>
          <p:cNvSpPr/>
          <p:nvPr/>
        </p:nvSpPr>
        <p:spPr>
          <a:xfrm rot="10800000">
            <a:off x="530099" y="1671998"/>
            <a:ext cx="1115616" cy="3197161"/>
          </a:xfrm>
          <a:prstGeom prst="arc">
            <a:avLst>
              <a:gd name="adj1" fmla="val 16200000"/>
              <a:gd name="adj2" fmla="val 5320675"/>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solidFill>
                <a:srgbClr val="FF0000"/>
              </a:solidFill>
            </a:endParaRPr>
          </a:p>
        </p:txBody>
      </p:sp>
      <p:sp>
        <p:nvSpPr>
          <p:cNvPr id="10" name="TextovéPole 9"/>
          <p:cNvSpPr txBox="1"/>
          <p:nvPr/>
        </p:nvSpPr>
        <p:spPr>
          <a:xfrm>
            <a:off x="4520920" y="3284984"/>
            <a:ext cx="4083528" cy="2677656"/>
          </a:xfrm>
          <a:prstGeom prst="rect">
            <a:avLst/>
          </a:prstGeom>
          <a:noFill/>
        </p:spPr>
        <p:txBody>
          <a:bodyPr wrap="square" rtlCol="0">
            <a:spAutoFit/>
          </a:bodyPr>
          <a:lstStyle/>
          <a:p>
            <a:r>
              <a:rPr lang="cs-CZ" sz="2800" b="1" dirty="0" err="1">
                <a:solidFill>
                  <a:schemeClr val="accent6"/>
                </a:solidFill>
              </a:rPr>
              <a:t>Zk</a:t>
            </a:r>
            <a:r>
              <a:rPr lang="cs-CZ" sz="2800" b="1" dirty="0" smtClean="0">
                <a:solidFill>
                  <a:schemeClr val="accent6"/>
                </a:solidFill>
              </a:rPr>
              <a:t>.</a:t>
            </a:r>
          </a:p>
          <a:p>
            <a:r>
              <a:rPr lang="cs-CZ" sz="2800" b="1" dirty="0" smtClean="0">
                <a:solidFill>
                  <a:schemeClr val="accent6"/>
                </a:solidFill>
              </a:rPr>
              <a:t>L</a:t>
            </a:r>
            <a:r>
              <a:rPr lang="cs-CZ" sz="2800" b="1" dirty="0" smtClean="0">
                <a:solidFill>
                  <a:schemeClr val="accent6"/>
                </a:solidFill>
                <a:latin typeface="Parchment"/>
              </a:rPr>
              <a:t>1 </a:t>
            </a:r>
            <a:r>
              <a:rPr lang="cs-CZ" sz="2800" b="1" dirty="0">
                <a:solidFill>
                  <a:schemeClr val="accent6"/>
                </a:solidFill>
              </a:rPr>
              <a:t>= 3∙2 +2∙(-4) = 6 – 8 = - 2      </a:t>
            </a:r>
            <a:endParaRPr lang="cs-CZ" sz="2800" b="1" dirty="0" smtClean="0">
              <a:solidFill>
                <a:schemeClr val="accent6"/>
              </a:solidFill>
            </a:endParaRPr>
          </a:p>
          <a:p>
            <a:r>
              <a:rPr lang="cs-CZ" sz="2800" b="1" dirty="0" smtClean="0">
                <a:solidFill>
                  <a:schemeClr val="accent6"/>
                </a:solidFill>
              </a:rPr>
              <a:t>P</a:t>
            </a:r>
            <a:r>
              <a:rPr lang="cs-CZ" sz="2800" b="1" dirty="0" smtClean="0">
                <a:solidFill>
                  <a:schemeClr val="accent6"/>
                </a:solidFill>
                <a:latin typeface="Parchment"/>
              </a:rPr>
              <a:t>1</a:t>
            </a:r>
            <a:r>
              <a:rPr lang="cs-CZ" sz="2800" b="1" dirty="0" smtClean="0">
                <a:solidFill>
                  <a:schemeClr val="accent6"/>
                </a:solidFill>
              </a:rPr>
              <a:t> </a:t>
            </a:r>
            <a:r>
              <a:rPr lang="cs-CZ" sz="2800" b="1" dirty="0">
                <a:solidFill>
                  <a:schemeClr val="accent6"/>
                </a:solidFill>
              </a:rPr>
              <a:t>= -</a:t>
            </a:r>
            <a:r>
              <a:rPr lang="cs-CZ" sz="2800" b="1" dirty="0" smtClean="0">
                <a:solidFill>
                  <a:schemeClr val="accent6"/>
                </a:solidFill>
              </a:rPr>
              <a:t>2   </a:t>
            </a:r>
            <a:r>
              <a:rPr lang="cs-CZ" sz="2800" b="1" dirty="0">
                <a:solidFill>
                  <a:schemeClr val="accent6"/>
                </a:solidFill>
              </a:rPr>
              <a:t>	L</a:t>
            </a:r>
            <a:r>
              <a:rPr lang="cs-CZ" sz="2800" b="1" dirty="0">
                <a:solidFill>
                  <a:schemeClr val="accent6"/>
                </a:solidFill>
                <a:latin typeface="Parchment"/>
              </a:rPr>
              <a:t>1</a:t>
            </a:r>
            <a:r>
              <a:rPr lang="cs-CZ" sz="2800" b="1" dirty="0">
                <a:solidFill>
                  <a:schemeClr val="accent6"/>
                </a:solidFill>
              </a:rPr>
              <a:t> = </a:t>
            </a:r>
            <a:r>
              <a:rPr lang="cs-CZ" sz="2800" b="1" dirty="0" smtClean="0">
                <a:solidFill>
                  <a:schemeClr val="accent6"/>
                </a:solidFill>
              </a:rPr>
              <a:t>P</a:t>
            </a:r>
            <a:r>
              <a:rPr lang="cs-CZ" sz="2800" b="1" dirty="0" smtClean="0">
                <a:solidFill>
                  <a:schemeClr val="accent6"/>
                </a:solidFill>
                <a:latin typeface="Parchment"/>
              </a:rPr>
              <a:t>1</a:t>
            </a:r>
          </a:p>
          <a:p>
            <a:endParaRPr lang="cs-CZ" sz="2800" b="1" dirty="0" smtClean="0">
              <a:solidFill>
                <a:schemeClr val="accent6"/>
              </a:solidFill>
              <a:latin typeface="Parchment"/>
            </a:endParaRPr>
          </a:p>
          <a:p>
            <a:r>
              <a:rPr lang="cs-CZ" sz="2800" b="1" dirty="0">
                <a:solidFill>
                  <a:schemeClr val="accent6"/>
                </a:solidFill>
                <a:latin typeface="Parchment"/>
              </a:rPr>
              <a:t> </a:t>
            </a:r>
            <a:r>
              <a:rPr lang="cs-CZ" sz="2800" b="1" dirty="0">
                <a:solidFill>
                  <a:schemeClr val="accent6"/>
                </a:solidFill>
              </a:rPr>
              <a:t>L</a:t>
            </a:r>
            <a:r>
              <a:rPr lang="cs-CZ" sz="2800" b="1" dirty="0">
                <a:solidFill>
                  <a:schemeClr val="accent6"/>
                </a:solidFill>
                <a:latin typeface="Parchment"/>
              </a:rPr>
              <a:t>2</a:t>
            </a:r>
            <a:r>
              <a:rPr lang="cs-CZ" sz="2800" b="1" dirty="0">
                <a:solidFill>
                  <a:schemeClr val="accent6"/>
                </a:solidFill>
              </a:rPr>
              <a:t> = 4∙2 + (-4) = 8 – 4 = </a:t>
            </a:r>
            <a:r>
              <a:rPr lang="cs-CZ" sz="2800" b="1" dirty="0" smtClean="0">
                <a:solidFill>
                  <a:schemeClr val="accent6"/>
                </a:solidFill>
              </a:rPr>
              <a:t>4   </a:t>
            </a:r>
          </a:p>
          <a:p>
            <a:r>
              <a:rPr lang="cs-CZ" sz="2800" b="1" dirty="0" smtClean="0">
                <a:solidFill>
                  <a:schemeClr val="accent6"/>
                </a:solidFill>
              </a:rPr>
              <a:t> </a:t>
            </a:r>
            <a:r>
              <a:rPr lang="cs-CZ" sz="2800" b="1" dirty="0">
                <a:solidFill>
                  <a:schemeClr val="accent6"/>
                </a:solidFill>
              </a:rPr>
              <a:t>P</a:t>
            </a:r>
            <a:r>
              <a:rPr lang="cs-CZ" sz="2800" b="1" dirty="0">
                <a:solidFill>
                  <a:schemeClr val="accent6"/>
                </a:solidFill>
                <a:latin typeface="Parchment"/>
              </a:rPr>
              <a:t>2</a:t>
            </a:r>
            <a:r>
              <a:rPr lang="cs-CZ" sz="2800" b="1" dirty="0">
                <a:solidFill>
                  <a:schemeClr val="accent6"/>
                </a:solidFill>
              </a:rPr>
              <a:t> = 4	</a:t>
            </a:r>
            <a:r>
              <a:rPr lang="cs-CZ" sz="2800" b="1" dirty="0" smtClean="0">
                <a:solidFill>
                  <a:schemeClr val="accent6"/>
                </a:solidFill>
              </a:rPr>
              <a:t>              L</a:t>
            </a:r>
            <a:r>
              <a:rPr lang="cs-CZ" sz="2800" b="1" dirty="0" smtClean="0">
                <a:solidFill>
                  <a:schemeClr val="accent6"/>
                </a:solidFill>
                <a:latin typeface="Parchment"/>
              </a:rPr>
              <a:t>2</a:t>
            </a:r>
            <a:r>
              <a:rPr lang="cs-CZ" sz="2800" b="1" dirty="0" smtClean="0">
                <a:solidFill>
                  <a:schemeClr val="accent6"/>
                </a:solidFill>
              </a:rPr>
              <a:t> </a:t>
            </a:r>
            <a:r>
              <a:rPr lang="cs-CZ" sz="2800" b="1" dirty="0">
                <a:solidFill>
                  <a:schemeClr val="accent6"/>
                </a:solidFill>
              </a:rPr>
              <a:t>= P</a:t>
            </a:r>
            <a:r>
              <a:rPr lang="cs-CZ" sz="2800" b="1" dirty="0">
                <a:solidFill>
                  <a:schemeClr val="accent6"/>
                </a:solidFill>
                <a:latin typeface="Parchment"/>
              </a:rPr>
              <a:t>2</a:t>
            </a:r>
          </a:p>
        </p:txBody>
      </p:sp>
      <p:sp>
        <p:nvSpPr>
          <p:cNvPr id="3" name="TextovéPole 2"/>
          <p:cNvSpPr txBox="1"/>
          <p:nvPr/>
        </p:nvSpPr>
        <p:spPr>
          <a:xfrm>
            <a:off x="4574639" y="2767411"/>
            <a:ext cx="2404826" cy="523220"/>
          </a:xfrm>
          <a:prstGeom prst="rect">
            <a:avLst/>
          </a:prstGeom>
          <a:noFill/>
        </p:spPr>
        <p:txBody>
          <a:bodyPr wrap="none" rtlCol="0">
            <a:spAutoFit/>
          </a:bodyPr>
          <a:lstStyle/>
          <a:p>
            <a:r>
              <a:rPr lang="cs-CZ" sz="2800" b="1" dirty="0" smtClean="0"/>
              <a:t>[</a:t>
            </a:r>
            <a:r>
              <a:rPr lang="cs-CZ" sz="2400" dirty="0" smtClean="0"/>
              <a:t> </a:t>
            </a:r>
            <a:r>
              <a:rPr lang="cs-CZ" sz="2800" b="1" dirty="0" smtClean="0"/>
              <a:t>x = 2,  y = - 4 ]</a:t>
            </a:r>
            <a:endParaRPr lang="cs-CZ" sz="2800" b="1" dirty="0"/>
          </a:p>
        </p:txBody>
      </p:sp>
      <p:sp>
        <p:nvSpPr>
          <p:cNvPr id="5" name="TextovéPole 4"/>
          <p:cNvSpPr txBox="1"/>
          <p:nvPr/>
        </p:nvSpPr>
        <p:spPr>
          <a:xfrm>
            <a:off x="5004048" y="1124744"/>
            <a:ext cx="3312368" cy="830997"/>
          </a:xfrm>
          <a:prstGeom prst="rect">
            <a:avLst/>
          </a:prstGeom>
          <a:noFill/>
        </p:spPr>
        <p:txBody>
          <a:bodyPr wrap="square" rtlCol="0">
            <a:spAutoFit/>
          </a:bodyPr>
          <a:lstStyle/>
          <a:p>
            <a:r>
              <a:rPr lang="cs-CZ" sz="2400" i="1" dirty="0">
                <a:solidFill>
                  <a:srgbClr val="00B050"/>
                </a:solidFill>
              </a:rPr>
              <a:t>Sčítací metoda</a:t>
            </a:r>
          </a:p>
          <a:p>
            <a:endParaRPr lang="cs-CZ" sz="2400" dirty="0"/>
          </a:p>
        </p:txBody>
      </p:sp>
    </p:spTree>
    <p:extLst>
      <p:ext uri="{BB962C8B-B14F-4D97-AF65-F5344CB8AC3E}">
        <p14:creationId xmlns:p14="http://schemas.microsoft.com/office/powerpoint/2010/main" xmlns="" val="12989793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2060848"/>
            <a:ext cx="3672408" cy="1200329"/>
          </a:xfrm>
          <a:prstGeom prst="rect">
            <a:avLst/>
          </a:prstGeom>
          <a:noFill/>
        </p:spPr>
        <p:txBody>
          <a:bodyPr wrap="square" rtlCol="0">
            <a:spAutoFit/>
          </a:bodyPr>
          <a:lstStyle/>
          <a:p>
            <a:r>
              <a:rPr lang="cs-CZ" sz="2400" dirty="0" smtClean="0"/>
              <a:t>            4x + y = - 5   </a:t>
            </a:r>
          </a:p>
          <a:p>
            <a:r>
              <a:rPr lang="cs-CZ" sz="2400" dirty="0" smtClean="0"/>
              <a:t>          2x + 3y = 5</a:t>
            </a:r>
          </a:p>
          <a:p>
            <a:endParaRPr lang="cs-CZ" sz="2400" dirty="0" smtClean="0"/>
          </a:p>
        </p:txBody>
      </p:sp>
      <p:sp>
        <p:nvSpPr>
          <p:cNvPr id="6" name="TextovéPole 5"/>
          <p:cNvSpPr txBox="1"/>
          <p:nvPr/>
        </p:nvSpPr>
        <p:spPr>
          <a:xfrm>
            <a:off x="1115616" y="1196752"/>
            <a:ext cx="7632848" cy="461665"/>
          </a:xfrm>
          <a:prstGeom prst="rect">
            <a:avLst/>
          </a:prstGeom>
          <a:noFill/>
        </p:spPr>
        <p:txBody>
          <a:bodyPr wrap="square" rtlCol="0">
            <a:spAutoFit/>
          </a:bodyPr>
          <a:lstStyle/>
          <a:p>
            <a:r>
              <a:rPr lang="cs-CZ" sz="2400" dirty="0" smtClean="0"/>
              <a:t>2) Řeš libovolným způsobem soustavu rovnic</a:t>
            </a:r>
            <a:endParaRPr lang="cs-CZ" sz="2400" dirty="0"/>
          </a:p>
        </p:txBody>
      </p:sp>
    </p:spTree>
    <p:extLst>
      <p:ext uri="{BB962C8B-B14F-4D97-AF65-F5344CB8AC3E}">
        <p14:creationId xmlns:p14="http://schemas.microsoft.com/office/powerpoint/2010/main" xmlns="" val="7224363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41587" y="1060554"/>
            <a:ext cx="3672408" cy="3539430"/>
          </a:xfrm>
          <a:prstGeom prst="rect">
            <a:avLst/>
          </a:prstGeom>
          <a:noFill/>
        </p:spPr>
        <p:txBody>
          <a:bodyPr wrap="square" rtlCol="0">
            <a:spAutoFit/>
          </a:bodyPr>
          <a:lstStyle/>
          <a:p>
            <a:r>
              <a:rPr lang="cs-CZ" sz="2400" dirty="0" smtClean="0"/>
              <a:t>          4x +  </a:t>
            </a:r>
            <a:r>
              <a:rPr lang="cs-CZ" sz="2400" dirty="0" smtClean="0">
                <a:solidFill>
                  <a:srgbClr val="FF0000"/>
                </a:solidFill>
              </a:rPr>
              <a:t>y</a:t>
            </a:r>
            <a:r>
              <a:rPr lang="cs-CZ" sz="2400" dirty="0" smtClean="0"/>
              <a:t>  = - 5   </a:t>
            </a:r>
          </a:p>
          <a:p>
            <a:r>
              <a:rPr lang="cs-CZ" sz="2400" dirty="0" smtClean="0"/>
              <a:t>          2x + 3y = 5</a:t>
            </a:r>
          </a:p>
          <a:p>
            <a:endParaRPr lang="cs-CZ" sz="2400" dirty="0" smtClean="0"/>
          </a:p>
          <a:p>
            <a:r>
              <a:rPr lang="cs-CZ" sz="2400" dirty="0"/>
              <a:t> </a:t>
            </a:r>
            <a:r>
              <a:rPr lang="cs-CZ" sz="2400" dirty="0" smtClean="0"/>
              <a:t>                  </a:t>
            </a:r>
            <a:r>
              <a:rPr lang="cs-CZ" sz="2400" dirty="0" smtClean="0">
                <a:solidFill>
                  <a:srgbClr val="FF0000"/>
                </a:solidFill>
              </a:rPr>
              <a:t>y  = - 5 – 4x</a:t>
            </a:r>
          </a:p>
          <a:p>
            <a:r>
              <a:rPr lang="cs-CZ" sz="2400" dirty="0" smtClean="0"/>
              <a:t>2x + 3 (</a:t>
            </a:r>
            <a:r>
              <a:rPr lang="cs-CZ" sz="2400" dirty="0" smtClean="0">
                <a:solidFill>
                  <a:srgbClr val="FF0000"/>
                </a:solidFill>
              </a:rPr>
              <a:t>-5 – 4x</a:t>
            </a:r>
            <a:r>
              <a:rPr lang="cs-CZ" sz="2400" dirty="0" smtClean="0"/>
              <a:t>) = 5</a:t>
            </a:r>
          </a:p>
          <a:p>
            <a:r>
              <a:rPr lang="cs-CZ" sz="2400" dirty="0" smtClean="0"/>
              <a:t>2x – 15 – 12x = 5</a:t>
            </a:r>
          </a:p>
          <a:p>
            <a:r>
              <a:rPr lang="cs-CZ" sz="2400" dirty="0"/>
              <a:t> </a:t>
            </a:r>
            <a:r>
              <a:rPr lang="cs-CZ" sz="2400" dirty="0" smtClean="0"/>
              <a:t>            - 10 x = 5 + 15</a:t>
            </a:r>
          </a:p>
          <a:p>
            <a:r>
              <a:rPr lang="cs-CZ" sz="2400" dirty="0"/>
              <a:t>	</a:t>
            </a:r>
            <a:r>
              <a:rPr lang="cs-CZ" sz="2400" dirty="0" smtClean="0"/>
              <a:t>- 10 x = 20  /: ( -10)</a:t>
            </a:r>
          </a:p>
          <a:p>
            <a:r>
              <a:rPr lang="cs-CZ" sz="2400" dirty="0"/>
              <a:t>	 </a:t>
            </a:r>
            <a:r>
              <a:rPr lang="cs-CZ" sz="2400" dirty="0" smtClean="0"/>
              <a:t>       </a:t>
            </a:r>
            <a:r>
              <a:rPr lang="cs-CZ" sz="2400" b="1" u="sng" dirty="0" smtClean="0"/>
              <a:t>x = - 2</a:t>
            </a:r>
            <a:endParaRPr lang="cs-CZ" sz="2400" b="1" u="sng" dirty="0"/>
          </a:p>
        </p:txBody>
      </p:sp>
      <p:cxnSp>
        <p:nvCxnSpPr>
          <p:cNvPr id="4" name="Přímá spojnice 3"/>
          <p:cNvCxnSpPr/>
          <p:nvPr/>
        </p:nvCxnSpPr>
        <p:spPr>
          <a:xfrm>
            <a:off x="1016127" y="1916832"/>
            <a:ext cx="18598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ovéPole 4"/>
          <p:cNvSpPr txBox="1"/>
          <p:nvPr/>
        </p:nvSpPr>
        <p:spPr>
          <a:xfrm>
            <a:off x="5183801" y="2160731"/>
            <a:ext cx="2170787" cy="1938992"/>
          </a:xfrm>
          <a:prstGeom prst="rect">
            <a:avLst/>
          </a:prstGeom>
          <a:noFill/>
        </p:spPr>
        <p:txBody>
          <a:bodyPr wrap="none" rtlCol="0">
            <a:spAutoFit/>
          </a:bodyPr>
          <a:lstStyle/>
          <a:p>
            <a:r>
              <a:rPr lang="cs-CZ" sz="2400" dirty="0"/>
              <a:t>y</a:t>
            </a:r>
            <a:r>
              <a:rPr lang="cs-CZ" sz="2400" dirty="0" smtClean="0"/>
              <a:t> = - 5 – 4 ∙ ( - 2)</a:t>
            </a:r>
          </a:p>
          <a:p>
            <a:r>
              <a:rPr lang="cs-CZ" sz="2400" dirty="0"/>
              <a:t>y</a:t>
            </a:r>
            <a:r>
              <a:rPr lang="cs-CZ" sz="2400" dirty="0" smtClean="0"/>
              <a:t> = - 5 + 8</a:t>
            </a:r>
          </a:p>
          <a:p>
            <a:r>
              <a:rPr lang="cs-CZ" sz="2400" b="1" u="sng" dirty="0"/>
              <a:t>y</a:t>
            </a:r>
            <a:r>
              <a:rPr lang="cs-CZ" sz="2400" b="1" u="sng" dirty="0" smtClean="0"/>
              <a:t> = 3</a:t>
            </a:r>
          </a:p>
          <a:p>
            <a:endParaRPr lang="cs-CZ" sz="2400" b="1" u="sng" dirty="0"/>
          </a:p>
          <a:p>
            <a:r>
              <a:rPr lang="cs-CZ" sz="2400" b="1" dirty="0" smtClean="0"/>
              <a:t>[x = - 2, y = 3]</a:t>
            </a:r>
            <a:endParaRPr lang="cs-CZ" sz="2400" b="1" dirty="0"/>
          </a:p>
        </p:txBody>
      </p:sp>
      <p:sp>
        <p:nvSpPr>
          <p:cNvPr id="3" name="Oblouk 2"/>
          <p:cNvSpPr/>
          <p:nvPr/>
        </p:nvSpPr>
        <p:spPr>
          <a:xfrm rot="12538191">
            <a:off x="476473" y="1583837"/>
            <a:ext cx="596210" cy="1082909"/>
          </a:xfrm>
          <a:prstGeom prst="arc">
            <a:avLst>
              <a:gd name="adj1" fmla="val 16200000"/>
              <a:gd name="adj2" fmla="val 5400920"/>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6" name="TextovéPole 5"/>
          <p:cNvSpPr txBox="1"/>
          <p:nvPr/>
        </p:nvSpPr>
        <p:spPr>
          <a:xfrm>
            <a:off x="1016126" y="4653136"/>
            <a:ext cx="7372297" cy="1569660"/>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a:t>
            </a:r>
          </a:p>
          <a:p>
            <a:r>
              <a:rPr lang="cs-CZ" sz="2400" b="1" dirty="0">
                <a:solidFill>
                  <a:schemeClr val="accent6"/>
                </a:solidFill>
              </a:rPr>
              <a:t>L</a:t>
            </a:r>
            <a:r>
              <a:rPr lang="cs-CZ" sz="2400" b="1" dirty="0">
                <a:solidFill>
                  <a:schemeClr val="accent6"/>
                </a:solidFill>
                <a:latin typeface="Parchment"/>
              </a:rPr>
              <a:t>1 </a:t>
            </a:r>
            <a:r>
              <a:rPr lang="cs-CZ" sz="2400" b="1" dirty="0">
                <a:solidFill>
                  <a:schemeClr val="accent6"/>
                </a:solidFill>
              </a:rPr>
              <a:t>= </a:t>
            </a:r>
            <a:r>
              <a:rPr lang="cs-CZ" sz="2400" b="1" dirty="0" smtClean="0">
                <a:solidFill>
                  <a:schemeClr val="accent6"/>
                </a:solidFill>
              </a:rPr>
              <a:t>4 ∙ (-2) + 3 </a:t>
            </a:r>
            <a:r>
              <a:rPr lang="cs-CZ" sz="2400" b="1" dirty="0">
                <a:solidFill>
                  <a:schemeClr val="accent6"/>
                </a:solidFill>
              </a:rPr>
              <a:t>= </a:t>
            </a:r>
            <a:r>
              <a:rPr lang="cs-CZ" sz="2400" b="1" dirty="0" smtClean="0">
                <a:solidFill>
                  <a:schemeClr val="accent6"/>
                </a:solidFill>
              </a:rPr>
              <a:t> </a:t>
            </a:r>
            <a:r>
              <a:rPr lang="cs-CZ" sz="2400" b="1" dirty="0">
                <a:solidFill>
                  <a:schemeClr val="accent6"/>
                </a:solidFill>
              </a:rPr>
              <a:t>– 8 </a:t>
            </a:r>
            <a:r>
              <a:rPr lang="cs-CZ" sz="2400" b="1" dirty="0" smtClean="0">
                <a:solidFill>
                  <a:schemeClr val="accent6"/>
                </a:solidFill>
              </a:rPr>
              <a:t>+3 = </a:t>
            </a:r>
            <a:r>
              <a:rPr lang="cs-CZ" sz="2400" b="1" dirty="0">
                <a:solidFill>
                  <a:schemeClr val="accent6"/>
                </a:solidFill>
              </a:rPr>
              <a:t>- </a:t>
            </a:r>
            <a:r>
              <a:rPr lang="cs-CZ" sz="2400" b="1" dirty="0" smtClean="0">
                <a:solidFill>
                  <a:schemeClr val="accent6"/>
                </a:solidFill>
              </a:rPr>
              <a:t>5          P</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-5     L</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1</a:t>
            </a:r>
            <a:endParaRPr lang="cs-CZ" sz="2400" b="1" dirty="0">
              <a:solidFill>
                <a:schemeClr val="accent6"/>
              </a:solidFill>
              <a:latin typeface="Parchment"/>
            </a:endParaRP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a:t>
            </a:r>
            <a:r>
              <a:rPr lang="cs-CZ" sz="2400" b="1" dirty="0" smtClean="0">
                <a:solidFill>
                  <a:schemeClr val="accent6"/>
                </a:solidFill>
              </a:rPr>
              <a:t>2 ∙ (-2) </a:t>
            </a:r>
            <a:r>
              <a:rPr lang="cs-CZ" sz="2400" b="1" dirty="0">
                <a:solidFill>
                  <a:schemeClr val="accent6"/>
                </a:solidFill>
              </a:rPr>
              <a:t>+ </a:t>
            </a:r>
            <a:r>
              <a:rPr lang="cs-CZ" sz="2400" b="1" dirty="0" smtClean="0">
                <a:solidFill>
                  <a:schemeClr val="accent6"/>
                </a:solidFill>
              </a:rPr>
              <a:t>3 ∙ 3 = – </a:t>
            </a:r>
            <a:r>
              <a:rPr lang="cs-CZ" sz="2400" b="1" dirty="0">
                <a:solidFill>
                  <a:schemeClr val="accent6"/>
                </a:solidFill>
              </a:rPr>
              <a:t>4 </a:t>
            </a:r>
            <a:r>
              <a:rPr lang="cs-CZ" sz="2400" b="1" dirty="0" smtClean="0">
                <a:solidFill>
                  <a:schemeClr val="accent6"/>
                </a:solidFill>
              </a:rPr>
              <a:t>+ 9 = 5      P</a:t>
            </a:r>
            <a:r>
              <a:rPr lang="cs-CZ" sz="2400" b="1" dirty="0" smtClean="0">
                <a:solidFill>
                  <a:schemeClr val="accent6"/>
                </a:solidFill>
                <a:latin typeface="Parchment"/>
              </a:rPr>
              <a:t>2</a:t>
            </a:r>
            <a:r>
              <a:rPr lang="cs-CZ" sz="2400" b="1" dirty="0" smtClean="0">
                <a:solidFill>
                  <a:schemeClr val="accent6"/>
                </a:solidFill>
              </a:rPr>
              <a:t> = 5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P</a:t>
            </a:r>
            <a:r>
              <a:rPr lang="cs-CZ" sz="2400" b="1" dirty="0">
                <a:solidFill>
                  <a:schemeClr val="accent6"/>
                </a:solidFill>
                <a:latin typeface="Parchment"/>
              </a:rPr>
              <a:t>2</a:t>
            </a:r>
          </a:p>
          <a:p>
            <a:endParaRPr lang="cs-CZ" sz="2400" dirty="0"/>
          </a:p>
        </p:txBody>
      </p:sp>
      <p:sp>
        <p:nvSpPr>
          <p:cNvPr id="7" name="Ovál 6"/>
          <p:cNvSpPr/>
          <p:nvPr/>
        </p:nvSpPr>
        <p:spPr>
          <a:xfrm>
            <a:off x="1871046" y="1196752"/>
            <a:ext cx="310447" cy="31044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1849730" y="2276872"/>
            <a:ext cx="288032"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4643080" y="965919"/>
            <a:ext cx="2664296" cy="461665"/>
          </a:xfrm>
          <a:prstGeom prst="rect">
            <a:avLst/>
          </a:prstGeom>
          <a:noFill/>
        </p:spPr>
        <p:txBody>
          <a:bodyPr wrap="square" rtlCol="0">
            <a:spAutoFit/>
          </a:bodyPr>
          <a:lstStyle/>
          <a:p>
            <a:r>
              <a:rPr lang="cs-CZ" sz="2400" i="1" dirty="0">
                <a:solidFill>
                  <a:srgbClr val="00B050"/>
                </a:solidFill>
              </a:rPr>
              <a:t>Dosazovací metoda</a:t>
            </a:r>
          </a:p>
        </p:txBody>
      </p:sp>
      <p:sp>
        <p:nvSpPr>
          <p:cNvPr id="10" name="Obdélník 9"/>
          <p:cNvSpPr/>
          <p:nvPr/>
        </p:nvSpPr>
        <p:spPr>
          <a:xfrm>
            <a:off x="1475656" y="2160731"/>
            <a:ext cx="1944216"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1498785" y="2564904"/>
            <a:ext cx="879006"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632558" y="2564903"/>
            <a:ext cx="2243373"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564605" y="2909739"/>
            <a:ext cx="2243373"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1498785" y="3247600"/>
            <a:ext cx="1921087"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1498785" y="3651773"/>
            <a:ext cx="1377147"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2881937" y="3647114"/>
            <a:ext cx="1186007"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1993747" y="4099723"/>
            <a:ext cx="994078"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5208240" y="2204551"/>
            <a:ext cx="2099136"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5183801" y="2579042"/>
            <a:ext cx="1548439"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5159362" y="2953533"/>
            <a:ext cx="1548439"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5210263" y="3647113"/>
            <a:ext cx="1810009" cy="4041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1016126" y="4744866"/>
            <a:ext cx="6004146" cy="9883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hnutý pruh 22"/>
          <p:cNvSpPr/>
          <p:nvPr/>
        </p:nvSpPr>
        <p:spPr>
          <a:xfrm rot="17636246">
            <a:off x="155209" y="1608466"/>
            <a:ext cx="1387154" cy="969514"/>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xmlns="" val="208433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21"/>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41587" y="1060554"/>
            <a:ext cx="3672408" cy="3539430"/>
          </a:xfrm>
          <a:prstGeom prst="rect">
            <a:avLst/>
          </a:prstGeom>
          <a:noFill/>
        </p:spPr>
        <p:txBody>
          <a:bodyPr wrap="square" rtlCol="0">
            <a:spAutoFit/>
          </a:bodyPr>
          <a:lstStyle/>
          <a:p>
            <a:r>
              <a:rPr lang="cs-CZ" sz="2400" dirty="0" smtClean="0"/>
              <a:t>          4x +  </a:t>
            </a:r>
            <a:r>
              <a:rPr lang="cs-CZ" sz="2400" dirty="0" smtClean="0">
                <a:solidFill>
                  <a:srgbClr val="FF0000"/>
                </a:solidFill>
              </a:rPr>
              <a:t>y</a:t>
            </a:r>
            <a:r>
              <a:rPr lang="cs-CZ" sz="2400" dirty="0" smtClean="0"/>
              <a:t>  = - 5   </a:t>
            </a:r>
          </a:p>
          <a:p>
            <a:r>
              <a:rPr lang="cs-CZ" sz="2400" dirty="0" smtClean="0"/>
              <a:t>          2x + 3y = 5</a:t>
            </a:r>
          </a:p>
          <a:p>
            <a:endParaRPr lang="cs-CZ" sz="2400" dirty="0" smtClean="0"/>
          </a:p>
          <a:p>
            <a:r>
              <a:rPr lang="cs-CZ" sz="2400" dirty="0"/>
              <a:t> </a:t>
            </a:r>
            <a:r>
              <a:rPr lang="cs-CZ" sz="2400" dirty="0" smtClean="0"/>
              <a:t>                  </a:t>
            </a:r>
            <a:r>
              <a:rPr lang="cs-CZ" sz="2400" dirty="0" smtClean="0">
                <a:solidFill>
                  <a:srgbClr val="FF0000"/>
                </a:solidFill>
              </a:rPr>
              <a:t>y  = - 5 – 4x</a:t>
            </a:r>
          </a:p>
          <a:p>
            <a:r>
              <a:rPr lang="cs-CZ" sz="2400" dirty="0" smtClean="0"/>
              <a:t>2x + 3 (</a:t>
            </a:r>
            <a:r>
              <a:rPr lang="cs-CZ" sz="2400" dirty="0" smtClean="0">
                <a:solidFill>
                  <a:srgbClr val="FF0000"/>
                </a:solidFill>
              </a:rPr>
              <a:t>-5 – 4x</a:t>
            </a:r>
            <a:r>
              <a:rPr lang="cs-CZ" sz="2400" dirty="0" smtClean="0"/>
              <a:t>) = 5</a:t>
            </a:r>
          </a:p>
          <a:p>
            <a:r>
              <a:rPr lang="cs-CZ" sz="2400" dirty="0" smtClean="0"/>
              <a:t>2x – 15 – 12x = 5</a:t>
            </a:r>
          </a:p>
          <a:p>
            <a:r>
              <a:rPr lang="cs-CZ" sz="2400" dirty="0"/>
              <a:t> </a:t>
            </a:r>
            <a:r>
              <a:rPr lang="cs-CZ" sz="2400" dirty="0" smtClean="0"/>
              <a:t>            - 10 x = 5 + 15</a:t>
            </a:r>
          </a:p>
          <a:p>
            <a:r>
              <a:rPr lang="cs-CZ" sz="2400" dirty="0"/>
              <a:t>	</a:t>
            </a:r>
            <a:r>
              <a:rPr lang="cs-CZ" sz="2400" dirty="0" smtClean="0"/>
              <a:t>- 10 x = 20  /: ( -10)</a:t>
            </a:r>
          </a:p>
          <a:p>
            <a:r>
              <a:rPr lang="cs-CZ" sz="2400" dirty="0"/>
              <a:t>	 </a:t>
            </a:r>
            <a:r>
              <a:rPr lang="cs-CZ" sz="2400" dirty="0" smtClean="0"/>
              <a:t>       </a:t>
            </a:r>
            <a:r>
              <a:rPr lang="cs-CZ" sz="2400" b="1" u="sng" dirty="0" smtClean="0"/>
              <a:t>x = - 2</a:t>
            </a:r>
            <a:endParaRPr lang="cs-CZ" sz="2400" b="1" u="sng" dirty="0"/>
          </a:p>
        </p:txBody>
      </p:sp>
      <p:cxnSp>
        <p:nvCxnSpPr>
          <p:cNvPr id="4" name="Přímá spojnice 3"/>
          <p:cNvCxnSpPr/>
          <p:nvPr/>
        </p:nvCxnSpPr>
        <p:spPr>
          <a:xfrm>
            <a:off x="1016127" y="1916832"/>
            <a:ext cx="18598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ovéPole 4"/>
          <p:cNvSpPr txBox="1"/>
          <p:nvPr/>
        </p:nvSpPr>
        <p:spPr>
          <a:xfrm>
            <a:off x="5183801" y="2160731"/>
            <a:ext cx="2170787" cy="1938992"/>
          </a:xfrm>
          <a:prstGeom prst="rect">
            <a:avLst/>
          </a:prstGeom>
          <a:noFill/>
        </p:spPr>
        <p:txBody>
          <a:bodyPr wrap="none" rtlCol="0">
            <a:spAutoFit/>
          </a:bodyPr>
          <a:lstStyle/>
          <a:p>
            <a:r>
              <a:rPr lang="cs-CZ" sz="2400" dirty="0"/>
              <a:t>y</a:t>
            </a:r>
            <a:r>
              <a:rPr lang="cs-CZ" sz="2400" dirty="0" smtClean="0"/>
              <a:t> = - 5 – 4 ∙ ( - 2)</a:t>
            </a:r>
          </a:p>
          <a:p>
            <a:r>
              <a:rPr lang="cs-CZ" sz="2400" dirty="0"/>
              <a:t>y</a:t>
            </a:r>
            <a:r>
              <a:rPr lang="cs-CZ" sz="2400" dirty="0" smtClean="0"/>
              <a:t> = - 5 + 8</a:t>
            </a:r>
          </a:p>
          <a:p>
            <a:r>
              <a:rPr lang="cs-CZ" sz="2400" b="1" u="sng" dirty="0"/>
              <a:t>y</a:t>
            </a:r>
            <a:r>
              <a:rPr lang="cs-CZ" sz="2400" b="1" u="sng" dirty="0" smtClean="0"/>
              <a:t> = 3</a:t>
            </a:r>
          </a:p>
          <a:p>
            <a:endParaRPr lang="cs-CZ" sz="2400" b="1" u="sng" dirty="0"/>
          </a:p>
          <a:p>
            <a:r>
              <a:rPr lang="cs-CZ" sz="2400" b="1" dirty="0" smtClean="0"/>
              <a:t>[x = - 2, y = 3]</a:t>
            </a:r>
            <a:endParaRPr lang="cs-CZ" sz="2400" b="1" dirty="0"/>
          </a:p>
        </p:txBody>
      </p:sp>
      <p:sp>
        <p:nvSpPr>
          <p:cNvPr id="3" name="Oblouk 2"/>
          <p:cNvSpPr/>
          <p:nvPr/>
        </p:nvSpPr>
        <p:spPr>
          <a:xfrm rot="12538191">
            <a:off x="476473" y="1583837"/>
            <a:ext cx="596210" cy="1082909"/>
          </a:xfrm>
          <a:prstGeom prst="arc">
            <a:avLst>
              <a:gd name="adj1" fmla="val 16200000"/>
              <a:gd name="adj2" fmla="val 5400920"/>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6" name="TextovéPole 5"/>
          <p:cNvSpPr txBox="1"/>
          <p:nvPr/>
        </p:nvSpPr>
        <p:spPr>
          <a:xfrm>
            <a:off x="1016126" y="4653136"/>
            <a:ext cx="7372297" cy="1569660"/>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a:t>
            </a:r>
          </a:p>
          <a:p>
            <a:r>
              <a:rPr lang="cs-CZ" sz="2400" b="1" dirty="0">
                <a:solidFill>
                  <a:schemeClr val="accent6"/>
                </a:solidFill>
              </a:rPr>
              <a:t>L</a:t>
            </a:r>
            <a:r>
              <a:rPr lang="cs-CZ" sz="2400" b="1" dirty="0">
                <a:solidFill>
                  <a:schemeClr val="accent6"/>
                </a:solidFill>
                <a:latin typeface="Parchment"/>
              </a:rPr>
              <a:t>1 </a:t>
            </a:r>
            <a:r>
              <a:rPr lang="cs-CZ" sz="2400" b="1" dirty="0">
                <a:solidFill>
                  <a:schemeClr val="accent6"/>
                </a:solidFill>
              </a:rPr>
              <a:t>= </a:t>
            </a:r>
            <a:r>
              <a:rPr lang="cs-CZ" sz="2400" b="1" dirty="0" smtClean="0">
                <a:solidFill>
                  <a:schemeClr val="accent6"/>
                </a:solidFill>
              </a:rPr>
              <a:t>4 ∙ (-2) + 3 </a:t>
            </a:r>
            <a:r>
              <a:rPr lang="cs-CZ" sz="2400" b="1" dirty="0">
                <a:solidFill>
                  <a:schemeClr val="accent6"/>
                </a:solidFill>
              </a:rPr>
              <a:t>= </a:t>
            </a:r>
            <a:r>
              <a:rPr lang="cs-CZ" sz="2400" b="1" dirty="0" smtClean="0">
                <a:solidFill>
                  <a:schemeClr val="accent6"/>
                </a:solidFill>
              </a:rPr>
              <a:t> </a:t>
            </a:r>
            <a:r>
              <a:rPr lang="cs-CZ" sz="2400" b="1" dirty="0">
                <a:solidFill>
                  <a:schemeClr val="accent6"/>
                </a:solidFill>
              </a:rPr>
              <a:t>– 8 </a:t>
            </a:r>
            <a:r>
              <a:rPr lang="cs-CZ" sz="2400" b="1" dirty="0" smtClean="0">
                <a:solidFill>
                  <a:schemeClr val="accent6"/>
                </a:solidFill>
              </a:rPr>
              <a:t>+3 = </a:t>
            </a:r>
            <a:r>
              <a:rPr lang="cs-CZ" sz="2400" b="1" dirty="0">
                <a:solidFill>
                  <a:schemeClr val="accent6"/>
                </a:solidFill>
              </a:rPr>
              <a:t>- </a:t>
            </a:r>
            <a:r>
              <a:rPr lang="cs-CZ" sz="2400" b="1" dirty="0" smtClean="0">
                <a:solidFill>
                  <a:schemeClr val="accent6"/>
                </a:solidFill>
              </a:rPr>
              <a:t>5          P</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-5     L</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1</a:t>
            </a:r>
            <a:endParaRPr lang="cs-CZ" sz="2400" b="1" dirty="0">
              <a:solidFill>
                <a:schemeClr val="accent6"/>
              </a:solidFill>
              <a:latin typeface="Parchment"/>
            </a:endParaRP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a:t>
            </a:r>
            <a:r>
              <a:rPr lang="cs-CZ" sz="2400" b="1" dirty="0" smtClean="0">
                <a:solidFill>
                  <a:schemeClr val="accent6"/>
                </a:solidFill>
              </a:rPr>
              <a:t>2 ∙ (-2) </a:t>
            </a:r>
            <a:r>
              <a:rPr lang="cs-CZ" sz="2400" b="1" dirty="0">
                <a:solidFill>
                  <a:schemeClr val="accent6"/>
                </a:solidFill>
              </a:rPr>
              <a:t>+ </a:t>
            </a:r>
            <a:r>
              <a:rPr lang="cs-CZ" sz="2400" b="1" dirty="0" smtClean="0">
                <a:solidFill>
                  <a:schemeClr val="accent6"/>
                </a:solidFill>
              </a:rPr>
              <a:t>3 ∙ 3 = – </a:t>
            </a:r>
            <a:r>
              <a:rPr lang="cs-CZ" sz="2400" b="1" dirty="0">
                <a:solidFill>
                  <a:schemeClr val="accent6"/>
                </a:solidFill>
              </a:rPr>
              <a:t>4 </a:t>
            </a:r>
            <a:r>
              <a:rPr lang="cs-CZ" sz="2400" b="1" dirty="0" smtClean="0">
                <a:solidFill>
                  <a:schemeClr val="accent6"/>
                </a:solidFill>
              </a:rPr>
              <a:t>+ 9 = 5      P</a:t>
            </a:r>
            <a:r>
              <a:rPr lang="cs-CZ" sz="2400" b="1" dirty="0" smtClean="0">
                <a:solidFill>
                  <a:schemeClr val="accent6"/>
                </a:solidFill>
                <a:latin typeface="Parchment"/>
              </a:rPr>
              <a:t>2</a:t>
            </a:r>
            <a:r>
              <a:rPr lang="cs-CZ" sz="2400" b="1" dirty="0" smtClean="0">
                <a:solidFill>
                  <a:schemeClr val="accent6"/>
                </a:solidFill>
              </a:rPr>
              <a:t> = 5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P</a:t>
            </a:r>
            <a:r>
              <a:rPr lang="cs-CZ" sz="2400" b="1" dirty="0">
                <a:solidFill>
                  <a:schemeClr val="accent6"/>
                </a:solidFill>
                <a:latin typeface="Parchment"/>
              </a:rPr>
              <a:t>2</a:t>
            </a:r>
          </a:p>
          <a:p>
            <a:endParaRPr lang="cs-CZ" sz="2400" dirty="0"/>
          </a:p>
        </p:txBody>
      </p:sp>
      <p:sp>
        <p:nvSpPr>
          <p:cNvPr id="7" name="Ovál 6"/>
          <p:cNvSpPr/>
          <p:nvPr/>
        </p:nvSpPr>
        <p:spPr>
          <a:xfrm>
            <a:off x="1871046" y="1196752"/>
            <a:ext cx="310447" cy="31044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1849730" y="2276872"/>
            <a:ext cx="288032"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4759893" y="1085835"/>
            <a:ext cx="3204622" cy="830997"/>
          </a:xfrm>
          <a:prstGeom prst="rect">
            <a:avLst/>
          </a:prstGeom>
          <a:noFill/>
        </p:spPr>
        <p:txBody>
          <a:bodyPr wrap="square" rtlCol="0">
            <a:spAutoFit/>
          </a:bodyPr>
          <a:lstStyle/>
          <a:p>
            <a:r>
              <a:rPr lang="cs-CZ" sz="2400" i="1" dirty="0">
                <a:solidFill>
                  <a:srgbClr val="00B050"/>
                </a:solidFill>
              </a:rPr>
              <a:t>Dosazovací metoda</a:t>
            </a:r>
          </a:p>
          <a:p>
            <a:endParaRPr lang="cs-CZ" sz="2400" dirty="0"/>
          </a:p>
        </p:txBody>
      </p:sp>
    </p:spTree>
    <p:extLst>
      <p:ext uri="{BB962C8B-B14F-4D97-AF65-F5344CB8AC3E}">
        <p14:creationId xmlns:p14="http://schemas.microsoft.com/office/powerpoint/2010/main" xmlns="" val="8934317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736754"/>
            <a:ext cx="3960440" cy="6001643"/>
          </a:xfrm>
          <a:prstGeom prst="rect">
            <a:avLst/>
          </a:prstGeom>
          <a:noFill/>
        </p:spPr>
        <p:txBody>
          <a:bodyPr wrap="square" rtlCol="0">
            <a:spAutoFit/>
          </a:bodyPr>
          <a:lstStyle/>
          <a:p>
            <a:r>
              <a:rPr lang="cs-CZ" sz="2400" dirty="0" smtClean="0"/>
              <a:t>       </a:t>
            </a:r>
            <a:r>
              <a:rPr lang="cs-CZ" sz="2400" dirty="0"/>
              <a:t>4x + y = - 5 </a:t>
            </a:r>
            <a:r>
              <a:rPr lang="cs-CZ" sz="2400" dirty="0" smtClean="0"/>
              <a:t> /∙ ( - 3 )  </a:t>
            </a:r>
            <a:endParaRPr lang="cs-CZ" sz="2400" dirty="0"/>
          </a:p>
          <a:p>
            <a:r>
              <a:rPr lang="cs-CZ" sz="2400" dirty="0"/>
              <a:t>     </a:t>
            </a:r>
            <a:r>
              <a:rPr lang="cs-CZ" sz="2400" dirty="0" smtClean="0"/>
              <a:t>2x </a:t>
            </a:r>
            <a:r>
              <a:rPr lang="cs-CZ" sz="2400" dirty="0"/>
              <a:t>+ 3y = </a:t>
            </a:r>
            <a:r>
              <a:rPr lang="cs-CZ" sz="2400" dirty="0" smtClean="0"/>
              <a:t>5</a:t>
            </a:r>
          </a:p>
          <a:p>
            <a:endParaRPr lang="cs-CZ" sz="2400" dirty="0"/>
          </a:p>
          <a:p>
            <a:r>
              <a:rPr lang="cs-CZ" sz="2400" dirty="0" smtClean="0"/>
              <a:t>    - 12x </a:t>
            </a:r>
            <a:r>
              <a:rPr lang="cs-CZ" sz="2400" dirty="0" smtClean="0">
                <a:solidFill>
                  <a:srgbClr val="FF0000"/>
                </a:solidFill>
              </a:rPr>
              <a:t>– 3y </a:t>
            </a:r>
            <a:r>
              <a:rPr lang="cs-CZ" sz="2400" dirty="0" smtClean="0"/>
              <a:t>= 15</a:t>
            </a:r>
          </a:p>
          <a:p>
            <a:r>
              <a:rPr lang="cs-CZ" sz="2400" dirty="0"/>
              <a:t> </a:t>
            </a:r>
            <a:r>
              <a:rPr lang="cs-CZ" sz="2400" dirty="0" smtClean="0"/>
              <a:t>       2 x </a:t>
            </a:r>
            <a:r>
              <a:rPr lang="cs-CZ" sz="2400" dirty="0" smtClean="0">
                <a:solidFill>
                  <a:srgbClr val="FF0000"/>
                </a:solidFill>
              </a:rPr>
              <a:t>+ 3y </a:t>
            </a:r>
            <a:r>
              <a:rPr lang="cs-CZ" sz="2400" dirty="0" smtClean="0"/>
              <a:t>= 5</a:t>
            </a:r>
          </a:p>
          <a:p>
            <a:endParaRPr lang="cs-CZ" sz="2400" dirty="0"/>
          </a:p>
          <a:p>
            <a:r>
              <a:rPr lang="cs-CZ" sz="2400" dirty="0" smtClean="0"/>
              <a:t>     - 10x + </a:t>
            </a:r>
            <a:r>
              <a:rPr lang="cs-CZ" sz="2400" dirty="0" smtClean="0">
                <a:solidFill>
                  <a:srgbClr val="FF0000"/>
                </a:solidFill>
              </a:rPr>
              <a:t>0y</a:t>
            </a:r>
            <a:r>
              <a:rPr lang="cs-CZ" sz="2400" dirty="0" smtClean="0"/>
              <a:t> = 20   /: (- 10)</a:t>
            </a:r>
          </a:p>
          <a:p>
            <a:r>
              <a:rPr lang="cs-CZ" sz="2400" dirty="0"/>
              <a:t> </a:t>
            </a:r>
            <a:r>
              <a:rPr lang="cs-CZ" sz="2400" dirty="0" smtClean="0"/>
              <a:t>                   </a:t>
            </a:r>
            <a:r>
              <a:rPr lang="cs-CZ" sz="2400" b="1" u="sng" dirty="0" smtClean="0"/>
              <a:t>x = - 2</a:t>
            </a:r>
          </a:p>
          <a:p>
            <a:endParaRPr lang="cs-CZ" sz="2400" b="1" u="sng" dirty="0"/>
          </a:p>
          <a:p>
            <a:r>
              <a:rPr lang="cs-CZ" sz="2400" dirty="0" smtClean="0"/>
              <a:t>  4 ∙ ( - 2) + y = - 5</a:t>
            </a:r>
          </a:p>
          <a:p>
            <a:r>
              <a:rPr lang="cs-CZ" sz="2400" dirty="0"/>
              <a:t> </a:t>
            </a:r>
            <a:r>
              <a:rPr lang="cs-CZ" sz="2400" dirty="0" smtClean="0"/>
              <a:t>          - 8 + y = - 5</a:t>
            </a:r>
          </a:p>
          <a:p>
            <a:r>
              <a:rPr lang="cs-CZ" sz="2400" dirty="0"/>
              <a:t>	</a:t>
            </a:r>
            <a:r>
              <a:rPr lang="cs-CZ" sz="2400" dirty="0" smtClean="0"/>
              <a:t>       y = - 5 + 8</a:t>
            </a:r>
          </a:p>
          <a:p>
            <a:r>
              <a:rPr lang="cs-CZ" sz="2400" dirty="0"/>
              <a:t> </a:t>
            </a:r>
            <a:r>
              <a:rPr lang="cs-CZ" sz="2400" dirty="0" smtClean="0"/>
              <a:t>                   </a:t>
            </a:r>
            <a:r>
              <a:rPr lang="cs-CZ" sz="2400" b="1" u="sng" dirty="0" smtClean="0"/>
              <a:t>y = 3</a:t>
            </a:r>
          </a:p>
          <a:p>
            <a:endParaRPr lang="cs-CZ" sz="2400" dirty="0"/>
          </a:p>
          <a:p>
            <a:r>
              <a:rPr lang="cs-CZ" sz="2400" b="1" dirty="0"/>
              <a:t>[x = - 2,  y = 3]</a:t>
            </a:r>
          </a:p>
          <a:p>
            <a:endParaRPr lang="cs-CZ" sz="2400" dirty="0"/>
          </a:p>
        </p:txBody>
      </p:sp>
      <p:cxnSp>
        <p:nvCxnSpPr>
          <p:cNvPr id="4" name="Přímá spojnice 3"/>
          <p:cNvCxnSpPr/>
          <p:nvPr/>
        </p:nvCxnSpPr>
        <p:spPr>
          <a:xfrm>
            <a:off x="1039383" y="1700808"/>
            <a:ext cx="226631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1111391" y="2777092"/>
            <a:ext cx="2194311"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Oblouk 7"/>
          <p:cNvSpPr/>
          <p:nvPr/>
        </p:nvSpPr>
        <p:spPr>
          <a:xfrm rot="11046898">
            <a:off x="607335" y="980728"/>
            <a:ext cx="432048" cy="3312368"/>
          </a:xfrm>
          <a:prstGeom prst="arc">
            <a:avLst>
              <a:gd name="adj1" fmla="val 16200000"/>
              <a:gd name="adj2" fmla="val 5463663"/>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TextovéPole 8"/>
          <p:cNvSpPr txBox="1"/>
          <p:nvPr/>
        </p:nvSpPr>
        <p:spPr>
          <a:xfrm>
            <a:off x="4427984" y="3299822"/>
            <a:ext cx="3888432" cy="2308324"/>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a:t>
            </a:r>
          </a:p>
          <a:p>
            <a:r>
              <a:rPr lang="cs-CZ" sz="2400" b="1" dirty="0">
                <a:solidFill>
                  <a:schemeClr val="accent6"/>
                </a:solidFill>
              </a:rPr>
              <a:t>L</a:t>
            </a:r>
            <a:r>
              <a:rPr lang="cs-CZ" sz="2400" b="1" dirty="0">
                <a:solidFill>
                  <a:schemeClr val="accent6"/>
                </a:solidFill>
                <a:latin typeface="Parchment"/>
              </a:rPr>
              <a:t>1 </a:t>
            </a:r>
            <a:r>
              <a:rPr lang="cs-CZ" sz="2400" b="1" dirty="0">
                <a:solidFill>
                  <a:schemeClr val="accent6"/>
                </a:solidFill>
              </a:rPr>
              <a:t>= 4 ∙ (-2) + 3 =  – 8 +3 = - 5          P</a:t>
            </a:r>
            <a:r>
              <a:rPr lang="cs-CZ" sz="2400" b="1" dirty="0">
                <a:solidFill>
                  <a:schemeClr val="accent6"/>
                </a:solidFill>
                <a:latin typeface="Parchment"/>
              </a:rPr>
              <a:t>1</a:t>
            </a:r>
            <a:r>
              <a:rPr lang="cs-CZ" sz="2400" b="1" dirty="0">
                <a:solidFill>
                  <a:schemeClr val="accent6"/>
                </a:solidFill>
              </a:rPr>
              <a:t> = -5     L</a:t>
            </a:r>
            <a:r>
              <a:rPr lang="cs-CZ" sz="2400" b="1" dirty="0">
                <a:solidFill>
                  <a:schemeClr val="accent6"/>
                </a:solidFill>
                <a:latin typeface="Parchment"/>
              </a:rPr>
              <a:t>1</a:t>
            </a:r>
            <a:r>
              <a:rPr lang="cs-CZ" sz="2400" b="1" dirty="0">
                <a:solidFill>
                  <a:schemeClr val="accent6"/>
                </a:solidFill>
              </a:rPr>
              <a:t> =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2 ∙ (-2) + 3 ∙ 3 = – 4 + 9 = 5      P</a:t>
            </a:r>
            <a:r>
              <a:rPr lang="cs-CZ" sz="2400" b="1" dirty="0">
                <a:solidFill>
                  <a:schemeClr val="accent6"/>
                </a:solidFill>
                <a:latin typeface="Parchment"/>
              </a:rPr>
              <a:t>2</a:t>
            </a:r>
            <a:r>
              <a:rPr lang="cs-CZ" sz="2400" b="1" dirty="0">
                <a:solidFill>
                  <a:schemeClr val="accent6"/>
                </a:solidFill>
              </a:rPr>
              <a:t> = 5      L</a:t>
            </a:r>
            <a:r>
              <a:rPr lang="cs-CZ" sz="2400" b="1" dirty="0">
                <a:solidFill>
                  <a:schemeClr val="accent6"/>
                </a:solidFill>
                <a:latin typeface="Parchment"/>
              </a:rPr>
              <a:t>2</a:t>
            </a:r>
            <a:r>
              <a:rPr lang="cs-CZ" sz="2400" b="1" dirty="0">
                <a:solidFill>
                  <a:schemeClr val="accent6"/>
                </a:solidFill>
              </a:rPr>
              <a:t> = P</a:t>
            </a:r>
            <a:r>
              <a:rPr lang="cs-CZ" sz="2400" b="1" dirty="0">
                <a:solidFill>
                  <a:schemeClr val="accent6"/>
                </a:solidFill>
                <a:latin typeface="Parchment"/>
              </a:rPr>
              <a:t>2</a:t>
            </a:r>
          </a:p>
          <a:p>
            <a:endParaRPr lang="cs-CZ" sz="2400" dirty="0"/>
          </a:p>
        </p:txBody>
      </p:sp>
      <p:sp>
        <p:nvSpPr>
          <p:cNvPr id="10" name="TextovéPole 9"/>
          <p:cNvSpPr txBox="1"/>
          <p:nvPr/>
        </p:nvSpPr>
        <p:spPr>
          <a:xfrm>
            <a:off x="4466456" y="736754"/>
            <a:ext cx="3456384" cy="830997"/>
          </a:xfrm>
          <a:prstGeom prst="rect">
            <a:avLst/>
          </a:prstGeom>
          <a:noFill/>
        </p:spPr>
        <p:txBody>
          <a:bodyPr wrap="square" rtlCol="0">
            <a:spAutoFit/>
          </a:bodyPr>
          <a:lstStyle/>
          <a:p>
            <a:r>
              <a:rPr lang="cs-CZ" sz="2400" i="1" dirty="0" smtClean="0">
                <a:solidFill>
                  <a:srgbClr val="00B050"/>
                </a:solidFill>
              </a:rPr>
              <a:t>Sčítací </a:t>
            </a:r>
            <a:r>
              <a:rPr lang="cs-CZ" sz="2400" i="1" dirty="0">
                <a:solidFill>
                  <a:srgbClr val="00B050"/>
                </a:solidFill>
              </a:rPr>
              <a:t>metoda</a:t>
            </a:r>
          </a:p>
          <a:p>
            <a:endParaRPr lang="cs-CZ" sz="2400" dirty="0"/>
          </a:p>
        </p:txBody>
      </p:sp>
      <p:sp>
        <p:nvSpPr>
          <p:cNvPr id="11" name="Obdélník 10"/>
          <p:cNvSpPr/>
          <p:nvPr/>
        </p:nvSpPr>
        <p:spPr>
          <a:xfrm>
            <a:off x="2663788" y="736754"/>
            <a:ext cx="972108"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1038492" y="1805916"/>
            <a:ext cx="1876433"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1039383" y="2221414"/>
            <a:ext cx="2380489" cy="632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1045720" y="2991155"/>
            <a:ext cx="1876433"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3095745" y="2945473"/>
            <a:ext cx="1044207"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2051538" y="3345160"/>
            <a:ext cx="1044207"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823359" y="4096579"/>
            <a:ext cx="2092457"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1403648" y="4453984"/>
            <a:ext cx="1861980"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1983937" y="4811389"/>
            <a:ext cx="1861980"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1977599" y="5226886"/>
            <a:ext cx="1328103"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4413773" y="3406653"/>
            <a:ext cx="3902643" cy="18202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hnutý pruh 21"/>
          <p:cNvSpPr/>
          <p:nvPr/>
        </p:nvSpPr>
        <p:spPr>
          <a:xfrm rot="16487875">
            <a:off x="-890690" y="2129617"/>
            <a:ext cx="3668183" cy="936213"/>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3" name="Obdélník 22"/>
          <p:cNvSpPr/>
          <p:nvPr/>
        </p:nvSpPr>
        <p:spPr>
          <a:xfrm>
            <a:off x="644037" y="5949280"/>
            <a:ext cx="1929604"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52920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23"/>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736753"/>
            <a:ext cx="3960440" cy="6001643"/>
          </a:xfrm>
          <a:prstGeom prst="rect">
            <a:avLst/>
          </a:prstGeom>
          <a:noFill/>
        </p:spPr>
        <p:txBody>
          <a:bodyPr wrap="square" rtlCol="0">
            <a:spAutoFit/>
          </a:bodyPr>
          <a:lstStyle/>
          <a:p>
            <a:r>
              <a:rPr lang="cs-CZ" sz="2400" dirty="0" smtClean="0"/>
              <a:t>       </a:t>
            </a:r>
            <a:r>
              <a:rPr lang="cs-CZ" sz="2400" dirty="0"/>
              <a:t>4x + y = - 5 </a:t>
            </a:r>
            <a:r>
              <a:rPr lang="cs-CZ" sz="2400" dirty="0" smtClean="0"/>
              <a:t> /∙ ( - 3 )  </a:t>
            </a:r>
            <a:endParaRPr lang="cs-CZ" sz="2400" dirty="0"/>
          </a:p>
          <a:p>
            <a:r>
              <a:rPr lang="cs-CZ" sz="2400" dirty="0"/>
              <a:t>     </a:t>
            </a:r>
            <a:r>
              <a:rPr lang="cs-CZ" sz="2400" dirty="0" smtClean="0"/>
              <a:t>2x </a:t>
            </a:r>
            <a:r>
              <a:rPr lang="cs-CZ" sz="2400" dirty="0"/>
              <a:t>+ 3y = </a:t>
            </a:r>
            <a:r>
              <a:rPr lang="cs-CZ" sz="2400" dirty="0" smtClean="0"/>
              <a:t>5</a:t>
            </a:r>
          </a:p>
          <a:p>
            <a:endParaRPr lang="cs-CZ" sz="2400" dirty="0"/>
          </a:p>
          <a:p>
            <a:r>
              <a:rPr lang="cs-CZ" sz="2400" dirty="0" smtClean="0"/>
              <a:t>    - 12x – 3y = 15</a:t>
            </a:r>
          </a:p>
          <a:p>
            <a:r>
              <a:rPr lang="cs-CZ" sz="2400" dirty="0"/>
              <a:t> </a:t>
            </a:r>
            <a:r>
              <a:rPr lang="cs-CZ" sz="2400" dirty="0" smtClean="0"/>
              <a:t>       2 x + 3y = 5</a:t>
            </a:r>
          </a:p>
          <a:p>
            <a:endParaRPr lang="cs-CZ" sz="2400" dirty="0"/>
          </a:p>
          <a:p>
            <a:r>
              <a:rPr lang="cs-CZ" sz="2400" dirty="0" smtClean="0"/>
              <a:t>     - 10x + 0y = 20   /: (- 10)</a:t>
            </a:r>
          </a:p>
          <a:p>
            <a:r>
              <a:rPr lang="cs-CZ" sz="2400" dirty="0"/>
              <a:t> </a:t>
            </a:r>
            <a:r>
              <a:rPr lang="cs-CZ" sz="2400" dirty="0" smtClean="0"/>
              <a:t>                   </a:t>
            </a:r>
            <a:r>
              <a:rPr lang="cs-CZ" sz="2400" b="1" u="sng" dirty="0" smtClean="0"/>
              <a:t>x = - 2</a:t>
            </a:r>
          </a:p>
          <a:p>
            <a:endParaRPr lang="cs-CZ" sz="2400" b="1" u="sng" dirty="0"/>
          </a:p>
          <a:p>
            <a:r>
              <a:rPr lang="cs-CZ" sz="2400" dirty="0" smtClean="0"/>
              <a:t>  4 ∙ ( - 2) + y = - 5</a:t>
            </a:r>
          </a:p>
          <a:p>
            <a:r>
              <a:rPr lang="cs-CZ" sz="2400" dirty="0"/>
              <a:t> </a:t>
            </a:r>
            <a:r>
              <a:rPr lang="cs-CZ" sz="2400" dirty="0" smtClean="0"/>
              <a:t>          - 8 + y = - 5</a:t>
            </a:r>
          </a:p>
          <a:p>
            <a:r>
              <a:rPr lang="cs-CZ" sz="2400" dirty="0"/>
              <a:t>	</a:t>
            </a:r>
            <a:r>
              <a:rPr lang="cs-CZ" sz="2400" dirty="0" smtClean="0"/>
              <a:t>       y = - 5 + 8</a:t>
            </a:r>
          </a:p>
          <a:p>
            <a:r>
              <a:rPr lang="cs-CZ" sz="2400" dirty="0"/>
              <a:t> </a:t>
            </a:r>
            <a:r>
              <a:rPr lang="cs-CZ" sz="2400" dirty="0" smtClean="0"/>
              <a:t>                   </a:t>
            </a:r>
            <a:r>
              <a:rPr lang="cs-CZ" sz="2400" b="1" u="sng" dirty="0" smtClean="0"/>
              <a:t>y = 3</a:t>
            </a:r>
          </a:p>
          <a:p>
            <a:endParaRPr lang="cs-CZ" sz="2400" dirty="0" smtClean="0"/>
          </a:p>
          <a:p>
            <a:r>
              <a:rPr lang="cs-CZ" sz="2400" b="1" dirty="0" smtClean="0"/>
              <a:t>[x = - 2,  y = 3]</a:t>
            </a:r>
            <a:endParaRPr lang="cs-CZ" sz="2400" b="1" dirty="0"/>
          </a:p>
          <a:p>
            <a:endParaRPr lang="cs-CZ" sz="2400" dirty="0"/>
          </a:p>
        </p:txBody>
      </p:sp>
      <p:cxnSp>
        <p:nvCxnSpPr>
          <p:cNvPr id="4" name="Přímá spojnice 3"/>
          <p:cNvCxnSpPr/>
          <p:nvPr/>
        </p:nvCxnSpPr>
        <p:spPr>
          <a:xfrm>
            <a:off x="1075386" y="1700808"/>
            <a:ext cx="22663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1147394" y="2777092"/>
            <a:ext cx="21943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Oblouk 7"/>
          <p:cNvSpPr/>
          <p:nvPr/>
        </p:nvSpPr>
        <p:spPr>
          <a:xfrm rot="11046898">
            <a:off x="607335" y="980728"/>
            <a:ext cx="432048" cy="3312368"/>
          </a:xfrm>
          <a:prstGeom prst="arc">
            <a:avLst>
              <a:gd name="adj1" fmla="val 16200000"/>
              <a:gd name="adj2" fmla="val 5463663"/>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TextovéPole 8"/>
          <p:cNvSpPr txBox="1"/>
          <p:nvPr/>
        </p:nvSpPr>
        <p:spPr>
          <a:xfrm>
            <a:off x="4427984" y="3299822"/>
            <a:ext cx="3888432" cy="2308324"/>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a:t>
            </a:r>
          </a:p>
          <a:p>
            <a:r>
              <a:rPr lang="cs-CZ" sz="2400" b="1" dirty="0">
                <a:solidFill>
                  <a:schemeClr val="accent6"/>
                </a:solidFill>
              </a:rPr>
              <a:t>L</a:t>
            </a:r>
            <a:r>
              <a:rPr lang="cs-CZ" sz="2400" b="1" dirty="0">
                <a:solidFill>
                  <a:schemeClr val="accent6"/>
                </a:solidFill>
                <a:latin typeface="Parchment"/>
              </a:rPr>
              <a:t>1 </a:t>
            </a:r>
            <a:r>
              <a:rPr lang="cs-CZ" sz="2400" b="1" dirty="0">
                <a:solidFill>
                  <a:schemeClr val="accent6"/>
                </a:solidFill>
              </a:rPr>
              <a:t>= 4 ∙ (-2) + 3 =  – 8 +3 = - 5          P</a:t>
            </a:r>
            <a:r>
              <a:rPr lang="cs-CZ" sz="2400" b="1" dirty="0">
                <a:solidFill>
                  <a:schemeClr val="accent6"/>
                </a:solidFill>
                <a:latin typeface="Parchment"/>
              </a:rPr>
              <a:t>1</a:t>
            </a:r>
            <a:r>
              <a:rPr lang="cs-CZ" sz="2400" b="1" dirty="0">
                <a:solidFill>
                  <a:schemeClr val="accent6"/>
                </a:solidFill>
              </a:rPr>
              <a:t> = -5     L</a:t>
            </a:r>
            <a:r>
              <a:rPr lang="cs-CZ" sz="2400" b="1" dirty="0">
                <a:solidFill>
                  <a:schemeClr val="accent6"/>
                </a:solidFill>
                <a:latin typeface="Parchment"/>
              </a:rPr>
              <a:t>1</a:t>
            </a:r>
            <a:r>
              <a:rPr lang="cs-CZ" sz="2400" b="1" dirty="0">
                <a:solidFill>
                  <a:schemeClr val="accent6"/>
                </a:solidFill>
              </a:rPr>
              <a:t> =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2 ∙ (-2) + 3 ∙ 3 = – 4 + 9 = 5      P</a:t>
            </a:r>
            <a:r>
              <a:rPr lang="cs-CZ" sz="2400" b="1" dirty="0">
                <a:solidFill>
                  <a:schemeClr val="accent6"/>
                </a:solidFill>
                <a:latin typeface="Parchment"/>
              </a:rPr>
              <a:t>2</a:t>
            </a:r>
            <a:r>
              <a:rPr lang="cs-CZ" sz="2400" b="1" dirty="0">
                <a:solidFill>
                  <a:schemeClr val="accent6"/>
                </a:solidFill>
              </a:rPr>
              <a:t> = 5      L</a:t>
            </a:r>
            <a:r>
              <a:rPr lang="cs-CZ" sz="2400" b="1" dirty="0">
                <a:solidFill>
                  <a:schemeClr val="accent6"/>
                </a:solidFill>
                <a:latin typeface="Parchment"/>
              </a:rPr>
              <a:t>2</a:t>
            </a:r>
            <a:r>
              <a:rPr lang="cs-CZ" sz="2400" b="1" dirty="0">
                <a:solidFill>
                  <a:schemeClr val="accent6"/>
                </a:solidFill>
              </a:rPr>
              <a:t> = P</a:t>
            </a:r>
            <a:r>
              <a:rPr lang="cs-CZ" sz="2400" b="1" dirty="0">
                <a:solidFill>
                  <a:schemeClr val="accent6"/>
                </a:solidFill>
                <a:latin typeface="Parchment"/>
              </a:rPr>
              <a:t>2</a:t>
            </a:r>
          </a:p>
          <a:p>
            <a:endParaRPr lang="cs-CZ" sz="2400" dirty="0"/>
          </a:p>
        </p:txBody>
      </p:sp>
      <p:sp>
        <p:nvSpPr>
          <p:cNvPr id="10" name="TextovéPole 9"/>
          <p:cNvSpPr txBox="1"/>
          <p:nvPr/>
        </p:nvSpPr>
        <p:spPr>
          <a:xfrm>
            <a:off x="4466456" y="736754"/>
            <a:ext cx="3456384" cy="830997"/>
          </a:xfrm>
          <a:prstGeom prst="rect">
            <a:avLst/>
          </a:prstGeom>
          <a:noFill/>
        </p:spPr>
        <p:txBody>
          <a:bodyPr wrap="square" rtlCol="0">
            <a:spAutoFit/>
          </a:bodyPr>
          <a:lstStyle/>
          <a:p>
            <a:r>
              <a:rPr lang="cs-CZ" sz="2400" i="1" dirty="0" smtClean="0">
                <a:solidFill>
                  <a:srgbClr val="00B050"/>
                </a:solidFill>
              </a:rPr>
              <a:t>Sčítací </a:t>
            </a:r>
            <a:r>
              <a:rPr lang="cs-CZ" sz="2400" i="1" dirty="0">
                <a:solidFill>
                  <a:srgbClr val="00B050"/>
                </a:solidFill>
              </a:rPr>
              <a:t>metoda</a:t>
            </a:r>
          </a:p>
          <a:p>
            <a:endParaRPr lang="cs-CZ" sz="2400" dirty="0"/>
          </a:p>
        </p:txBody>
      </p:sp>
    </p:spTree>
    <p:extLst>
      <p:ext uri="{BB962C8B-B14F-4D97-AF65-F5344CB8AC3E}">
        <p14:creationId xmlns:p14="http://schemas.microsoft.com/office/powerpoint/2010/main" xmlns="" val="5453481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691680" y="1916832"/>
            <a:ext cx="4500500" cy="2308324"/>
          </a:xfrm>
          <a:prstGeom prst="rect">
            <a:avLst/>
          </a:prstGeom>
          <a:noFill/>
          <a:ln>
            <a:noFill/>
          </a:ln>
        </p:spPr>
        <p:txBody>
          <a:bodyPr wrap="square" rtlCol="0">
            <a:spAutoFit/>
          </a:bodyPr>
          <a:lstStyle/>
          <a:p>
            <a:r>
              <a:rPr lang="cs-CZ" sz="2400" dirty="0" smtClean="0"/>
              <a:t>              2 - 3x =  5y + 8   </a:t>
            </a:r>
          </a:p>
          <a:p>
            <a:r>
              <a:rPr lang="cs-CZ" sz="2400" dirty="0"/>
              <a:t> </a:t>
            </a:r>
            <a:r>
              <a:rPr lang="cs-CZ" sz="2400" dirty="0" smtClean="0"/>
              <a:t>            4y + 3 = 1 - 2x</a:t>
            </a:r>
          </a:p>
          <a:p>
            <a:r>
              <a:rPr lang="cs-CZ" sz="2400" dirty="0" smtClean="0"/>
              <a:t>        </a:t>
            </a:r>
          </a:p>
          <a:p>
            <a:endParaRPr lang="cs-CZ" sz="2400" dirty="0"/>
          </a:p>
          <a:p>
            <a:endParaRPr lang="cs-CZ" sz="2400" dirty="0" smtClean="0"/>
          </a:p>
          <a:p>
            <a:endParaRPr lang="cs-CZ" sz="2400" dirty="0" smtClean="0"/>
          </a:p>
        </p:txBody>
      </p:sp>
      <p:sp>
        <p:nvSpPr>
          <p:cNvPr id="6" name="TextovéPole 5"/>
          <p:cNvSpPr txBox="1"/>
          <p:nvPr/>
        </p:nvSpPr>
        <p:spPr>
          <a:xfrm>
            <a:off x="899592" y="980728"/>
            <a:ext cx="7632848" cy="461665"/>
          </a:xfrm>
          <a:prstGeom prst="rect">
            <a:avLst/>
          </a:prstGeom>
          <a:noFill/>
        </p:spPr>
        <p:txBody>
          <a:bodyPr wrap="square" rtlCol="0">
            <a:spAutoFit/>
          </a:bodyPr>
          <a:lstStyle/>
          <a:p>
            <a:r>
              <a:rPr lang="cs-CZ" sz="2400" dirty="0" smtClean="0"/>
              <a:t>3) Řeš libovolným způsobem soustavu rovnic</a:t>
            </a:r>
            <a:endParaRPr lang="cs-CZ" sz="2400" dirty="0"/>
          </a:p>
        </p:txBody>
      </p:sp>
    </p:spTree>
    <p:extLst>
      <p:ext uri="{BB962C8B-B14F-4D97-AF65-F5344CB8AC3E}">
        <p14:creationId xmlns:p14="http://schemas.microsoft.com/office/powerpoint/2010/main" xmlns="" val="25310571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13381" y="1143980"/>
            <a:ext cx="4167902" cy="3046988"/>
          </a:xfrm>
          <a:prstGeom prst="rect">
            <a:avLst/>
          </a:prstGeom>
          <a:noFill/>
          <a:ln>
            <a:noFill/>
          </a:ln>
        </p:spPr>
        <p:txBody>
          <a:bodyPr wrap="square" rtlCol="0">
            <a:spAutoFit/>
          </a:bodyPr>
          <a:lstStyle/>
          <a:p>
            <a:r>
              <a:rPr lang="cs-CZ" sz="2400" dirty="0" smtClean="0"/>
              <a:t>              2 - 3x =  5y + 8   </a:t>
            </a:r>
          </a:p>
          <a:p>
            <a:r>
              <a:rPr lang="cs-CZ" sz="2400" dirty="0"/>
              <a:t> </a:t>
            </a:r>
            <a:r>
              <a:rPr lang="cs-CZ" sz="2400" dirty="0" smtClean="0"/>
              <a:t>            4y + 3 = 1 - 2x</a:t>
            </a:r>
          </a:p>
          <a:p>
            <a:r>
              <a:rPr lang="cs-CZ" sz="2400" dirty="0" smtClean="0"/>
              <a:t>        - 3x – 5y = 8 – 2</a:t>
            </a:r>
          </a:p>
          <a:p>
            <a:r>
              <a:rPr lang="cs-CZ" sz="2400" dirty="0" smtClean="0"/>
              <a:t>           2x + 4y = 1 – 3</a:t>
            </a:r>
          </a:p>
          <a:p>
            <a:r>
              <a:rPr lang="cs-CZ" sz="2400" dirty="0" smtClean="0"/>
              <a:t>         - 3x – 5y = 6</a:t>
            </a:r>
          </a:p>
          <a:p>
            <a:r>
              <a:rPr lang="cs-CZ" sz="2400" dirty="0"/>
              <a:t> </a:t>
            </a:r>
            <a:r>
              <a:rPr lang="cs-CZ" sz="2400" dirty="0" smtClean="0"/>
              <a:t>          </a:t>
            </a:r>
            <a:r>
              <a:rPr lang="cs-CZ" sz="2400" dirty="0" smtClean="0">
                <a:solidFill>
                  <a:srgbClr val="FF0000"/>
                </a:solidFill>
              </a:rPr>
              <a:t>2x</a:t>
            </a:r>
            <a:r>
              <a:rPr lang="cs-CZ" sz="2400" dirty="0" smtClean="0"/>
              <a:t> + 4y = - 2</a:t>
            </a:r>
          </a:p>
          <a:p>
            <a:r>
              <a:rPr lang="cs-CZ" sz="2400" dirty="0" smtClean="0"/>
              <a:t>                    </a:t>
            </a:r>
            <a:r>
              <a:rPr lang="cs-CZ" sz="2400" dirty="0" smtClean="0">
                <a:solidFill>
                  <a:srgbClr val="FF0000"/>
                </a:solidFill>
              </a:rPr>
              <a:t>2x</a:t>
            </a:r>
            <a:r>
              <a:rPr lang="cs-CZ" sz="2400" dirty="0" smtClean="0"/>
              <a:t> = - 4y – 2   /: 2</a:t>
            </a:r>
          </a:p>
          <a:p>
            <a:r>
              <a:rPr lang="cs-CZ" sz="2400" dirty="0"/>
              <a:t>	</a:t>
            </a:r>
            <a:r>
              <a:rPr lang="cs-CZ" sz="2400" dirty="0" smtClean="0">
                <a:solidFill>
                  <a:srgbClr val="FF0000"/>
                </a:solidFill>
              </a:rPr>
              <a:t>         x = - 2y – 1</a:t>
            </a:r>
          </a:p>
        </p:txBody>
      </p:sp>
      <p:cxnSp>
        <p:nvCxnSpPr>
          <p:cNvPr id="4" name="Přímá spojnice 3"/>
          <p:cNvCxnSpPr/>
          <p:nvPr/>
        </p:nvCxnSpPr>
        <p:spPr>
          <a:xfrm flipV="1">
            <a:off x="1184889" y="2667472"/>
            <a:ext cx="2336304" cy="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flipV="1">
            <a:off x="1119402" y="3377186"/>
            <a:ext cx="2807072" cy="167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1072921" y="1916832"/>
            <a:ext cx="24482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5382676" y="2667473"/>
            <a:ext cx="2125605" cy="1569660"/>
          </a:xfrm>
          <a:prstGeom prst="rect">
            <a:avLst/>
          </a:prstGeom>
          <a:noFill/>
        </p:spPr>
        <p:txBody>
          <a:bodyPr wrap="square" rtlCol="0">
            <a:spAutoFit/>
          </a:bodyPr>
          <a:lstStyle/>
          <a:p>
            <a:r>
              <a:rPr lang="cs-CZ" sz="2400" dirty="0"/>
              <a:t>x</a:t>
            </a:r>
            <a:r>
              <a:rPr lang="cs-CZ" sz="2400" dirty="0" smtClean="0"/>
              <a:t> = - 2 ∙ 3 – 1</a:t>
            </a:r>
          </a:p>
          <a:p>
            <a:r>
              <a:rPr lang="cs-CZ" sz="2400" dirty="0"/>
              <a:t>x</a:t>
            </a:r>
            <a:r>
              <a:rPr lang="cs-CZ" sz="2400" dirty="0" smtClean="0"/>
              <a:t> = - 6 – 1 </a:t>
            </a:r>
          </a:p>
          <a:p>
            <a:r>
              <a:rPr lang="cs-CZ" sz="2400" b="1" u="sng" dirty="0"/>
              <a:t>x</a:t>
            </a:r>
            <a:r>
              <a:rPr lang="cs-CZ" sz="2400" b="1" u="sng" dirty="0" smtClean="0"/>
              <a:t> = - 7</a:t>
            </a:r>
          </a:p>
          <a:p>
            <a:r>
              <a:rPr lang="cs-CZ" sz="2400" b="1" dirty="0" smtClean="0"/>
              <a:t>[</a:t>
            </a:r>
            <a:r>
              <a:rPr lang="cs-CZ" sz="2400" b="1" dirty="0"/>
              <a:t>x = - </a:t>
            </a:r>
            <a:r>
              <a:rPr lang="cs-CZ" sz="2400" b="1" dirty="0" smtClean="0"/>
              <a:t>7,  </a:t>
            </a:r>
            <a:r>
              <a:rPr lang="cs-CZ" sz="2400" b="1" dirty="0"/>
              <a:t>y = 3</a:t>
            </a:r>
            <a:r>
              <a:rPr lang="cs-CZ" sz="2400" b="1" dirty="0" smtClean="0"/>
              <a:t>]</a:t>
            </a:r>
            <a:endParaRPr lang="cs-CZ" sz="2400" b="1" u="sng" dirty="0"/>
          </a:p>
        </p:txBody>
      </p:sp>
      <p:sp>
        <p:nvSpPr>
          <p:cNvPr id="11" name="Oblouk 10"/>
          <p:cNvSpPr/>
          <p:nvPr/>
        </p:nvSpPr>
        <p:spPr>
          <a:xfrm rot="7809692">
            <a:off x="2525475" y="944898"/>
            <a:ext cx="3077287" cy="1436324"/>
          </a:xfrm>
          <a:prstGeom prst="arc">
            <a:avLst>
              <a:gd name="adj1" fmla="val 12930796"/>
              <a:gd name="adj2" fmla="val 21100726"/>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5" name="Oblouk 14"/>
          <p:cNvSpPr/>
          <p:nvPr/>
        </p:nvSpPr>
        <p:spPr>
          <a:xfrm rot="9153877">
            <a:off x="3650291" y="3477465"/>
            <a:ext cx="1726113" cy="257260"/>
          </a:xfrm>
          <a:prstGeom prst="arc">
            <a:avLst>
              <a:gd name="adj1" fmla="val 11055092"/>
              <a:gd name="adj2" fmla="val 0"/>
            </a:avLst>
          </a:prstGeom>
          <a:ln w="28575">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4" name="TextovéPole 13"/>
          <p:cNvSpPr txBox="1"/>
          <p:nvPr/>
        </p:nvSpPr>
        <p:spPr>
          <a:xfrm>
            <a:off x="4681283" y="878230"/>
            <a:ext cx="3528392" cy="1569660"/>
          </a:xfrm>
          <a:prstGeom prst="rect">
            <a:avLst/>
          </a:prstGeom>
          <a:noFill/>
        </p:spPr>
        <p:txBody>
          <a:bodyPr wrap="square" rtlCol="0">
            <a:spAutoFit/>
          </a:bodyPr>
          <a:lstStyle/>
          <a:p>
            <a:r>
              <a:rPr lang="cs-CZ" sz="2400" dirty="0"/>
              <a:t>-3∙ (</a:t>
            </a:r>
            <a:r>
              <a:rPr lang="cs-CZ" sz="2400" dirty="0">
                <a:solidFill>
                  <a:srgbClr val="FF0000"/>
                </a:solidFill>
              </a:rPr>
              <a:t>-2y – 1</a:t>
            </a:r>
            <a:r>
              <a:rPr lang="cs-CZ" sz="2400" dirty="0"/>
              <a:t>) – 5y = 6</a:t>
            </a:r>
          </a:p>
          <a:p>
            <a:r>
              <a:rPr lang="cs-CZ" sz="2400" dirty="0"/>
              <a:t>         6y + 3 – 5y = 6</a:t>
            </a:r>
          </a:p>
          <a:p>
            <a:r>
              <a:rPr lang="cs-CZ" sz="2400" dirty="0"/>
              <a:t>	             y = 6 – 3</a:t>
            </a:r>
          </a:p>
          <a:p>
            <a:r>
              <a:rPr lang="cs-CZ" sz="2400" dirty="0"/>
              <a:t>	             </a:t>
            </a:r>
            <a:r>
              <a:rPr lang="cs-CZ" sz="2400" b="1" u="sng" dirty="0"/>
              <a:t>y = 3</a:t>
            </a:r>
            <a:endParaRPr lang="cs-CZ" sz="2400" dirty="0"/>
          </a:p>
        </p:txBody>
      </p:sp>
      <p:sp>
        <p:nvSpPr>
          <p:cNvPr id="17" name="TextovéPole 16"/>
          <p:cNvSpPr txBox="1"/>
          <p:nvPr/>
        </p:nvSpPr>
        <p:spPr>
          <a:xfrm>
            <a:off x="749834" y="4581128"/>
            <a:ext cx="7705306" cy="1569660"/>
          </a:xfrm>
          <a:prstGeom prst="rect">
            <a:avLst/>
          </a:prstGeom>
          <a:noFill/>
        </p:spPr>
        <p:txBody>
          <a:bodyPr wrap="square" rtlCol="0">
            <a:spAutoFit/>
          </a:bodyPr>
          <a:lstStyle/>
          <a:p>
            <a:r>
              <a:rPr lang="cs-CZ" sz="2400" b="1" dirty="0" err="1" smtClean="0">
                <a:solidFill>
                  <a:schemeClr val="accent6"/>
                </a:solidFill>
              </a:rPr>
              <a:t>Zk</a:t>
            </a:r>
            <a:r>
              <a:rPr lang="cs-CZ" sz="2400" b="1" dirty="0" smtClean="0">
                <a:solidFill>
                  <a:schemeClr val="accent6"/>
                </a:solidFill>
              </a:rPr>
              <a:t>. L</a:t>
            </a:r>
            <a:r>
              <a:rPr lang="cs-CZ" sz="2400" b="1" dirty="0" smtClean="0">
                <a:solidFill>
                  <a:schemeClr val="accent6"/>
                </a:solidFill>
                <a:latin typeface="Parchment"/>
              </a:rPr>
              <a:t>1 </a:t>
            </a:r>
            <a:r>
              <a:rPr lang="cs-CZ" sz="2400" b="1" dirty="0">
                <a:solidFill>
                  <a:schemeClr val="accent6"/>
                </a:solidFill>
              </a:rPr>
              <a:t>= 2 - 3 ∙ (-7) =  2 + 21 = </a:t>
            </a:r>
            <a:r>
              <a:rPr lang="cs-CZ" sz="2400" b="1" dirty="0" smtClean="0">
                <a:solidFill>
                  <a:schemeClr val="accent6"/>
                </a:solidFill>
              </a:rPr>
              <a:t>23     P</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5 ∙ 3 + 8 = 15 + 8 = 23    </a:t>
            </a:r>
            <a:endParaRPr lang="cs-CZ" sz="2400" b="1" dirty="0" smtClean="0">
              <a:solidFill>
                <a:schemeClr val="accent6"/>
              </a:solidFill>
            </a:endParaRPr>
          </a:p>
          <a:p>
            <a:r>
              <a:rPr lang="cs-CZ" sz="2400" b="1" dirty="0">
                <a:solidFill>
                  <a:schemeClr val="accent6"/>
                </a:solidFill>
              </a:rPr>
              <a:t> </a:t>
            </a:r>
            <a:r>
              <a:rPr lang="cs-CZ" sz="2400" b="1" dirty="0" smtClean="0">
                <a:solidFill>
                  <a:schemeClr val="accent6"/>
                </a:solidFill>
              </a:rPr>
              <a:t>      L</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P</a:t>
            </a:r>
            <a:r>
              <a:rPr lang="cs-CZ" sz="2400" b="1" dirty="0">
                <a:solidFill>
                  <a:schemeClr val="accent6"/>
                </a:solidFill>
                <a:latin typeface="Parchment"/>
              </a:rPr>
              <a:t>1</a:t>
            </a:r>
          </a:p>
          <a:p>
            <a:r>
              <a:rPr lang="cs-CZ" sz="2400" b="1" dirty="0" smtClean="0">
                <a:solidFill>
                  <a:schemeClr val="accent6"/>
                </a:solidFill>
                <a:latin typeface="Parchment"/>
              </a:rPr>
              <a:t>               </a:t>
            </a:r>
            <a:r>
              <a:rPr lang="cs-CZ" sz="2400" b="1" dirty="0" smtClean="0">
                <a:solidFill>
                  <a:schemeClr val="accent6"/>
                </a:solidFill>
              </a:rPr>
              <a:t>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4 ∙ 3 + 3 = 12 + 3 = 15 </a:t>
            </a:r>
            <a:r>
              <a:rPr lang="cs-CZ" sz="2400" b="1" dirty="0" smtClean="0">
                <a:solidFill>
                  <a:schemeClr val="accent6"/>
                </a:solidFill>
              </a:rPr>
              <a:t>    P</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1 - 2 ∙ (- 7) = 1 + 14 = </a:t>
            </a:r>
            <a:r>
              <a:rPr lang="cs-CZ" sz="2400" b="1" dirty="0" smtClean="0">
                <a:solidFill>
                  <a:schemeClr val="accent6"/>
                </a:solidFill>
              </a:rPr>
              <a:t>15</a:t>
            </a:r>
          </a:p>
          <a:p>
            <a:r>
              <a:rPr lang="cs-CZ" sz="2400" b="1" dirty="0">
                <a:solidFill>
                  <a:schemeClr val="accent6"/>
                </a:solidFill>
              </a:rPr>
              <a:t> </a:t>
            </a:r>
            <a:r>
              <a:rPr lang="cs-CZ" sz="2400" b="1" dirty="0" smtClean="0">
                <a:solidFill>
                  <a:schemeClr val="accent6"/>
                </a:solidFill>
              </a:rPr>
              <a:t>      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
        <p:nvSpPr>
          <p:cNvPr id="20" name="TextovéPole 19"/>
          <p:cNvSpPr txBox="1"/>
          <p:nvPr/>
        </p:nvSpPr>
        <p:spPr>
          <a:xfrm>
            <a:off x="774452" y="620688"/>
            <a:ext cx="2614562" cy="461665"/>
          </a:xfrm>
          <a:prstGeom prst="rect">
            <a:avLst/>
          </a:prstGeom>
          <a:noFill/>
        </p:spPr>
        <p:txBody>
          <a:bodyPr wrap="none" rtlCol="0">
            <a:spAutoFit/>
          </a:bodyPr>
          <a:lstStyle/>
          <a:p>
            <a:r>
              <a:rPr lang="cs-CZ" sz="2400" i="1" dirty="0" smtClean="0">
                <a:solidFill>
                  <a:srgbClr val="00B050"/>
                </a:solidFill>
              </a:rPr>
              <a:t>Dosazovací metoda</a:t>
            </a:r>
            <a:endParaRPr lang="cs-CZ" sz="2400" i="1" dirty="0">
              <a:solidFill>
                <a:srgbClr val="00B050"/>
              </a:solidFill>
            </a:endParaRPr>
          </a:p>
        </p:txBody>
      </p:sp>
      <p:sp>
        <p:nvSpPr>
          <p:cNvPr id="21" name="Obdélník 20"/>
          <p:cNvSpPr/>
          <p:nvPr/>
        </p:nvSpPr>
        <p:spPr>
          <a:xfrm>
            <a:off x="1117379" y="1949268"/>
            <a:ext cx="2202935"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1217949" y="2332563"/>
            <a:ext cx="230324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1072921" y="2715858"/>
            <a:ext cx="2058919"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927893" y="3099153"/>
            <a:ext cx="3136225"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799305" y="3452303"/>
            <a:ext cx="2721888"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3521193" y="3393915"/>
            <a:ext cx="690767"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1502555" y="3743074"/>
            <a:ext cx="218955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4681283" y="963960"/>
            <a:ext cx="2627021"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bdélník 28"/>
          <p:cNvSpPr/>
          <p:nvPr/>
        </p:nvSpPr>
        <p:spPr>
          <a:xfrm>
            <a:off x="5371937" y="1262372"/>
            <a:ext cx="2627021"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6156177" y="1663059"/>
            <a:ext cx="1842782"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6282534" y="2047203"/>
            <a:ext cx="1457818"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bdélník 31"/>
          <p:cNvSpPr/>
          <p:nvPr/>
        </p:nvSpPr>
        <p:spPr>
          <a:xfrm>
            <a:off x="5441208" y="2720628"/>
            <a:ext cx="1636359"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5338603" y="3037822"/>
            <a:ext cx="1537653"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p:cNvSpPr/>
          <p:nvPr/>
        </p:nvSpPr>
        <p:spPr>
          <a:xfrm>
            <a:off x="5441208" y="3405751"/>
            <a:ext cx="1088483"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bdélník 34"/>
          <p:cNvSpPr/>
          <p:nvPr/>
        </p:nvSpPr>
        <p:spPr>
          <a:xfrm>
            <a:off x="5419924" y="3806304"/>
            <a:ext cx="1888380" cy="4006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bdélník 35"/>
          <p:cNvSpPr/>
          <p:nvPr/>
        </p:nvSpPr>
        <p:spPr>
          <a:xfrm>
            <a:off x="783098" y="4581128"/>
            <a:ext cx="3898185"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hnutý pruh 36"/>
          <p:cNvSpPr/>
          <p:nvPr/>
        </p:nvSpPr>
        <p:spPr>
          <a:xfrm rot="8466551">
            <a:off x="2813325" y="1638409"/>
            <a:ext cx="2572127" cy="995049"/>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8" name="Ohnutý pruh 37"/>
          <p:cNvSpPr/>
          <p:nvPr/>
        </p:nvSpPr>
        <p:spPr>
          <a:xfrm rot="9140117">
            <a:off x="3547935" y="3373007"/>
            <a:ext cx="1812462" cy="463901"/>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9" name="Obdélník 38"/>
          <p:cNvSpPr/>
          <p:nvPr/>
        </p:nvSpPr>
        <p:spPr>
          <a:xfrm>
            <a:off x="4862551" y="4517504"/>
            <a:ext cx="3592590"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Obdélník 39"/>
          <p:cNvSpPr/>
          <p:nvPr/>
        </p:nvSpPr>
        <p:spPr>
          <a:xfrm>
            <a:off x="1304219" y="4912319"/>
            <a:ext cx="1191786"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Obdélník 40"/>
          <p:cNvSpPr/>
          <p:nvPr/>
        </p:nvSpPr>
        <p:spPr>
          <a:xfrm>
            <a:off x="1219988" y="5344367"/>
            <a:ext cx="31359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Obdélník 41"/>
          <p:cNvSpPr/>
          <p:nvPr/>
        </p:nvSpPr>
        <p:spPr>
          <a:xfrm>
            <a:off x="4668915" y="5344367"/>
            <a:ext cx="3540759"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Obdélník 42"/>
          <p:cNvSpPr/>
          <p:nvPr/>
        </p:nvSpPr>
        <p:spPr>
          <a:xfrm>
            <a:off x="1217949" y="5709604"/>
            <a:ext cx="2102365"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208152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37"/>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29"/>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31"/>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38"/>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32"/>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33"/>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34"/>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35"/>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0" nodeType="clickEffect">
                                  <p:stCondLst>
                                    <p:cond delay="0"/>
                                  </p:stCondLst>
                                  <p:childTnLst>
                                    <p:set>
                                      <p:cBhvr>
                                        <p:cTn id="74" dur="1" fill="hold">
                                          <p:stCondLst>
                                            <p:cond delay="0"/>
                                          </p:stCondLst>
                                        </p:cTn>
                                        <p:tgtEl>
                                          <p:spTgt spid="36"/>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1" presetClass="exit" presetSubtype="0" fill="hold" grpId="0" nodeType="clickEffect">
                                  <p:stCondLst>
                                    <p:cond delay="0"/>
                                  </p:stCondLst>
                                  <p:childTnLst>
                                    <p:set>
                                      <p:cBhvr>
                                        <p:cTn id="78" dur="1" fill="hold">
                                          <p:stCondLst>
                                            <p:cond delay="0"/>
                                          </p:stCondLst>
                                        </p:cTn>
                                        <p:tgtEl>
                                          <p:spTgt spid="39"/>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1" presetClass="exit" presetSubtype="0" fill="hold" grpId="0" nodeType="clickEffect">
                                  <p:stCondLst>
                                    <p:cond delay="0"/>
                                  </p:stCondLst>
                                  <p:childTnLst>
                                    <p:set>
                                      <p:cBhvr>
                                        <p:cTn id="82" dur="1" fill="hold">
                                          <p:stCondLst>
                                            <p:cond delay="0"/>
                                          </p:stCondLst>
                                        </p:cTn>
                                        <p:tgtEl>
                                          <p:spTgt spid="40"/>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41"/>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0" nodeType="clickEffect">
                                  <p:stCondLst>
                                    <p:cond delay="0"/>
                                  </p:stCondLst>
                                  <p:childTnLst>
                                    <p:set>
                                      <p:cBhvr>
                                        <p:cTn id="90" dur="1" fill="hold">
                                          <p:stCondLst>
                                            <p:cond delay="0"/>
                                          </p:stCondLst>
                                        </p:cTn>
                                        <p:tgtEl>
                                          <p:spTgt spid="42"/>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xit" presetSubtype="0" fill="hold" grpId="0" nodeType="clickEffect">
                                  <p:stCondLst>
                                    <p:cond delay="0"/>
                                  </p:stCondLst>
                                  <p:childTnLst>
                                    <p:set>
                                      <p:cBhvr>
                                        <p:cTn id="94" dur="1" fill="hold">
                                          <p:stCondLst>
                                            <p:cond delay="0"/>
                                          </p:stCondLst>
                                        </p:cTn>
                                        <p:tgtEl>
                                          <p:spTgt spid="4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13381" y="1143980"/>
            <a:ext cx="4167902" cy="3046988"/>
          </a:xfrm>
          <a:prstGeom prst="rect">
            <a:avLst/>
          </a:prstGeom>
          <a:noFill/>
          <a:ln>
            <a:noFill/>
          </a:ln>
        </p:spPr>
        <p:txBody>
          <a:bodyPr wrap="square" rtlCol="0">
            <a:spAutoFit/>
          </a:bodyPr>
          <a:lstStyle/>
          <a:p>
            <a:r>
              <a:rPr lang="cs-CZ" sz="2400" dirty="0" smtClean="0"/>
              <a:t>              2 - 3x =  5y + 8   </a:t>
            </a:r>
          </a:p>
          <a:p>
            <a:r>
              <a:rPr lang="cs-CZ" sz="2400" dirty="0"/>
              <a:t> </a:t>
            </a:r>
            <a:r>
              <a:rPr lang="cs-CZ" sz="2400" dirty="0" smtClean="0"/>
              <a:t>            4y + 3 = 1 - 2x</a:t>
            </a:r>
          </a:p>
          <a:p>
            <a:r>
              <a:rPr lang="cs-CZ" sz="2400" dirty="0" smtClean="0"/>
              <a:t>        - 3x – 5y = 8 – 2</a:t>
            </a:r>
          </a:p>
          <a:p>
            <a:r>
              <a:rPr lang="cs-CZ" sz="2400" dirty="0" smtClean="0"/>
              <a:t>           2x + 4y = 1 – 3</a:t>
            </a:r>
          </a:p>
          <a:p>
            <a:r>
              <a:rPr lang="cs-CZ" sz="2400" dirty="0" smtClean="0"/>
              <a:t>         - 3x – 5y = 6</a:t>
            </a:r>
          </a:p>
          <a:p>
            <a:r>
              <a:rPr lang="cs-CZ" sz="2400" dirty="0"/>
              <a:t> </a:t>
            </a:r>
            <a:r>
              <a:rPr lang="cs-CZ" sz="2400" dirty="0" smtClean="0"/>
              <a:t>          </a:t>
            </a:r>
            <a:r>
              <a:rPr lang="cs-CZ" sz="2400" dirty="0" smtClean="0">
                <a:solidFill>
                  <a:srgbClr val="FF0000"/>
                </a:solidFill>
              </a:rPr>
              <a:t>2x</a:t>
            </a:r>
            <a:r>
              <a:rPr lang="cs-CZ" sz="2400" dirty="0" smtClean="0"/>
              <a:t> + 4y = - 2</a:t>
            </a:r>
          </a:p>
          <a:p>
            <a:r>
              <a:rPr lang="cs-CZ" sz="2400" dirty="0" smtClean="0"/>
              <a:t>                    </a:t>
            </a:r>
            <a:r>
              <a:rPr lang="cs-CZ" sz="2400" dirty="0" smtClean="0">
                <a:solidFill>
                  <a:srgbClr val="FF0000"/>
                </a:solidFill>
              </a:rPr>
              <a:t>2x</a:t>
            </a:r>
            <a:r>
              <a:rPr lang="cs-CZ" sz="2400" dirty="0" smtClean="0"/>
              <a:t> = - 4y – 2   /: 2</a:t>
            </a:r>
          </a:p>
          <a:p>
            <a:r>
              <a:rPr lang="cs-CZ" sz="2400" dirty="0"/>
              <a:t>	</a:t>
            </a:r>
            <a:r>
              <a:rPr lang="cs-CZ" sz="2400" dirty="0" smtClean="0">
                <a:solidFill>
                  <a:srgbClr val="FF0000"/>
                </a:solidFill>
              </a:rPr>
              <a:t>         x = - 2y – 1</a:t>
            </a:r>
          </a:p>
        </p:txBody>
      </p:sp>
      <p:cxnSp>
        <p:nvCxnSpPr>
          <p:cNvPr id="4" name="Přímá spojnice 3"/>
          <p:cNvCxnSpPr/>
          <p:nvPr/>
        </p:nvCxnSpPr>
        <p:spPr>
          <a:xfrm flipV="1">
            <a:off x="1184889" y="2667472"/>
            <a:ext cx="2336304" cy="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flipV="1">
            <a:off x="1119402" y="3377186"/>
            <a:ext cx="2807072" cy="167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1072921" y="1916832"/>
            <a:ext cx="24482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5382676" y="2667473"/>
            <a:ext cx="2125605" cy="1569660"/>
          </a:xfrm>
          <a:prstGeom prst="rect">
            <a:avLst/>
          </a:prstGeom>
          <a:noFill/>
        </p:spPr>
        <p:txBody>
          <a:bodyPr wrap="square" rtlCol="0">
            <a:spAutoFit/>
          </a:bodyPr>
          <a:lstStyle/>
          <a:p>
            <a:r>
              <a:rPr lang="cs-CZ" sz="2400" dirty="0"/>
              <a:t>x</a:t>
            </a:r>
            <a:r>
              <a:rPr lang="cs-CZ" sz="2400" dirty="0" smtClean="0"/>
              <a:t> = - 2 ∙ 3 – 1</a:t>
            </a:r>
          </a:p>
          <a:p>
            <a:r>
              <a:rPr lang="cs-CZ" sz="2400" dirty="0"/>
              <a:t>x</a:t>
            </a:r>
            <a:r>
              <a:rPr lang="cs-CZ" sz="2400" dirty="0" smtClean="0"/>
              <a:t> = - 6 – 1 </a:t>
            </a:r>
          </a:p>
          <a:p>
            <a:r>
              <a:rPr lang="cs-CZ" sz="2400" b="1" u="sng" dirty="0"/>
              <a:t>x</a:t>
            </a:r>
            <a:r>
              <a:rPr lang="cs-CZ" sz="2400" b="1" u="sng" dirty="0" smtClean="0"/>
              <a:t> = - 7</a:t>
            </a:r>
          </a:p>
          <a:p>
            <a:r>
              <a:rPr lang="cs-CZ" sz="2400" b="1" dirty="0" smtClean="0"/>
              <a:t>[</a:t>
            </a:r>
            <a:r>
              <a:rPr lang="cs-CZ" sz="2400" b="1" dirty="0"/>
              <a:t>x = - </a:t>
            </a:r>
            <a:r>
              <a:rPr lang="cs-CZ" sz="2400" b="1" dirty="0" smtClean="0"/>
              <a:t>7,  </a:t>
            </a:r>
            <a:r>
              <a:rPr lang="cs-CZ" sz="2400" b="1" dirty="0"/>
              <a:t>y = 3</a:t>
            </a:r>
            <a:r>
              <a:rPr lang="cs-CZ" sz="2400" b="1" dirty="0" smtClean="0"/>
              <a:t>]</a:t>
            </a:r>
            <a:endParaRPr lang="cs-CZ" sz="2400" b="1" u="sng" dirty="0"/>
          </a:p>
        </p:txBody>
      </p:sp>
      <p:sp>
        <p:nvSpPr>
          <p:cNvPr id="11" name="Oblouk 10"/>
          <p:cNvSpPr/>
          <p:nvPr/>
        </p:nvSpPr>
        <p:spPr>
          <a:xfrm rot="7809692">
            <a:off x="2525475" y="944898"/>
            <a:ext cx="3077287" cy="1436324"/>
          </a:xfrm>
          <a:prstGeom prst="arc">
            <a:avLst>
              <a:gd name="adj1" fmla="val 12930796"/>
              <a:gd name="adj2" fmla="val 21100726"/>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4" name="TextovéPole 13"/>
          <p:cNvSpPr txBox="1"/>
          <p:nvPr/>
        </p:nvSpPr>
        <p:spPr>
          <a:xfrm>
            <a:off x="4681283" y="878230"/>
            <a:ext cx="3528392" cy="1569660"/>
          </a:xfrm>
          <a:prstGeom prst="rect">
            <a:avLst/>
          </a:prstGeom>
          <a:noFill/>
        </p:spPr>
        <p:txBody>
          <a:bodyPr wrap="square" rtlCol="0">
            <a:spAutoFit/>
          </a:bodyPr>
          <a:lstStyle/>
          <a:p>
            <a:r>
              <a:rPr lang="cs-CZ" sz="2400" dirty="0"/>
              <a:t>-3∙ (-2y – 1) – 5y = 6</a:t>
            </a:r>
          </a:p>
          <a:p>
            <a:r>
              <a:rPr lang="cs-CZ" sz="2400" dirty="0"/>
              <a:t>         6y + 3 – 5y = 6</a:t>
            </a:r>
          </a:p>
          <a:p>
            <a:r>
              <a:rPr lang="cs-CZ" sz="2400" dirty="0"/>
              <a:t>	             y = 6 – 3</a:t>
            </a:r>
          </a:p>
          <a:p>
            <a:r>
              <a:rPr lang="cs-CZ" sz="2400" dirty="0"/>
              <a:t>	             </a:t>
            </a:r>
            <a:r>
              <a:rPr lang="cs-CZ" sz="2400" b="1" u="sng" dirty="0"/>
              <a:t>y = 3</a:t>
            </a:r>
            <a:endParaRPr lang="cs-CZ" sz="2400" dirty="0"/>
          </a:p>
        </p:txBody>
      </p:sp>
      <p:sp>
        <p:nvSpPr>
          <p:cNvPr id="15" name="Oblouk 14"/>
          <p:cNvSpPr/>
          <p:nvPr/>
        </p:nvSpPr>
        <p:spPr>
          <a:xfrm rot="9153877">
            <a:off x="3650291" y="3477465"/>
            <a:ext cx="1726113" cy="257260"/>
          </a:xfrm>
          <a:prstGeom prst="arc">
            <a:avLst>
              <a:gd name="adj1" fmla="val 11055092"/>
              <a:gd name="adj2" fmla="val 0"/>
            </a:avLst>
          </a:prstGeom>
          <a:ln w="28575">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7" name="TextovéPole 16"/>
          <p:cNvSpPr txBox="1"/>
          <p:nvPr/>
        </p:nvSpPr>
        <p:spPr>
          <a:xfrm>
            <a:off x="749834" y="4581128"/>
            <a:ext cx="7705306" cy="1569660"/>
          </a:xfrm>
          <a:prstGeom prst="rect">
            <a:avLst/>
          </a:prstGeom>
          <a:noFill/>
        </p:spPr>
        <p:txBody>
          <a:bodyPr wrap="square" rtlCol="0">
            <a:spAutoFit/>
          </a:bodyPr>
          <a:lstStyle/>
          <a:p>
            <a:r>
              <a:rPr lang="cs-CZ" sz="2400" b="1" dirty="0" err="1" smtClean="0">
                <a:solidFill>
                  <a:schemeClr val="accent6"/>
                </a:solidFill>
              </a:rPr>
              <a:t>Zk</a:t>
            </a:r>
            <a:r>
              <a:rPr lang="cs-CZ" sz="2400" b="1" dirty="0" smtClean="0">
                <a:solidFill>
                  <a:schemeClr val="accent6"/>
                </a:solidFill>
              </a:rPr>
              <a:t>. L</a:t>
            </a:r>
            <a:r>
              <a:rPr lang="cs-CZ" sz="2400" b="1" dirty="0" smtClean="0">
                <a:solidFill>
                  <a:schemeClr val="accent6"/>
                </a:solidFill>
                <a:latin typeface="Parchment"/>
              </a:rPr>
              <a:t>1 </a:t>
            </a:r>
            <a:r>
              <a:rPr lang="cs-CZ" sz="2400" b="1" dirty="0">
                <a:solidFill>
                  <a:schemeClr val="accent6"/>
                </a:solidFill>
              </a:rPr>
              <a:t>= 2 - 3 ∙ (-7) =  2 + 21 = </a:t>
            </a:r>
            <a:r>
              <a:rPr lang="cs-CZ" sz="2400" b="1" dirty="0" smtClean="0">
                <a:solidFill>
                  <a:schemeClr val="accent6"/>
                </a:solidFill>
              </a:rPr>
              <a:t>23     P</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5 ∙ 3 + 8 = 15 + 8 = 23    </a:t>
            </a:r>
            <a:endParaRPr lang="cs-CZ" sz="2400" b="1" dirty="0" smtClean="0">
              <a:solidFill>
                <a:schemeClr val="accent6"/>
              </a:solidFill>
            </a:endParaRPr>
          </a:p>
          <a:p>
            <a:r>
              <a:rPr lang="cs-CZ" sz="2400" b="1" dirty="0">
                <a:solidFill>
                  <a:schemeClr val="accent6"/>
                </a:solidFill>
              </a:rPr>
              <a:t> </a:t>
            </a:r>
            <a:r>
              <a:rPr lang="cs-CZ" sz="2400" b="1" dirty="0" smtClean="0">
                <a:solidFill>
                  <a:schemeClr val="accent6"/>
                </a:solidFill>
              </a:rPr>
              <a:t>      L</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P</a:t>
            </a:r>
            <a:r>
              <a:rPr lang="cs-CZ" sz="2400" b="1" dirty="0">
                <a:solidFill>
                  <a:schemeClr val="accent6"/>
                </a:solidFill>
                <a:latin typeface="Parchment"/>
              </a:rPr>
              <a:t>1</a:t>
            </a:r>
          </a:p>
          <a:p>
            <a:r>
              <a:rPr lang="cs-CZ" sz="2400" b="1" dirty="0" smtClean="0">
                <a:solidFill>
                  <a:schemeClr val="accent6"/>
                </a:solidFill>
                <a:latin typeface="Parchment"/>
              </a:rPr>
              <a:t>               </a:t>
            </a:r>
            <a:r>
              <a:rPr lang="cs-CZ" sz="2400" b="1" dirty="0" smtClean="0">
                <a:solidFill>
                  <a:schemeClr val="accent6"/>
                </a:solidFill>
              </a:rPr>
              <a:t>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4 ∙ 3 + 3 = 12 + 3 = 15 </a:t>
            </a:r>
            <a:r>
              <a:rPr lang="cs-CZ" sz="2400" b="1" dirty="0" smtClean="0">
                <a:solidFill>
                  <a:schemeClr val="accent6"/>
                </a:solidFill>
              </a:rPr>
              <a:t>    P</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1 - 2 ∙ (- 7) = 1 + 14 = </a:t>
            </a:r>
            <a:r>
              <a:rPr lang="cs-CZ" sz="2400" b="1" dirty="0" smtClean="0">
                <a:solidFill>
                  <a:schemeClr val="accent6"/>
                </a:solidFill>
              </a:rPr>
              <a:t>15</a:t>
            </a:r>
          </a:p>
          <a:p>
            <a:r>
              <a:rPr lang="cs-CZ" sz="2400" b="1" dirty="0">
                <a:solidFill>
                  <a:schemeClr val="accent6"/>
                </a:solidFill>
              </a:rPr>
              <a:t> </a:t>
            </a:r>
            <a:r>
              <a:rPr lang="cs-CZ" sz="2400" b="1" dirty="0" smtClean="0">
                <a:solidFill>
                  <a:schemeClr val="accent6"/>
                </a:solidFill>
              </a:rPr>
              <a:t>      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
        <p:nvSpPr>
          <p:cNvPr id="20" name="TextovéPole 19"/>
          <p:cNvSpPr txBox="1"/>
          <p:nvPr/>
        </p:nvSpPr>
        <p:spPr>
          <a:xfrm>
            <a:off x="774452" y="620688"/>
            <a:ext cx="2614562" cy="461665"/>
          </a:xfrm>
          <a:prstGeom prst="rect">
            <a:avLst/>
          </a:prstGeom>
          <a:noFill/>
        </p:spPr>
        <p:txBody>
          <a:bodyPr wrap="none" rtlCol="0">
            <a:spAutoFit/>
          </a:bodyPr>
          <a:lstStyle/>
          <a:p>
            <a:r>
              <a:rPr lang="cs-CZ" sz="2400" i="1" dirty="0" smtClean="0">
                <a:solidFill>
                  <a:srgbClr val="00B050"/>
                </a:solidFill>
              </a:rPr>
              <a:t>Dosazovací metoda</a:t>
            </a:r>
            <a:endParaRPr lang="cs-CZ" sz="2400" i="1" dirty="0">
              <a:solidFill>
                <a:srgbClr val="00B050"/>
              </a:solidFill>
            </a:endParaRPr>
          </a:p>
        </p:txBody>
      </p:sp>
    </p:spTree>
    <p:extLst>
      <p:ext uri="{BB962C8B-B14F-4D97-AF65-F5344CB8AC3E}">
        <p14:creationId xmlns:p14="http://schemas.microsoft.com/office/powerpoint/2010/main" xmlns="" val="39950556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755576" y="639027"/>
            <a:ext cx="2012026" cy="461665"/>
          </a:xfrm>
          <a:prstGeom prst="rect">
            <a:avLst/>
          </a:prstGeom>
          <a:noFill/>
        </p:spPr>
        <p:txBody>
          <a:bodyPr wrap="none" rtlCol="0">
            <a:spAutoFit/>
          </a:bodyPr>
          <a:lstStyle/>
          <a:p>
            <a:r>
              <a:rPr lang="cs-CZ" sz="2400" i="1" dirty="0" smtClean="0">
                <a:solidFill>
                  <a:srgbClr val="00B050"/>
                </a:solidFill>
              </a:rPr>
              <a:t>Sčítací metoda</a:t>
            </a:r>
            <a:endParaRPr lang="cs-CZ" sz="2400" i="1" dirty="0">
              <a:solidFill>
                <a:srgbClr val="00B050"/>
              </a:solidFill>
            </a:endParaRPr>
          </a:p>
        </p:txBody>
      </p:sp>
      <p:sp>
        <p:nvSpPr>
          <p:cNvPr id="4" name="TextovéPole 3"/>
          <p:cNvSpPr txBox="1"/>
          <p:nvPr/>
        </p:nvSpPr>
        <p:spPr>
          <a:xfrm>
            <a:off x="971600" y="1100692"/>
            <a:ext cx="2952328" cy="3785652"/>
          </a:xfrm>
          <a:prstGeom prst="rect">
            <a:avLst/>
          </a:prstGeom>
          <a:noFill/>
          <a:ln>
            <a:noFill/>
          </a:ln>
        </p:spPr>
        <p:txBody>
          <a:bodyPr wrap="square" rtlCol="0">
            <a:spAutoFit/>
          </a:bodyPr>
          <a:lstStyle/>
          <a:p>
            <a:r>
              <a:rPr lang="cs-CZ" sz="2400" dirty="0"/>
              <a:t> </a:t>
            </a:r>
            <a:r>
              <a:rPr lang="cs-CZ" sz="2400" dirty="0" smtClean="0"/>
              <a:t>      2 </a:t>
            </a:r>
            <a:r>
              <a:rPr lang="cs-CZ" sz="2400" dirty="0"/>
              <a:t>- 3x =  5y + 8   </a:t>
            </a:r>
            <a:endParaRPr lang="cs-CZ" sz="2400" dirty="0" smtClean="0"/>
          </a:p>
          <a:p>
            <a:r>
              <a:rPr lang="cs-CZ" sz="2400" dirty="0" smtClean="0"/>
              <a:t>      4y </a:t>
            </a:r>
            <a:r>
              <a:rPr lang="cs-CZ" sz="2400" dirty="0"/>
              <a:t>+ 3 = 1 - 2x</a:t>
            </a:r>
          </a:p>
          <a:p>
            <a:r>
              <a:rPr lang="cs-CZ" sz="2400" dirty="0"/>
              <a:t> </a:t>
            </a:r>
            <a:r>
              <a:rPr lang="cs-CZ" sz="2400" dirty="0" smtClean="0"/>
              <a:t> </a:t>
            </a:r>
            <a:r>
              <a:rPr lang="cs-CZ" sz="2400" dirty="0"/>
              <a:t>- 3x – 5y = 8 – 2</a:t>
            </a:r>
          </a:p>
          <a:p>
            <a:r>
              <a:rPr lang="cs-CZ" sz="2400" dirty="0"/>
              <a:t>    </a:t>
            </a:r>
            <a:r>
              <a:rPr lang="cs-CZ" sz="2400" dirty="0" smtClean="0"/>
              <a:t>2x </a:t>
            </a:r>
            <a:r>
              <a:rPr lang="cs-CZ" sz="2400" dirty="0"/>
              <a:t>+ 4y = 1 – 3</a:t>
            </a:r>
          </a:p>
          <a:p>
            <a:r>
              <a:rPr lang="cs-CZ" sz="2400" dirty="0"/>
              <a:t> </a:t>
            </a:r>
            <a:r>
              <a:rPr lang="cs-CZ" sz="2400" dirty="0" smtClean="0"/>
              <a:t> </a:t>
            </a:r>
            <a:r>
              <a:rPr lang="cs-CZ" sz="2400" dirty="0">
                <a:solidFill>
                  <a:srgbClr val="00B0F0"/>
                </a:solidFill>
              </a:rPr>
              <a:t>- 3x </a:t>
            </a:r>
            <a:r>
              <a:rPr lang="cs-CZ" sz="2400" dirty="0"/>
              <a:t>– 5y = </a:t>
            </a:r>
            <a:r>
              <a:rPr lang="cs-CZ" sz="2400" dirty="0" smtClean="0"/>
              <a:t>6   / ∙ </a:t>
            </a:r>
            <a:r>
              <a:rPr lang="cs-CZ" sz="2400" dirty="0" smtClean="0">
                <a:solidFill>
                  <a:srgbClr val="0070C0"/>
                </a:solidFill>
              </a:rPr>
              <a:t>2</a:t>
            </a:r>
            <a:endParaRPr lang="cs-CZ" sz="2400" dirty="0">
              <a:solidFill>
                <a:srgbClr val="0070C0"/>
              </a:solidFill>
            </a:endParaRPr>
          </a:p>
          <a:p>
            <a:r>
              <a:rPr lang="cs-CZ" sz="2400" dirty="0"/>
              <a:t>   </a:t>
            </a:r>
            <a:r>
              <a:rPr lang="cs-CZ" sz="2400" dirty="0" smtClean="0"/>
              <a:t> </a:t>
            </a:r>
            <a:r>
              <a:rPr lang="cs-CZ" sz="2400" dirty="0">
                <a:solidFill>
                  <a:srgbClr val="00B0F0"/>
                </a:solidFill>
              </a:rPr>
              <a:t>2x</a:t>
            </a:r>
            <a:r>
              <a:rPr lang="cs-CZ" sz="2400" dirty="0"/>
              <a:t> + 4y = - </a:t>
            </a:r>
            <a:r>
              <a:rPr lang="cs-CZ" sz="2400" dirty="0" smtClean="0"/>
              <a:t>2  / ∙ </a:t>
            </a:r>
            <a:r>
              <a:rPr lang="cs-CZ" sz="2400" dirty="0" smtClean="0">
                <a:solidFill>
                  <a:srgbClr val="0070C0"/>
                </a:solidFill>
              </a:rPr>
              <a:t>3</a:t>
            </a:r>
            <a:r>
              <a:rPr lang="cs-CZ" sz="2400" dirty="0" smtClean="0"/>
              <a:t> </a:t>
            </a:r>
          </a:p>
          <a:p>
            <a:r>
              <a:rPr lang="cs-CZ" sz="2400" dirty="0"/>
              <a:t> </a:t>
            </a:r>
            <a:r>
              <a:rPr lang="cs-CZ" sz="2400" dirty="0" smtClean="0">
                <a:solidFill>
                  <a:srgbClr val="FF0000"/>
                </a:solidFill>
              </a:rPr>
              <a:t>- 6x </a:t>
            </a:r>
            <a:r>
              <a:rPr lang="cs-CZ" sz="2400" dirty="0" smtClean="0"/>
              <a:t>– 10y = 12</a:t>
            </a:r>
          </a:p>
          <a:p>
            <a:r>
              <a:rPr lang="cs-CZ" sz="2400" dirty="0"/>
              <a:t> </a:t>
            </a:r>
            <a:r>
              <a:rPr lang="cs-CZ" sz="2400" dirty="0" smtClean="0"/>
              <a:t>  </a:t>
            </a:r>
            <a:r>
              <a:rPr lang="cs-CZ" sz="2400" dirty="0" smtClean="0">
                <a:solidFill>
                  <a:srgbClr val="FF0000"/>
                </a:solidFill>
              </a:rPr>
              <a:t>6x</a:t>
            </a:r>
            <a:r>
              <a:rPr lang="cs-CZ" sz="2400" dirty="0" smtClean="0"/>
              <a:t> + 12y = -6</a:t>
            </a:r>
          </a:p>
          <a:p>
            <a:r>
              <a:rPr lang="cs-CZ" sz="2400" dirty="0"/>
              <a:t> </a:t>
            </a:r>
            <a:r>
              <a:rPr lang="cs-CZ" sz="2400" dirty="0" smtClean="0"/>
              <a:t>             2y = 6  / : 2</a:t>
            </a:r>
          </a:p>
          <a:p>
            <a:r>
              <a:rPr lang="cs-CZ" sz="2400" dirty="0"/>
              <a:t> </a:t>
            </a:r>
            <a:r>
              <a:rPr lang="cs-CZ" sz="2400" dirty="0" smtClean="0"/>
              <a:t>               </a:t>
            </a:r>
            <a:r>
              <a:rPr lang="cs-CZ" sz="2400" b="1" u="sng" dirty="0" smtClean="0"/>
              <a:t>y = 3</a:t>
            </a:r>
            <a:r>
              <a:rPr lang="cs-CZ" sz="2400" dirty="0" smtClean="0"/>
              <a:t>      </a:t>
            </a:r>
            <a:endParaRPr lang="cs-CZ" sz="2400" dirty="0"/>
          </a:p>
        </p:txBody>
      </p:sp>
      <p:cxnSp>
        <p:nvCxnSpPr>
          <p:cNvPr id="8" name="Přímá spojnice 7"/>
          <p:cNvCxnSpPr/>
          <p:nvPr/>
        </p:nvCxnSpPr>
        <p:spPr>
          <a:xfrm>
            <a:off x="1043608" y="2636912"/>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a:off x="1043608" y="3347825"/>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1115616" y="1844824"/>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1187624" y="4113488"/>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4644008" y="1268760"/>
            <a:ext cx="3168352" cy="1938992"/>
          </a:xfrm>
          <a:prstGeom prst="rect">
            <a:avLst/>
          </a:prstGeom>
          <a:noFill/>
        </p:spPr>
        <p:txBody>
          <a:bodyPr wrap="square" rtlCol="0">
            <a:spAutoFit/>
          </a:bodyPr>
          <a:lstStyle/>
          <a:p>
            <a:r>
              <a:rPr lang="cs-CZ" sz="2400" dirty="0" smtClean="0"/>
              <a:t>2x + 4 ∙ 3 = - 2</a:t>
            </a:r>
          </a:p>
          <a:p>
            <a:r>
              <a:rPr lang="cs-CZ" sz="2400" dirty="0" smtClean="0"/>
              <a:t>2x + 12    = - 2</a:t>
            </a:r>
          </a:p>
          <a:p>
            <a:r>
              <a:rPr lang="cs-CZ" sz="2400" dirty="0"/>
              <a:t> </a:t>
            </a:r>
            <a:r>
              <a:rPr lang="cs-CZ" sz="2400" dirty="0" smtClean="0"/>
              <a:t>         2x   = - 2 – 12</a:t>
            </a:r>
          </a:p>
          <a:p>
            <a:r>
              <a:rPr lang="cs-CZ" sz="2400" dirty="0" smtClean="0"/>
              <a:t>          2x   = - 14  / : 2</a:t>
            </a:r>
          </a:p>
          <a:p>
            <a:r>
              <a:rPr lang="cs-CZ" sz="2400" dirty="0"/>
              <a:t>	</a:t>
            </a:r>
            <a:r>
              <a:rPr lang="cs-CZ" sz="2400" b="1" u="sng" dirty="0" smtClean="0"/>
              <a:t>x  = - 7</a:t>
            </a:r>
            <a:endParaRPr lang="cs-CZ" sz="2400" b="1" u="sng" dirty="0"/>
          </a:p>
        </p:txBody>
      </p:sp>
      <p:sp>
        <p:nvSpPr>
          <p:cNvPr id="20" name="Oblouk 19"/>
          <p:cNvSpPr/>
          <p:nvPr/>
        </p:nvSpPr>
        <p:spPr>
          <a:xfrm rot="7516246">
            <a:off x="3192162" y="2179349"/>
            <a:ext cx="1955346" cy="131401"/>
          </a:xfrm>
          <a:prstGeom prst="arc">
            <a:avLst>
              <a:gd name="adj1" fmla="val 11134833"/>
              <a:gd name="adj2" fmla="val 0"/>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TextovéPole 20"/>
          <p:cNvSpPr txBox="1"/>
          <p:nvPr/>
        </p:nvSpPr>
        <p:spPr>
          <a:xfrm>
            <a:off x="827584" y="4952753"/>
            <a:ext cx="7632848" cy="1938992"/>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 L</a:t>
            </a:r>
            <a:r>
              <a:rPr lang="cs-CZ" sz="2400" b="1" dirty="0">
                <a:solidFill>
                  <a:schemeClr val="accent6"/>
                </a:solidFill>
                <a:latin typeface="Parchment"/>
              </a:rPr>
              <a:t>1 </a:t>
            </a:r>
            <a:r>
              <a:rPr lang="cs-CZ" sz="2400" b="1" dirty="0">
                <a:solidFill>
                  <a:schemeClr val="accent6"/>
                </a:solidFill>
              </a:rPr>
              <a:t>= 2 - 3 ∙ (-7) =  2 + 21 = 23     P</a:t>
            </a:r>
            <a:r>
              <a:rPr lang="cs-CZ" sz="2400" b="1" dirty="0">
                <a:solidFill>
                  <a:schemeClr val="accent6"/>
                </a:solidFill>
                <a:latin typeface="Parchment"/>
              </a:rPr>
              <a:t>1</a:t>
            </a:r>
            <a:r>
              <a:rPr lang="cs-CZ" sz="2400" b="1" dirty="0">
                <a:solidFill>
                  <a:schemeClr val="accent6"/>
                </a:solidFill>
              </a:rPr>
              <a:t> = 5 ∙ 3 + 8 = 15 + 8 = 23    </a:t>
            </a:r>
          </a:p>
          <a:p>
            <a:r>
              <a:rPr lang="cs-CZ" sz="2400" b="1" dirty="0">
                <a:solidFill>
                  <a:schemeClr val="accent6"/>
                </a:solidFill>
              </a:rPr>
              <a:t>       L</a:t>
            </a:r>
            <a:r>
              <a:rPr lang="cs-CZ" sz="2400" b="1" dirty="0">
                <a:solidFill>
                  <a:schemeClr val="accent6"/>
                </a:solidFill>
                <a:latin typeface="Parchment"/>
              </a:rPr>
              <a:t>1</a:t>
            </a:r>
            <a:r>
              <a:rPr lang="cs-CZ" sz="2400" b="1" dirty="0">
                <a:solidFill>
                  <a:schemeClr val="accent6"/>
                </a:solidFill>
              </a:rPr>
              <a:t> =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4 ∙ 3 + 3 = 12 + 3 = 15     P</a:t>
            </a:r>
            <a:r>
              <a:rPr lang="cs-CZ" sz="2400" b="1" dirty="0">
                <a:solidFill>
                  <a:schemeClr val="accent6"/>
                </a:solidFill>
                <a:latin typeface="Parchment"/>
              </a:rPr>
              <a:t>2</a:t>
            </a:r>
            <a:r>
              <a:rPr lang="cs-CZ" sz="2400" b="1" dirty="0">
                <a:solidFill>
                  <a:schemeClr val="accent6"/>
                </a:solidFill>
              </a:rPr>
              <a:t> = 1 - 2 ∙ (- 7) = 1 + 14 = </a:t>
            </a:r>
            <a:r>
              <a:rPr lang="cs-CZ" sz="2400" b="1" dirty="0" smtClean="0">
                <a:solidFill>
                  <a:schemeClr val="accent6"/>
                </a:solidFill>
              </a:rPr>
              <a:t>15        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
        <p:nvSpPr>
          <p:cNvPr id="22" name="Obdélník 21"/>
          <p:cNvSpPr/>
          <p:nvPr/>
        </p:nvSpPr>
        <p:spPr>
          <a:xfrm>
            <a:off x="1115616" y="1887000"/>
            <a:ext cx="2326530"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971600" y="2294328"/>
            <a:ext cx="2470546"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806166" y="2636912"/>
            <a:ext cx="1940018"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839878" y="2987015"/>
            <a:ext cx="2075937"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2841729" y="2562164"/>
            <a:ext cx="702405"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2874641" y="3030344"/>
            <a:ext cx="554235"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1043608" y="3333317"/>
            <a:ext cx="2398538"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bdélník 28"/>
          <p:cNvSpPr/>
          <p:nvPr/>
        </p:nvSpPr>
        <p:spPr>
          <a:xfrm>
            <a:off x="1115616" y="3759474"/>
            <a:ext cx="2421399"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1578184" y="4152906"/>
            <a:ext cx="1257378"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2841729" y="4052104"/>
            <a:ext cx="695286"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bdélník 31"/>
          <p:cNvSpPr/>
          <p:nvPr/>
        </p:nvSpPr>
        <p:spPr>
          <a:xfrm>
            <a:off x="2055763" y="4445536"/>
            <a:ext cx="695286"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4654593" y="1235643"/>
            <a:ext cx="2005639"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p:cNvSpPr/>
          <p:nvPr/>
        </p:nvSpPr>
        <p:spPr>
          <a:xfrm>
            <a:off x="4677429" y="1690284"/>
            <a:ext cx="2005639"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bdélník 34"/>
          <p:cNvSpPr/>
          <p:nvPr/>
        </p:nvSpPr>
        <p:spPr>
          <a:xfrm>
            <a:off x="5004048" y="2014708"/>
            <a:ext cx="2160240"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bdélník 35"/>
          <p:cNvSpPr/>
          <p:nvPr/>
        </p:nvSpPr>
        <p:spPr>
          <a:xfrm>
            <a:off x="5433065" y="2365448"/>
            <a:ext cx="1250003"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bdélník 36"/>
          <p:cNvSpPr/>
          <p:nvPr/>
        </p:nvSpPr>
        <p:spPr>
          <a:xfrm>
            <a:off x="6683069" y="2425415"/>
            <a:ext cx="769251"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bdélník 37"/>
          <p:cNvSpPr/>
          <p:nvPr/>
        </p:nvSpPr>
        <p:spPr>
          <a:xfrm>
            <a:off x="5433066" y="2833628"/>
            <a:ext cx="1035728"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Obdélník 38"/>
          <p:cNvSpPr/>
          <p:nvPr/>
        </p:nvSpPr>
        <p:spPr>
          <a:xfrm>
            <a:off x="814939" y="4952753"/>
            <a:ext cx="3862490"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Obdélník 39"/>
          <p:cNvSpPr/>
          <p:nvPr/>
        </p:nvSpPr>
        <p:spPr>
          <a:xfrm>
            <a:off x="5004048" y="4952753"/>
            <a:ext cx="3240360"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Obdélník 40"/>
          <p:cNvSpPr/>
          <p:nvPr/>
        </p:nvSpPr>
        <p:spPr>
          <a:xfrm>
            <a:off x="984570" y="5281830"/>
            <a:ext cx="2208362"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Obdélník 41"/>
          <p:cNvSpPr/>
          <p:nvPr/>
        </p:nvSpPr>
        <p:spPr>
          <a:xfrm>
            <a:off x="1154200" y="5737583"/>
            <a:ext cx="3273783"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Obdélník 42"/>
          <p:cNvSpPr/>
          <p:nvPr/>
        </p:nvSpPr>
        <p:spPr>
          <a:xfrm>
            <a:off x="4677429" y="5762214"/>
            <a:ext cx="3566979"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Obdélník 43"/>
          <p:cNvSpPr/>
          <p:nvPr/>
        </p:nvSpPr>
        <p:spPr>
          <a:xfrm>
            <a:off x="1110450" y="6071960"/>
            <a:ext cx="1783489"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Ohnutý pruh 44"/>
          <p:cNvSpPr/>
          <p:nvPr/>
        </p:nvSpPr>
        <p:spPr>
          <a:xfrm rot="7526598">
            <a:off x="3193434" y="2174872"/>
            <a:ext cx="1750022" cy="324424"/>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47" name="TextovéPole 46"/>
          <p:cNvSpPr txBox="1"/>
          <p:nvPr/>
        </p:nvSpPr>
        <p:spPr>
          <a:xfrm>
            <a:off x="5292080" y="3956190"/>
            <a:ext cx="2232248" cy="830997"/>
          </a:xfrm>
          <a:prstGeom prst="rect">
            <a:avLst/>
          </a:prstGeom>
          <a:noFill/>
        </p:spPr>
        <p:txBody>
          <a:bodyPr wrap="square" rtlCol="0">
            <a:spAutoFit/>
          </a:bodyPr>
          <a:lstStyle/>
          <a:p>
            <a:r>
              <a:rPr lang="cs-CZ" sz="2400" b="1" dirty="0"/>
              <a:t>[x = - 7,  y = 3]</a:t>
            </a:r>
            <a:endParaRPr lang="cs-CZ" sz="2400" b="1" u="sng" dirty="0"/>
          </a:p>
          <a:p>
            <a:endParaRPr lang="cs-CZ" sz="2400" dirty="0"/>
          </a:p>
        </p:txBody>
      </p:sp>
      <p:sp>
        <p:nvSpPr>
          <p:cNvPr id="48" name="Obdélník 47"/>
          <p:cNvSpPr/>
          <p:nvPr/>
        </p:nvSpPr>
        <p:spPr>
          <a:xfrm>
            <a:off x="5292080" y="4052104"/>
            <a:ext cx="2160240" cy="39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486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2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2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31"/>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32"/>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45"/>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33"/>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34"/>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35"/>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36"/>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37"/>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0" nodeType="clickEffect">
                                  <p:stCondLst>
                                    <p:cond delay="0"/>
                                  </p:stCondLst>
                                  <p:childTnLst>
                                    <p:set>
                                      <p:cBhvr>
                                        <p:cTn id="74" dur="1" fill="hold">
                                          <p:stCondLst>
                                            <p:cond delay="0"/>
                                          </p:stCondLst>
                                        </p:cTn>
                                        <p:tgtEl>
                                          <p:spTgt spid="38"/>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1" presetClass="exit" presetSubtype="0" fill="hold" grpId="0" nodeType="clickEffect">
                                  <p:stCondLst>
                                    <p:cond delay="0"/>
                                  </p:stCondLst>
                                  <p:childTnLst>
                                    <p:set>
                                      <p:cBhvr>
                                        <p:cTn id="78" dur="1" fill="hold">
                                          <p:stCondLst>
                                            <p:cond delay="0"/>
                                          </p:stCondLst>
                                        </p:cTn>
                                        <p:tgtEl>
                                          <p:spTgt spid="48"/>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1" presetClass="exit" presetSubtype="0" fill="hold" grpId="0" nodeType="clickEffect">
                                  <p:stCondLst>
                                    <p:cond delay="0"/>
                                  </p:stCondLst>
                                  <p:childTnLst>
                                    <p:set>
                                      <p:cBhvr>
                                        <p:cTn id="82" dur="1" fill="hold">
                                          <p:stCondLst>
                                            <p:cond delay="0"/>
                                          </p:stCondLst>
                                        </p:cTn>
                                        <p:tgtEl>
                                          <p:spTgt spid="39"/>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40"/>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0" nodeType="clickEffect">
                                  <p:stCondLst>
                                    <p:cond delay="0"/>
                                  </p:stCondLst>
                                  <p:childTnLst>
                                    <p:set>
                                      <p:cBhvr>
                                        <p:cTn id="90" dur="1" fill="hold">
                                          <p:stCondLst>
                                            <p:cond delay="0"/>
                                          </p:stCondLst>
                                        </p:cTn>
                                        <p:tgtEl>
                                          <p:spTgt spid="41"/>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xit" presetSubtype="0" fill="hold" grpId="0" nodeType="clickEffect">
                                  <p:stCondLst>
                                    <p:cond delay="0"/>
                                  </p:stCondLst>
                                  <p:childTnLst>
                                    <p:set>
                                      <p:cBhvr>
                                        <p:cTn id="94" dur="1" fill="hold">
                                          <p:stCondLst>
                                            <p:cond delay="0"/>
                                          </p:stCondLst>
                                        </p:cTn>
                                        <p:tgtEl>
                                          <p:spTgt spid="42"/>
                                        </p:tgtEl>
                                        <p:attrNameLst>
                                          <p:attrName>style.visibility</p:attrName>
                                        </p:attrNameLst>
                                      </p:cBhvr>
                                      <p:to>
                                        <p:strVal val="hidden"/>
                                      </p:to>
                                    </p:set>
                                  </p:childTnLst>
                                </p:cTn>
                              </p:par>
                            </p:childTnLst>
                          </p:cTn>
                        </p:par>
                      </p:childTnLst>
                    </p:cTn>
                  </p:par>
                  <p:par>
                    <p:cTn id="95" fill="hold">
                      <p:stCondLst>
                        <p:cond delay="indefinite"/>
                      </p:stCondLst>
                      <p:childTnLst>
                        <p:par>
                          <p:cTn id="96" fill="hold">
                            <p:stCondLst>
                              <p:cond delay="0"/>
                            </p:stCondLst>
                            <p:childTnLst>
                              <p:par>
                                <p:cTn id="97" presetID="1" presetClass="exit" presetSubtype="0" fill="hold" grpId="0" nodeType="clickEffect">
                                  <p:stCondLst>
                                    <p:cond delay="0"/>
                                  </p:stCondLst>
                                  <p:childTnLst>
                                    <p:set>
                                      <p:cBhvr>
                                        <p:cTn id="98" dur="1" fill="hold">
                                          <p:stCondLst>
                                            <p:cond delay="0"/>
                                          </p:stCondLst>
                                        </p:cTn>
                                        <p:tgtEl>
                                          <p:spTgt spid="43"/>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1" presetClass="exit" presetSubtype="0" fill="hold" grpId="0" nodeType="clickEffect">
                                  <p:stCondLst>
                                    <p:cond delay="0"/>
                                  </p:stCondLst>
                                  <p:childTnLst>
                                    <p:set>
                                      <p:cBhvr>
                                        <p:cTn id="102" dur="1" fill="hold">
                                          <p:stCondLst>
                                            <p:cond delay="0"/>
                                          </p:stCondLst>
                                        </p:cTn>
                                        <p:tgtEl>
                                          <p:spTgt spid="4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755576" y="639027"/>
            <a:ext cx="2012026" cy="461665"/>
          </a:xfrm>
          <a:prstGeom prst="rect">
            <a:avLst/>
          </a:prstGeom>
          <a:noFill/>
        </p:spPr>
        <p:txBody>
          <a:bodyPr wrap="none" rtlCol="0">
            <a:spAutoFit/>
          </a:bodyPr>
          <a:lstStyle/>
          <a:p>
            <a:r>
              <a:rPr lang="cs-CZ" sz="2400" i="1" dirty="0" smtClean="0">
                <a:solidFill>
                  <a:srgbClr val="00B050"/>
                </a:solidFill>
              </a:rPr>
              <a:t>Sčítací metoda</a:t>
            </a:r>
            <a:endParaRPr lang="cs-CZ" sz="2400" i="1" dirty="0">
              <a:solidFill>
                <a:srgbClr val="00B050"/>
              </a:solidFill>
            </a:endParaRPr>
          </a:p>
        </p:txBody>
      </p:sp>
      <p:sp>
        <p:nvSpPr>
          <p:cNvPr id="4" name="TextovéPole 3"/>
          <p:cNvSpPr txBox="1"/>
          <p:nvPr/>
        </p:nvSpPr>
        <p:spPr>
          <a:xfrm>
            <a:off x="971600" y="1100692"/>
            <a:ext cx="2952328" cy="3785652"/>
          </a:xfrm>
          <a:prstGeom prst="rect">
            <a:avLst/>
          </a:prstGeom>
          <a:noFill/>
          <a:ln>
            <a:noFill/>
          </a:ln>
        </p:spPr>
        <p:txBody>
          <a:bodyPr wrap="square" rtlCol="0">
            <a:spAutoFit/>
          </a:bodyPr>
          <a:lstStyle/>
          <a:p>
            <a:r>
              <a:rPr lang="cs-CZ" sz="2400" dirty="0"/>
              <a:t> </a:t>
            </a:r>
            <a:r>
              <a:rPr lang="cs-CZ" sz="2400" dirty="0" smtClean="0"/>
              <a:t>      2 </a:t>
            </a:r>
            <a:r>
              <a:rPr lang="cs-CZ" sz="2400" dirty="0"/>
              <a:t>- 3x =  5y + 8   </a:t>
            </a:r>
            <a:endParaRPr lang="cs-CZ" sz="2400" dirty="0" smtClean="0"/>
          </a:p>
          <a:p>
            <a:r>
              <a:rPr lang="cs-CZ" sz="2400" dirty="0" smtClean="0"/>
              <a:t>      4y </a:t>
            </a:r>
            <a:r>
              <a:rPr lang="cs-CZ" sz="2400" dirty="0"/>
              <a:t>+ 3 = 1 - 2x</a:t>
            </a:r>
          </a:p>
          <a:p>
            <a:r>
              <a:rPr lang="cs-CZ" sz="2400" dirty="0"/>
              <a:t> </a:t>
            </a:r>
            <a:r>
              <a:rPr lang="cs-CZ" sz="2400" dirty="0" smtClean="0"/>
              <a:t> </a:t>
            </a:r>
            <a:r>
              <a:rPr lang="cs-CZ" sz="2400" dirty="0"/>
              <a:t>- 3x – 5y = 8 – 2</a:t>
            </a:r>
          </a:p>
          <a:p>
            <a:r>
              <a:rPr lang="cs-CZ" sz="2400" dirty="0"/>
              <a:t>    </a:t>
            </a:r>
            <a:r>
              <a:rPr lang="cs-CZ" sz="2400" dirty="0" smtClean="0"/>
              <a:t>2x </a:t>
            </a:r>
            <a:r>
              <a:rPr lang="cs-CZ" sz="2400" dirty="0"/>
              <a:t>+ 4y = 1 – 3</a:t>
            </a:r>
          </a:p>
          <a:p>
            <a:r>
              <a:rPr lang="cs-CZ" sz="2400" dirty="0"/>
              <a:t> </a:t>
            </a:r>
            <a:r>
              <a:rPr lang="cs-CZ" sz="2400" dirty="0" smtClean="0"/>
              <a:t> </a:t>
            </a:r>
            <a:r>
              <a:rPr lang="cs-CZ" sz="2400" dirty="0">
                <a:solidFill>
                  <a:srgbClr val="00B0F0"/>
                </a:solidFill>
              </a:rPr>
              <a:t>- 3x </a:t>
            </a:r>
            <a:r>
              <a:rPr lang="cs-CZ" sz="2400" dirty="0"/>
              <a:t>– 5y = </a:t>
            </a:r>
            <a:r>
              <a:rPr lang="cs-CZ" sz="2400" dirty="0" smtClean="0"/>
              <a:t>6   / ∙ </a:t>
            </a:r>
            <a:r>
              <a:rPr lang="cs-CZ" sz="2400" dirty="0" smtClean="0">
                <a:solidFill>
                  <a:srgbClr val="0070C0"/>
                </a:solidFill>
              </a:rPr>
              <a:t>2</a:t>
            </a:r>
            <a:endParaRPr lang="cs-CZ" sz="2400" dirty="0">
              <a:solidFill>
                <a:srgbClr val="0070C0"/>
              </a:solidFill>
            </a:endParaRPr>
          </a:p>
          <a:p>
            <a:r>
              <a:rPr lang="cs-CZ" sz="2400" dirty="0"/>
              <a:t>   </a:t>
            </a:r>
            <a:r>
              <a:rPr lang="cs-CZ" sz="2400" dirty="0" smtClean="0"/>
              <a:t> </a:t>
            </a:r>
            <a:r>
              <a:rPr lang="cs-CZ" sz="2400" dirty="0">
                <a:solidFill>
                  <a:srgbClr val="00B0F0"/>
                </a:solidFill>
              </a:rPr>
              <a:t>2x</a:t>
            </a:r>
            <a:r>
              <a:rPr lang="cs-CZ" sz="2400" dirty="0"/>
              <a:t> + 4y = - </a:t>
            </a:r>
            <a:r>
              <a:rPr lang="cs-CZ" sz="2400" dirty="0" smtClean="0"/>
              <a:t>2  / ∙ </a:t>
            </a:r>
            <a:r>
              <a:rPr lang="cs-CZ" sz="2400" dirty="0" smtClean="0">
                <a:solidFill>
                  <a:srgbClr val="0070C0"/>
                </a:solidFill>
              </a:rPr>
              <a:t>3</a:t>
            </a:r>
            <a:r>
              <a:rPr lang="cs-CZ" sz="2400" dirty="0" smtClean="0"/>
              <a:t> </a:t>
            </a:r>
          </a:p>
          <a:p>
            <a:r>
              <a:rPr lang="cs-CZ" sz="2400" dirty="0"/>
              <a:t> </a:t>
            </a:r>
            <a:r>
              <a:rPr lang="cs-CZ" sz="2400" dirty="0" smtClean="0">
                <a:solidFill>
                  <a:srgbClr val="FF0000"/>
                </a:solidFill>
              </a:rPr>
              <a:t>- 6x </a:t>
            </a:r>
            <a:r>
              <a:rPr lang="cs-CZ" sz="2400" dirty="0" smtClean="0"/>
              <a:t>– 10y = 12</a:t>
            </a:r>
          </a:p>
          <a:p>
            <a:r>
              <a:rPr lang="cs-CZ" sz="2400" dirty="0"/>
              <a:t> </a:t>
            </a:r>
            <a:r>
              <a:rPr lang="cs-CZ" sz="2400" dirty="0" smtClean="0"/>
              <a:t>  </a:t>
            </a:r>
            <a:r>
              <a:rPr lang="cs-CZ" sz="2400" dirty="0" smtClean="0">
                <a:solidFill>
                  <a:srgbClr val="FF0000"/>
                </a:solidFill>
              </a:rPr>
              <a:t>6x</a:t>
            </a:r>
            <a:r>
              <a:rPr lang="cs-CZ" sz="2400" dirty="0" smtClean="0"/>
              <a:t> + 12y = -6</a:t>
            </a:r>
          </a:p>
          <a:p>
            <a:r>
              <a:rPr lang="cs-CZ" sz="2400" dirty="0"/>
              <a:t> </a:t>
            </a:r>
            <a:r>
              <a:rPr lang="cs-CZ" sz="2400" dirty="0" smtClean="0"/>
              <a:t>             2y = 6  / : 2</a:t>
            </a:r>
          </a:p>
          <a:p>
            <a:r>
              <a:rPr lang="cs-CZ" sz="2400" dirty="0"/>
              <a:t> </a:t>
            </a:r>
            <a:r>
              <a:rPr lang="cs-CZ" sz="2400" dirty="0" smtClean="0"/>
              <a:t>               </a:t>
            </a:r>
            <a:r>
              <a:rPr lang="cs-CZ" sz="2400" b="1" u="sng" dirty="0" smtClean="0"/>
              <a:t>y = 3</a:t>
            </a:r>
            <a:r>
              <a:rPr lang="cs-CZ" sz="2400" dirty="0" smtClean="0"/>
              <a:t>      </a:t>
            </a:r>
            <a:endParaRPr lang="cs-CZ" sz="2400" dirty="0"/>
          </a:p>
        </p:txBody>
      </p:sp>
      <p:cxnSp>
        <p:nvCxnSpPr>
          <p:cNvPr id="8" name="Přímá spojnice 7"/>
          <p:cNvCxnSpPr/>
          <p:nvPr/>
        </p:nvCxnSpPr>
        <p:spPr>
          <a:xfrm>
            <a:off x="1043608" y="2636912"/>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a:off x="1043608" y="3347825"/>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1115616" y="1844824"/>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1187624" y="4113488"/>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4644008" y="1268760"/>
            <a:ext cx="3168352" cy="3046988"/>
          </a:xfrm>
          <a:prstGeom prst="rect">
            <a:avLst/>
          </a:prstGeom>
          <a:noFill/>
        </p:spPr>
        <p:txBody>
          <a:bodyPr wrap="square" rtlCol="0">
            <a:spAutoFit/>
          </a:bodyPr>
          <a:lstStyle/>
          <a:p>
            <a:r>
              <a:rPr lang="cs-CZ" sz="2400" dirty="0" smtClean="0"/>
              <a:t>2x + 4 ∙ 3 = - 2</a:t>
            </a:r>
          </a:p>
          <a:p>
            <a:r>
              <a:rPr lang="cs-CZ" sz="2400" dirty="0" smtClean="0"/>
              <a:t>2x + 12    = - 2</a:t>
            </a:r>
          </a:p>
          <a:p>
            <a:r>
              <a:rPr lang="cs-CZ" sz="2400" dirty="0"/>
              <a:t> </a:t>
            </a:r>
            <a:r>
              <a:rPr lang="cs-CZ" sz="2400" dirty="0" smtClean="0"/>
              <a:t>         2x   = - 2 – 12</a:t>
            </a:r>
          </a:p>
          <a:p>
            <a:r>
              <a:rPr lang="cs-CZ" sz="2400" dirty="0" smtClean="0"/>
              <a:t>          2x   = - 14  / : 2</a:t>
            </a:r>
          </a:p>
          <a:p>
            <a:r>
              <a:rPr lang="cs-CZ" sz="2400" dirty="0"/>
              <a:t>	</a:t>
            </a:r>
            <a:r>
              <a:rPr lang="cs-CZ" sz="2400" b="1" u="sng" dirty="0" smtClean="0"/>
              <a:t>x  = - 7</a:t>
            </a:r>
          </a:p>
          <a:p>
            <a:endParaRPr lang="cs-CZ" sz="2400" b="1" u="sng" dirty="0"/>
          </a:p>
          <a:p>
            <a:r>
              <a:rPr lang="cs-CZ" sz="2400" b="1" dirty="0"/>
              <a:t>[x = - 7,  y = 3]</a:t>
            </a:r>
            <a:endParaRPr lang="cs-CZ" sz="2400" b="1" u="sng" dirty="0"/>
          </a:p>
          <a:p>
            <a:endParaRPr lang="cs-CZ" sz="2400" b="1" u="sng" dirty="0"/>
          </a:p>
        </p:txBody>
      </p:sp>
      <p:sp>
        <p:nvSpPr>
          <p:cNvPr id="20" name="Oblouk 19"/>
          <p:cNvSpPr/>
          <p:nvPr/>
        </p:nvSpPr>
        <p:spPr>
          <a:xfrm rot="7516246">
            <a:off x="3192162" y="2179349"/>
            <a:ext cx="1955346" cy="131401"/>
          </a:xfrm>
          <a:prstGeom prst="arc">
            <a:avLst>
              <a:gd name="adj1" fmla="val 11134833"/>
              <a:gd name="adj2" fmla="val 0"/>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TextovéPole 20"/>
          <p:cNvSpPr txBox="1"/>
          <p:nvPr/>
        </p:nvSpPr>
        <p:spPr>
          <a:xfrm>
            <a:off x="827584" y="4653136"/>
            <a:ext cx="7632848" cy="1569660"/>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 L</a:t>
            </a:r>
            <a:r>
              <a:rPr lang="cs-CZ" sz="2400" b="1" dirty="0">
                <a:solidFill>
                  <a:schemeClr val="accent6"/>
                </a:solidFill>
                <a:latin typeface="Parchment"/>
              </a:rPr>
              <a:t>1 </a:t>
            </a:r>
            <a:r>
              <a:rPr lang="cs-CZ" sz="2400" b="1" dirty="0">
                <a:solidFill>
                  <a:schemeClr val="accent6"/>
                </a:solidFill>
              </a:rPr>
              <a:t>= 2 - 3 ∙ (-7) =  2 + 21 = 23     P</a:t>
            </a:r>
            <a:r>
              <a:rPr lang="cs-CZ" sz="2400" b="1" dirty="0">
                <a:solidFill>
                  <a:schemeClr val="accent6"/>
                </a:solidFill>
                <a:latin typeface="Parchment"/>
              </a:rPr>
              <a:t>1</a:t>
            </a:r>
            <a:r>
              <a:rPr lang="cs-CZ" sz="2400" b="1" dirty="0">
                <a:solidFill>
                  <a:schemeClr val="accent6"/>
                </a:solidFill>
              </a:rPr>
              <a:t> = 5 ∙ 3 + 8 = 15 + 8 = 23    </a:t>
            </a:r>
          </a:p>
          <a:p>
            <a:r>
              <a:rPr lang="cs-CZ" sz="2400" b="1" dirty="0">
                <a:solidFill>
                  <a:schemeClr val="accent6"/>
                </a:solidFill>
              </a:rPr>
              <a:t>       L</a:t>
            </a:r>
            <a:r>
              <a:rPr lang="cs-CZ" sz="2400" b="1" dirty="0">
                <a:solidFill>
                  <a:schemeClr val="accent6"/>
                </a:solidFill>
                <a:latin typeface="Parchment"/>
              </a:rPr>
              <a:t>1</a:t>
            </a:r>
            <a:r>
              <a:rPr lang="cs-CZ" sz="2400" b="1" dirty="0">
                <a:solidFill>
                  <a:schemeClr val="accent6"/>
                </a:solidFill>
              </a:rPr>
              <a:t> =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4 ∙ 3 + 3 = 12 + 3 = 15     P</a:t>
            </a:r>
            <a:r>
              <a:rPr lang="cs-CZ" sz="2400" b="1" dirty="0">
                <a:solidFill>
                  <a:schemeClr val="accent6"/>
                </a:solidFill>
                <a:latin typeface="Parchment"/>
              </a:rPr>
              <a:t>2</a:t>
            </a:r>
            <a:r>
              <a:rPr lang="cs-CZ" sz="2400" b="1" dirty="0">
                <a:solidFill>
                  <a:schemeClr val="accent6"/>
                </a:solidFill>
              </a:rPr>
              <a:t> = 1 - 2 ∙ (- 7) = 1 + 14 = 15</a:t>
            </a:r>
          </a:p>
          <a:p>
            <a:r>
              <a:rPr lang="cs-CZ" sz="2400" b="1" dirty="0">
                <a:solidFill>
                  <a:schemeClr val="accent6"/>
                </a:solidFill>
              </a:rPr>
              <a:t>       L</a:t>
            </a:r>
            <a:r>
              <a:rPr lang="cs-CZ" sz="2400" b="1" dirty="0">
                <a:solidFill>
                  <a:schemeClr val="accent6"/>
                </a:solidFill>
                <a:latin typeface="Parchment"/>
              </a:rPr>
              <a:t>2</a:t>
            </a:r>
            <a:r>
              <a:rPr lang="cs-CZ" sz="2400" b="1" dirty="0">
                <a:solidFill>
                  <a:schemeClr val="accent6"/>
                </a:solidFill>
              </a:rPr>
              <a:t> =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Tree>
    <p:extLst>
      <p:ext uri="{BB962C8B-B14F-4D97-AF65-F5344CB8AC3E}">
        <p14:creationId xmlns:p14="http://schemas.microsoft.com/office/powerpoint/2010/main" xmlns="" val="40586299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691680" y="1916832"/>
            <a:ext cx="4500500" cy="2308324"/>
          </a:xfrm>
          <a:prstGeom prst="rect">
            <a:avLst/>
          </a:prstGeom>
          <a:noFill/>
          <a:ln>
            <a:noFill/>
          </a:ln>
        </p:spPr>
        <p:txBody>
          <a:bodyPr wrap="square" rtlCol="0">
            <a:spAutoFit/>
          </a:bodyPr>
          <a:lstStyle/>
          <a:p>
            <a:r>
              <a:rPr lang="cs-CZ" sz="2400" dirty="0" smtClean="0"/>
              <a:t>              5 - 2x =  3y + 8   </a:t>
            </a:r>
          </a:p>
          <a:p>
            <a:r>
              <a:rPr lang="cs-CZ" sz="2400" dirty="0"/>
              <a:t> </a:t>
            </a:r>
            <a:r>
              <a:rPr lang="cs-CZ" sz="2400" dirty="0" smtClean="0"/>
              <a:t>            4y + 3 = 1 - 3x</a:t>
            </a:r>
          </a:p>
          <a:p>
            <a:r>
              <a:rPr lang="cs-CZ" sz="2400" dirty="0" smtClean="0"/>
              <a:t>        </a:t>
            </a:r>
          </a:p>
          <a:p>
            <a:endParaRPr lang="cs-CZ" sz="2400" dirty="0"/>
          </a:p>
          <a:p>
            <a:endParaRPr lang="cs-CZ" sz="2400" dirty="0" smtClean="0"/>
          </a:p>
          <a:p>
            <a:endParaRPr lang="cs-CZ" sz="2400" dirty="0" smtClean="0"/>
          </a:p>
        </p:txBody>
      </p:sp>
      <p:sp>
        <p:nvSpPr>
          <p:cNvPr id="6" name="TextovéPole 5"/>
          <p:cNvSpPr txBox="1"/>
          <p:nvPr/>
        </p:nvSpPr>
        <p:spPr>
          <a:xfrm>
            <a:off x="899592" y="980728"/>
            <a:ext cx="7632848" cy="461665"/>
          </a:xfrm>
          <a:prstGeom prst="rect">
            <a:avLst/>
          </a:prstGeom>
          <a:noFill/>
        </p:spPr>
        <p:txBody>
          <a:bodyPr wrap="square" rtlCol="0">
            <a:spAutoFit/>
          </a:bodyPr>
          <a:lstStyle/>
          <a:p>
            <a:r>
              <a:rPr lang="cs-CZ" sz="2400" dirty="0"/>
              <a:t>4</a:t>
            </a:r>
            <a:r>
              <a:rPr lang="cs-CZ" sz="2400" dirty="0" smtClean="0"/>
              <a:t>) Řeš vhodnějším způsobem soustavu rovnic</a:t>
            </a:r>
            <a:endParaRPr lang="cs-CZ" sz="2400" dirty="0"/>
          </a:p>
        </p:txBody>
      </p:sp>
    </p:spTree>
    <p:extLst>
      <p:ext uri="{BB962C8B-B14F-4D97-AF65-F5344CB8AC3E}">
        <p14:creationId xmlns:p14="http://schemas.microsoft.com/office/powerpoint/2010/main" xmlns="" val="11357670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43786" y="409910"/>
            <a:ext cx="2012026" cy="461665"/>
          </a:xfrm>
          <a:prstGeom prst="rect">
            <a:avLst/>
          </a:prstGeom>
          <a:noFill/>
        </p:spPr>
        <p:txBody>
          <a:bodyPr wrap="none" rtlCol="0">
            <a:spAutoFit/>
          </a:bodyPr>
          <a:lstStyle/>
          <a:p>
            <a:r>
              <a:rPr lang="cs-CZ" sz="2400" i="1" dirty="0" smtClean="0">
                <a:solidFill>
                  <a:srgbClr val="00B050"/>
                </a:solidFill>
              </a:rPr>
              <a:t>Sčítací metoda</a:t>
            </a:r>
            <a:endParaRPr lang="cs-CZ" sz="2400" i="1" dirty="0">
              <a:solidFill>
                <a:srgbClr val="00B050"/>
              </a:solidFill>
            </a:endParaRPr>
          </a:p>
        </p:txBody>
      </p:sp>
      <p:sp>
        <p:nvSpPr>
          <p:cNvPr id="4" name="TextovéPole 3"/>
          <p:cNvSpPr txBox="1"/>
          <p:nvPr/>
        </p:nvSpPr>
        <p:spPr>
          <a:xfrm>
            <a:off x="850948" y="871575"/>
            <a:ext cx="2952328" cy="3785652"/>
          </a:xfrm>
          <a:prstGeom prst="rect">
            <a:avLst/>
          </a:prstGeom>
          <a:noFill/>
          <a:ln>
            <a:noFill/>
          </a:ln>
        </p:spPr>
        <p:txBody>
          <a:bodyPr wrap="square" rtlCol="0">
            <a:spAutoFit/>
          </a:bodyPr>
          <a:lstStyle/>
          <a:p>
            <a:r>
              <a:rPr lang="cs-CZ" sz="2400" dirty="0"/>
              <a:t> </a:t>
            </a:r>
            <a:r>
              <a:rPr lang="cs-CZ" sz="2400" dirty="0" smtClean="0"/>
              <a:t>      5 </a:t>
            </a:r>
            <a:r>
              <a:rPr lang="cs-CZ" sz="2400" dirty="0"/>
              <a:t>- </a:t>
            </a:r>
            <a:r>
              <a:rPr lang="cs-CZ" sz="2400" dirty="0" smtClean="0"/>
              <a:t>2x </a:t>
            </a:r>
            <a:r>
              <a:rPr lang="cs-CZ" sz="2400" dirty="0"/>
              <a:t>=  </a:t>
            </a:r>
            <a:r>
              <a:rPr lang="cs-CZ" sz="2400" dirty="0" smtClean="0"/>
              <a:t>3y </a:t>
            </a:r>
            <a:r>
              <a:rPr lang="cs-CZ" sz="2400" dirty="0"/>
              <a:t>+ 8   </a:t>
            </a:r>
            <a:endParaRPr lang="cs-CZ" sz="2400" dirty="0" smtClean="0"/>
          </a:p>
          <a:p>
            <a:r>
              <a:rPr lang="cs-CZ" sz="2400" dirty="0" smtClean="0"/>
              <a:t>      4y </a:t>
            </a:r>
            <a:r>
              <a:rPr lang="cs-CZ" sz="2400" dirty="0"/>
              <a:t>+ 3 = 1 - </a:t>
            </a:r>
            <a:r>
              <a:rPr lang="cs-CZ" sz="2400" dirty="0" smtClean="0"/>
              <a:t>3x</a:t>
            </a:r>
            <a:endParaRPr lang="cs-CZ" sz="2400" dirty="0"/>
          </a:p>
          <a:p>
            <a:r>
              <a:rPr lang="cs-CZ" sz="2400" dirty="0"/>
              <a:t> </a:t>
            </a:r>
            <a:r>
              <a:rPr lang="cs-CZ" sz="2400" dirty="0" smtClean="0"/>
              <a:t> </a:t>
            </a:r>
            <a:r>
              <a:rPr lang="cs-CZ" sz="2400" dirty="0"/>
              <a:t>- </a:t>
            </a:r>
            <a:r>
              <a:rPr lang="cs-CZ" sz="2400" dirty="0" smtClean="0"/>
              <a:t>2x </a:t>
            </a:r>
            <a:r>
              <a:rPr lang="cs-CZ" sz="2400" dirty="0"/>
              <a:t>– </a:t>
            </a:r>
            <a:r>
              <a:rPr lang="cs-CZ" sz="2400" dirty="0" smtClean="0"/>
              <a:t>3y </a:t>
            </a:r>
            <a:r>
              <a:rPr lang="cs-CZ" sz="2400" dirty="0"/>
              <a:t>= 8 – </a:t>
            </a:r>
            <a:r>
              <a:rPr lang="cs-CZ" sz="2400" dirty="0" smtClean="0"/>
              <a:t>5</a:t>
            </a:r>
            <a:endParaRPr lang="cs-CZ" sz="2400" dirty="0"/>
          </a:p>
          <a:p>
            <a:r>
              <a:rPr lang="cs-CZ" sz="2400" dirty="0"/>
              <a:t>    </a:t>
            </a:r>
            <a:r>
              <a:rPr lang="cs-CZ" sz="2400" dirty="0" smtClean="0"/>
              <a:t>3x </a:t>
            </a:r>
            <a:r>
              <a:rPr lang="cs-CZ" sz="2400" dirty="0"/>
              <a:t>+ 4y = 1 – 3</a:t>
            </a:r>
          </a:p>
          <a:p>
            <a:r>
              <a:rPr lang="cs-CZ" sz="2400" dirty="0"/>
              <a:t> </a:t>
            </a:r>
            <a:r>
              <a:rPr lang="cs-CZ" sz="2400" dirty="0" smtClean="0"/>
              <a:t> </a:t>
            </a:r>
            <a:r>
              <a:rPr lang="cs-CZ" sz="2400" dirty="0">
                <a:solidFill>
                  <a:srgbClr val="00B0F0"/>
                </a:solidFill>
              </a:rPr>
              <a:t>- </a:t>
            </a:r>
            <a:r>
              <a:rPr lang="cs-CZ" sz="2400" dirty="0" smtClean="0">
                <a:solidFill>
                  <a:srgbClr val="00B0F0"/>
                </a:solidFill>
              </a:rPr>
              <a:t>2x </a:t>
            </a:r>
            <a:r>
              <a:rPr lang="cs-CZ" sz="2400" dirty="0"/>
              <a:t>– </a:t>
            </a:r>
            <a:r>
              <a:rPr lang="cs-CZ" sz="2400" dirty="0" smtClean="0"/>
              <a:t>3y </a:t>
            </a:r>
            <a:r>
              <a:rPr lang="cs-CZ" sz="2400" dirty="0"/>
              <a:t>= </a:t>
            </a:r>
            <a:r>
              <a:rPr lang="cs-CZ" sz="2400" dirty="0" smtClean="0"/>
              <a:t>3   / ∙ </a:t>
            </a:r>
            <a:r>
              <a:rPr lang="cs-CZ" sz="2400" dirty="0">
                <a:solidFill>
                  <a:srgbClr val="0070C0"/>
                </a:solidFill>
              </a:rPr>
              <a:t>3</a:t>
            </a:r>
          </a:p>
          <a:p>
            <a:r>
              <a:rPr lang="cs-CZ" sz="2400" dirty="0"/>
              <a:t>   </a:t>
            </a:r>
            <a:r>
              <a:rPr lang="cs-CZ" sz="2400" dirty="0" smtClean="0"/>
              <a:t> </a:t>
            </a:r>
            <a:r>
              <a:rPr lang="cs-CZ" sz="2400" dirty="0" smtClean="0">
                <a:solidFill>
                  <a:srgbClr val="00B0F0"/>
                </a:solidFill>
              </a:rPr>
              <a:t>3x</a:t>
            </a:r>
            <a:r>
              <a:rPr lang="cs-CZ" sz="2400" dirty="0" smtClean="0"/>
              <a:t> </a:t>
            </a:r>
            <a:r>
              <a:rPr lang="cs-CZ" sz="2400" dirty="0"/>
              <a:t>+ 4y = - </a:t>
            </a:r>
            <a:r>
              <a:rPr lang="cs-CZ" sz="2400" dirty="0" smtClean="0"/>
              <a:t>2  / ∙</a:t>
            </a:r>
            <a:r>
              <a:rPr lang="cs-CZ" sz="2400" dirty="0" smtClean="0">
                <a:solidFill>
                  <a:srgbClr val="0070C0"/>
                </a:solidFill>
              </a:rPr>
              <a:t> 2 </a:t>
            </a:r>
          </a:p>
          <a:p>
            <a:r>
              <a:rPr lang="cs-CZ" sz="2400" dirty="0"/>
              <a:t> </a:t>
            </a:r>
            <a:r>
              <a:rPr lang="cs-CZ" sz="2400" dirty="0" smtClean="0">
                <a:solidFill>
                  <a:srgbClr val="FF0000"/>
                </a:solidFill>
              </a:rPr>
              <a:t>- 6x </a:t>
            </a:r>
            <a:r>
              <a:rPr lang="cs-CZ" sz="2400" dirty="0" smtClean="0"/>
              <a:t>– 9y = 9</a:t>
            </a:r>
          </a:p>
          <a:p>
            <a:r>
              <a:rPr lang="cs-CZ" sz="2400" dirty="0"/>
              <a:t> </a:t>
            </a:r>
            <a:r>
              <a:rPr lang="cs-CZ" sz="2400" dirty="0" smtClean="0"/>
              <a:t>  </a:t>
            </a:r>
            <a:r>
              <a:rPr lang="cs-CZ" sz="2400" dirty="0" smtClean="0">
                <a:solidFill>
                  <a:srgbClr val="FF0000"/>
                </a:solidFill>
              </a:rPr>
              <a:t>6x</a:t>
            </a:r>
            <a:r>
              <a:rPr lang="cs-CZ" sz="2400" dirty="0" smtClean="0"/>
              <a:t> + 8y = - 4</a:t>
            </a:r>
          </a:p>
          <a:p>
            <a:r>
              <a:rPr lang="cs-CZ" sz="2400" dirty="0"/>
              <a:t> </a:t>
            </a:r>
            <a:r>
              <a:rPr lang="cs-CZ" sz="2400" dirty="0" smtClean="0"/>
              <a:t>          - y = 5</a:t>
            </a:r>
          </a:p>
          <a:p>
            <a:r>
              <a:rPr lang="cs-CZ" sz="2400" dirty="0" smtClean="0"/>
              <a:t>            </a:t>
            </a:r>
            <a:r>
              <a:rPr lang="cs-CZ" sz="2400" b="1" u="sng" dirty="0" smtClean="0"/>
              <a:t> y = - 5</a:t>
            </a:r>
            <a:r>
              <a:rPr lang="cs-CZ" sz="2400" dirty="0" smtClean="0"/>
              <a:t>      </a:t>
            </a:r>
            <a:endParaRPr lang="cs-CZ" sz="2400" dirty="0"/>
          </a:p>
        </p:txBody>
      </p:sp>
      <p:cxnSp>
        <p:nvCxnSpPr>
          <p:cNvPr id="8" name="Přímá spojnice 7"/>
          <p:cNvCxnSpPr/>
          <p:nvPr/>
        </p:nvCxnSpPr>
        <p:spPr>
          <a:xfrm>
            <a:off x="1127843" y="2420888"/>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a:off x="971600" y="3081192"/>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1115616" y="1589584"/>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1043608" y="3861048"/>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4644008" y="1268760"/>
            <a:ext cx="3168352" cy="3046988"/>
          </a:xfrm>
          <a:prstGeom prst="rect">
            <a:avLst/>
          </a:prstGeom>
          <a:noFill/>
        </p:spPr>
        <p:txBody>
          <a:bodyPr wrap="square" rtlCol="0">
            <a:spAutoFit/>
          </a:bodyPr>
          <a:lstStyle/>
          <a:p>
            <a:r>
              <a:rPr lang="cs-CZ" sz="2400" dirty="0"/>
              <a:t>3</a:t>
            </a:r>
            <a:r>
              <a:rPr lang="cs-CZ" sz="2400" dirty="0" smtClean="0"/>
              <a:t>x + 4 ∙ ( - 5) = - 2</a:t>
            </a:r>
          </a:p>
          <a:p>
            <a:r>
              <a:rPr lang="cs-CZ" sz="2400" dirty="0" smtClean="0"/>
              <a:t>       3x - 20    = - 2</a:t>
            </a:r>
          </a:p>
          <a:p>
            <a:r>
              <a:rPr lang="cs-CZ" sz="2400" dirty="0"/>
              <a:t> </a:t>
            </a:r>
            <a:r>
              <a:rPr lang="cs-CZ" sz="2400" dirty="0" smtClean="0"/>
              <a:t>               3x   = - 2 + 20</a:t>
            </a:r>
          </a:p>
          <a:p>
            <a:r>
              <a:rPr lang="cs-CZ" sz="2400" dirty="0" smtClean="0"/>
              <a:t>                3x   = 18  / : 3</a:t>
            </a:r>
          </a:p>
          <a:p>
            <a:r>
              <a:rPr lang="cs-CZ" sz="2400" dirty="0"/>
              <a:t>	</a:t>
            </a:r>
            <a:r>
              <a:rPr lang="cs-CZ" sz="2400" dirty="0" smtClean="0"/>
              <a:t>      </a:t>
            </a:r>
            <a:r>
              <a:rPr lang="cs-CZ" sz="2400" b="1" u="sng" dirty="0" smtClean="0"/>
              <a:t>x  =  6</a:t>
            </a:r>
          </a:p>
          <a:p>
            <a:endParaRPr lang="cs-CZ" sz="2400" b="1" u="sng" dirty="0"/>
          </a:p>
          <a:p>
            <a:r>
              <a:rPr lang="cs-CZ" sz="2400" b="1" dirty="0"/>
              <a:t>[x = </a:t>
            </a:r>
            <a:r>
              <a:rPr lang="cs-CZ" sz="2400" b="1" dirty="0" smtClean="0"/>
              <a:t>6,  </a:t>
            </a:r>
            <a:r>
              <a:rPr lang="cs-CZ" sz="2400" b="1" dirty="0"/>
              <a:t>y = </a:t>
            </a:r>
            <a:r>
              <a:rPr lang="cs-CZ" sz="2400" b="1" dirty="0" smtClean="0"/>
              <a:t>- 5]</a:t>
            </a:r>
            <a:endParaRPr lang="cs-CZ" sz="2400" b="1" u="sng" dirty="0"/>
          </a:p>
          <a:p>
            <a:endParaRPr lang="cs-CZ" sz="2400" b="1" u="sng" dirty="0">
              <a:solidFill>
                <a:srgbClr val="00B0F0"/>
              </a:solidFill>
            </a:endParaRPr>
          </a:p>
        </p:txBody>
      </p:sp>
      <p:sp>
        <p:nvSpPr>
          <p:cNvPr id="20" name="Oblouk 19"/>
          <p:cNvSpPr/>
          <p:nvPr/>
        </p:nvSpPr>
        <p:spPr>
          <a:xfrm rot="8303162">
            <a:off x="3354981" y="2000188"/>
            <a:ext cx="1955346" cy="226861"/>
          </a:xfrm>
          <a:prstGeom prst="arc">
            <a:avLst>
              <a:gd name="adj1" fmla="val 11134833"/>
              <a:gd name="adj2" fmla="val 0"/>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TextovéPole 20"/>
          <p:cNvSpPr txBox="1"/>
          <p:nvPr/>
        </p:nvSpPr>
        <p:spPr>
          <a:xfrm>
            <a:off x="611560" y="4656235"/>
            <a:ext cx="7848872" cy="1569660"/>
          </a:xfrm>
          <a:prstGeom prst="rect">
            <a:avLst/>
          </a:prstGeom>
          <a:noFill/>
        </p:spPr>
        <p:txBody>
          <a:bodyPr wrap="square" rtlCol="0">
            <a:spAutoFit/>
          </a:bodyPr>
          <a:lstStyle/>
          <a:p>
            <a:r>
              <a:rPr lang="cs-CZ" sz="2400" b="1" dirty="0" err="1" smtClean="0">
                <a:solidFill>
                  <a:schemeClr val="accent6"/>
                </a:solidFill>
              </a:rPr>
              <a:t>Zk</a:t>
            </a:r>
            <a:r>
              <a:rPr lang="cs-CZ" sz="2400" b="1" dirty="0" smtClean="0">
                <a:solidFill>
                  <a:schemeClr val="accent6"/>
                </a:solidFill>
              </a:rPr>
              <a:t>. L</a:t>
            </a:r>
            <a:r>
              <a:rPr lang="cs-CZ" sz="2400" b="1" dirty="0" smtClean="0">
                <a:solidFill>
                  <a:schemeClr val="accent6"/>
                </a:solidFill>
                <a:latin typeface="Parchment"/>
              </a:rPr>
              <a:t>1 </a:t>
            </a:r>
            <a:r>
              <a:rPr lang="cs-CZ" sz="2400" b="1" dirty="0">
                <a:solidFill>
                  <a:schemeClr val="accent6"/>
                </a:solidFill>
              </a:rPr>
              <a:t>= </a:t>
            </a:r>
            <a:r>
              <a:rPr lang="cs-CZ" sz="2400" b="1" dirty="0" smtClean="0">
                <a:solidFill>
                  <a:schemeClr val="accent6"/>
                </a:solidFill>
              </a:rPr>
              <a:t>5 </a:t>
            </a:r>
            <a:r>
              <a:rPr lang="cs-CZ" sz="2400" b="1" dirty="0">
                <a:solidFill>
                  <a:schemeClr val="accent6"/>
                </a:solidFill>
              </a:rPr>
              <a:t>- </a:t>
            </a:r>
            <a:r>
              <a:rPr lang="cs-CZ" sz="2400" b="1" dirty="0" smtClean="0">
                <a:solidFill>
                  <a:schemeClr val="accent6"/>
                </a:solidFill>
              </a:rPr>
              <a:t>2 </a:t>
            </a:r>
            <a:r>
              <a:rPr lang="cs-CZ" sz="2400" b="1" dirty="0">
                <a:solidFill>
                  <a:schemeClr val="accent6"/>
                </a:solidFill>
              </a:rPr>
              <a:t>∙ </a:t>
            </a:r>
            <a:r>
              <a:rPr lang="cs-CZ" sz="2400" b="1" dirty="0" smtClean="0">
                <a:solidFill>
                  <a:schemeClr val="accent6"/>
                </a:solidFill>
              </a:rPr>
              <a:t>6 </a:t>
            </a:r>
            <a:r>
              <a:rPr lang="cs-CZ" sz="2400" b="1" dirty="0">
                <a:solidFill>
                  <a:schemeClr val="accent6"/>
                </a:solidFill>
              </a:rPr>
              <a:t>=  </a:t>
            </a:r>
            <a:r>
              <a:rPr lang="cs-CZ" sz="2400" b="1" dirty="0" smtClean="0">
                <a:solidFill>
                  <a:schemeClr val="accent6"/>
                </a:solidFill>
              </a:rPr>
              <a:t>5 - 12 </a:t>
            </a:r>
            <a:r>
              <a:rPr lang="cs-CZ" sz="2400" b="1" dirty="0">
                <a:solidFill>
                  <a:schemeClr val="accent6"/>
                </a:solidFill>
              </a:rPr>
              <a:t>= </a:t>
            </a:r>
            <a:r>
              <a:rPr lang="cs-CZ" sz="2400" b="1" dirty="0" smtClean="0">
                <a:solidFill>
                  <a:schemeClr val="accent6"/>
                </a:solidFill>
              </a:rPr>
              <a:t>- 7     </a:t>
            </a:r>
            <a:r>
              <a:rPr lang="cs-CZ" sz="2400" b="1" dirty="0">
                <a:solidFill>
                  <a:schemeClr val="accent6"/>
                </a:solidFill>
              </a:rPr>
              <a:t>P</a:t>
            </a:r>
            <a:r>
              <a:rPr lang="cs-CZ" sz="2400" b="1" dirty="0">
                <a:solidFill>
                  <a:schemeClr val="accent6"/>
                </a:solidFill>
                <a:latin typeface="Parchment"/>
              </a:rPr>
              <a:t>1</a:t>
            </a:r>
            <a:r>
              <a:rPr lang="cs-CZ" sz="2400" b="1" dirty="0">
                <a:solidFill>
                  <a:schemeClr val="accent6"/>
                </a:solidFill>
              </a:rPr>
              <a:t> = </a:t>
            </a:r>
            <a:r>
              <a:rPr lang="cs-CZ" sz="2400" b="1" dirty="0" smtClean="0">
                <a:solidFill>
                  <a:schemeClr val="accent6"/>
                </a:solidFill>
              </a:rPr>
              <a:t>3 </a:t>
            </a:r>
            <a:r>
              <a:rPr lang="cs-CZ" sz="2400" b="1" dirty="0">
                <a:solidFill>
                  <a:schemeClr val="accent6"/>
                </a:solidFill>
              </a:rPr>
              <a:t>∙ </a:t>
            </a:r>
            <a:r>
              <a:rPr lang="cs-CZ" sz="2400" b="1" dirty="0" smtClean="0">
                <a:solidFill>
                  <a:schemeClr val="accent6"/>
                </a:solidFill>
              </a:rPr>
              <a:t>(-5) + </a:t>
            </a:r>
            <a:r>
              <a:rPr lang="cs-CZ" sz="2400" b="1" dirty="0">
                <a:solidFill>
                  <a:schemeClr val="accent6"/>
                </a:solidFill>
              </a:rPr>
              <a:t>8 = </a:t>
            </a:r>
            <a:r>
              <a:rPr lang="cs-CZ" sz="2400" b="1" dirty="0" smtClean="0">
                <a:solidFill>
                  <a:schemeClr val="accent6"/>
                </a:solidFill>
              </a:rPr>
              <a:t>- 15 </a:t>
            </a:r>
            <a:r>
              <a:rPr lang="cs-CZ" sz="2400" b="1" dirty="0">
                <a:solidFill>
                  <a:schemeClr val="accent6"/>
                </a:solidFill>
              </a:rPr>
              <a:t>+ 8 = </a:t>
            </a:r>
            <a:r>
              <a:rPr lang="cs-CZ" sz="2400" b="1" dirty="0" smtClean="0">
                <a:solidFill>
                  <a:schemeClr val="accent6"/>
                </a:solidFill>
              </a:rPr>
              <a:t>- 7    </a:t>
            </a:r>
            <a:endParaRPr lang="cs-CZ" sz="2400" b="1" dirty="0">
              <a:solidFill>
                <a:schemeClr val="accent6"/>
              </a:solidFill>
            </a:endParaRPr>
          </a:p>
          <a:p>
            <a:r>
              <a:rPr lang="cs-CZ" sz="2400" b="1" dirty="0" smtClean="0">
                <a:solidFill>
                  <a:schemeClr val="accent6"/>
                </a:solidFill>
              </a:rPr>
              <a:t>L</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smtClean="0">
                <a:solidFill>
                  <a:schemeClr val="accent6"/>
                </a:solidFill>
              </a:rPr>
              <a:t>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4 ∙ </a:t>
            </a:r>
            <a:r>
              <a:rPr lang="cs-CZ" sz="2400" b="1" dirty="0" smtClean="0">
                <a:solidFill>
                  <a:schemeClr val="accent6"/>
                </a:solidFill>
              </a:rPr>
              <a:t>(- 5) </a:t>
            </a:r>
            <a:r>
              <a:rPr lang="cs-CZ" sz="2400" b="1" dirty="0">
                <a:solidFill>
                  <a:schemeClr val="accent6"/>
                </a:solidFill>
              </a:rPr>
              <a:t>+ 3 = </a:t>
            </a:r>
            <a:r>
              <a:rPr lang="cs-CZ" sz="2400" b="1" dirty="0" smtClean="0">
                <a:solidFill>
                  <a:schemeClr val="accent6"/>
                </a:solidFill>
              </a:rPr>
              <a:t>- 20 </a:t>
            </a:r>
            <a:r>
              <a:rPr lang="cs-CZ" sz="2400" b="1" dirty="0">
                <a:solidFill>
                  <a:schemeClr val="accent6"/>
                </a:solidFill>
              </a:rPr>
              <a:t>+ 3 </a:t>
            </a:r>
            <a:r>
              <a:rPr lang="cs-CZ" sz="2400" b="1" dirty="0" smtClean="0">
                <a:solidFill>
                  <a:schemeClr val="accent6"/>
                </a:solidFill>
              </a:rPr>
              <a:t>= - 17     </a:t>
            </a:r>
            <a:r>
              <a:rPr lang="cs-CZ" sz="2400" b="1" dirty="0">
                <a:solidFill>
                  <a:schemeClr val="accent6"/>
                </a:solidFill>
              </a:rPr>
              <a:t>P</a:t>
            </a:r>
            <a:r>
              <a:rPr lang="cs-CZ" sz="2400" b="1" dirty="0">
                <a:solidFill>
                  <a:schemeClr val="accent6"/>
                </a:solidFill>
                <a:latin typeface="Parchment"/>
              </a:rPr>
              <a:t>2</a:t>
            </a:r>
            <a:r>
              <a:rPr lang="cs-CZ" sz="2400" b="1" dirty="0">
                <a:solidFill>
                  <a:schemeClr val="accent6"/>
                </a:solidFill>
              </a:rPr>
              <a:t> = 1 - </a:t>
            </a:r>
            <a:r>
              <a:rPr lang="cs-CZ" sz="2400" b="1" dirty="0" smtClean="0">
                <a:solidFill>
                  <a:schemeClr val="accent6"/>
                </a:solidFill>
              </a:rPr>
              <a:t>3 </a:t>
            </a:r>
            <a:r>
              <a:rPr lang="cs-CZ" sz="2400" b="1" dirty="0">
                <a:solidFill>
                  <a:schemeClr val="accent6"/>
                </a:solidFill>
              </a:rPr>
              <a:t>∙ </a:t>
            </a:r>
            <a:r>
              <a:rPr lang="cs-CZ" sz="2400" b="1" dirty="0" smtClean="0">
                <a:solidFill>
                  <a:schemeClr val="accent6"/>
                </a:solidFill>
              </a:rPr>
              <a:t>6 </a:t>
            </a:r>
            <a:r>
              <a:rPr lang="cs-CZ" sz="2400" b="1" dirty="0">
                <a:solidFill>
                  <a:schemeClr val="accent6"/>
                </a:solidFill>
              </a:rPr>
              <a:t>= 1 </a:t>
            </a:r>
            <a:r>
              <a:rPr lang="cs-CZ" sz="2400" b="1" dirty="0" smtClean="0">
                <a:solidFill>
                  <a:schemeClr val="accent6"/>
                </a:solidFill>
              </a:rPr>
              <a:t>- 18 </a:t>
            </a:r>
            <a:r>
              <a:rPr lang="cs-CZ" sz="2400" b="1" dirty="0">
                <a:solidFill>
                  <a:schemeClr val="accent6"/>
                </a:solidFill>
              </a:rPr>
              <a:t>= </a:t>
            </a:r>
            <a:r>
              <a:rPr lang="cs-CZ" sz="2400" b="1" dirty="0" smtClean="0">
                <a:solidFill>
                  <a:schemeClr val="accent6"/>
                </a:solidFill>
              </a:rPr>
              <a:t>-17</a:t>
            </a:r>
            <a:endParaRPr lang="cs-CZ" sz="2400" b="1" dirty="0">
              <a:solidFill>
                <a:schemeClr val="accent6"/>
              </a:solidFill>
            </a:endParaRPr>
          </a:p>
          <a:p>
            <a:r>
              <a:rPr lang="cs-CZ" sz="2400" b="1" dirty="0">
                <a:solidFill>
                  <a:schemeClr val="accent6"/>
                </a:solidFill>
              </a:rPr>
              <a:t> </a:t>
            </a:r>
            <a:r>
              <a:rPr lang="cs-CZ" sz="2400" b="1" dirty="0" smtClean="0">
                <a:solidFill>
                  <a:schemeClr val="accent6"/>
                </a:solidFill>
              </a:rPr>
              <a:t>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
        <p:nvSpPr>
          <p:cNvPr id="2" name="Obdélník 1"/>
          <p:cNvSpPr/>
          <p:nvPr/>
        </p:nvSpPr>
        <p:spPr>
          <a:xfrm>
            <a:off x="995048" y="1638788"/>
            <a:ext cx="2398538"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1045891" y="2038044"/>
            <a:ext cx="2480489"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1045893" y="2412516"/>
            <a:ext cx="1609919"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971601" y="2786988"/>
            <a:ext cx="1800200"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2699266" y="2437300"/>
            <a:ext cx="621787"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2775248" y="2764401"/>
            <a:ext cx="641298"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1045893" y="3163356"/>
            <a:ext cx="1800200"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1010663" y="3485131"/>
            <a:ext cx="2326529"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1651041" y="3916492"/>
            <a:ext cx="1196295"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1644729" y="4170289"/>
            <a:ext cx="1011083"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4644008" y="1268760"/>
            <a:ext cx="2375230"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5087250" y="1668016"/>
            <a:ext cx="2077038"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bdélník 28"/>
          <p:cNvSpPr/>
          <p:nvPr/>
        </p:nvSpPr>
        <p:spPr>
          <a:xfrm>
            <a:off x="5530492" y="2067272"/>
            <a:ext cx="2077038"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5831623" y="2456880"/>
            <a:ext cx="1038519"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6870143" y="2376435"/>
            <a:ext cx="942218"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bdélník 31"/>
          <p:cNvSpPr/>
          <p:nvPr/>
        </p:nvSpPr>
        <p:spPr>
          <a:xfrm>
            <a:off x="5927925" y="2764401"/>
            <a:ext cx="942218"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4644007" y="3485131"/>
            <a:ext cx="1925003"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p:cNvSpPr/>
          <p:nvPr/>
        </p:nvSpPr>
        <p:spPr>
          <a:xfrm>
            <a:off x="643786" y="4657227"/>
            <a:ext cx="3496166"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bdélník 34"/>
          <p:cNvSpPr/>
          <p:nvPr/>
        </p:nvSpPr>
        <p:spPr>
          <a:xfrm>
            <a:off x="4377686" y="4656235"/>
            <a:ext cx="3722706"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bdélník 35"/>
          <p:cNvSpPr/>
          <p:nvPr/>
        </p:nvSpPr>
        <p:spPr>
          <a:xfrm>
            <a:off x="714553" y="5068542"/>
            <a:ext cx="1011083"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bdélník 36"/>
          <p:cNvSpPr/>
          <p:nvPr/>
        </p:nvSpPr>
        <p:spPr>
          <a:xfrm>
            <a:off x="689484" y="5386064"/>
            <a:ext cx="3846511"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bdélník 37"/>
          <p:cNvSpPr/>
          <p:nvPr/>
        </p:nvSpPr>
        <p:spPr>
          <a:xfrm>
            <a:off x="4663030" y="5314307"/>
            <a:ext cx="3846511"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Obdélník 38"/>
          <p:cNvSpPr/>
          <p:nvPr/>
        </p:nvSpPr>
        <p:spPr>
          <a:xfrm>
            <a:off x="714553" y="5826639"/>
            <a:ext cx="1011083" cy="3992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hnutý pruh 4"/>
          <p:cNvSpPr/>
          <p:nvPr/>
        </p:nvSpPr>
        <p:spPr>
          <a:xfrm rot="8443377">
            <a:off x="3142590" y="1966689"/>
            <a:ext cx="2027457" cy="483417"/>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xmlns="" val="4220072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24"/>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27"/>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28"/>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29"/>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30"/>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31"/>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32"/>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0" nodeType="clickEffect">
                                  <p:stCondLst>
                                    <p:cond delay="0"/>
                                  </p:stCondLst>
                                  <p:childTnLst>
                                    <p:set>
                                      <p:cBhvr>
                                        <p:cTn id="74" dur="1" fill="hold">
                                          <p:stCondLst>
                                            <p:cond delay="0"/>
                                          </p:stCondLst>
                                        </p:cTn>
                                        <p:tgtEl>
                                          <p:spTgt spid="33"/>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1" presetClass="exit" presetSubtype="0" fill="hold" grpId="0" nodeType="clickEffect">
                                  <p:stCondLst>
                                    <p:cond delay="0"/>
                                  </p:stCondLst>
                                  <p:childTnLst>
                                    <p:set>
                                      <p:cBhvr>
                                        <p:cTn id="78" dur="1" fill="hold">
                                          <p:stCondLst>
                                            <p:cond delay="0"/>
                                          </p:stCondLst>
                                        </p:cTn>
                                        <p:tgtEl>
                                          <p:spTgt spid="34"/>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1" presetClass="exit" presetSubtype="0" fill="hold" grpId="0" nodeType="clickEffect">
                                  <p:stCondLst>
                                    <p:cond delay="0"/>
                                  </p:stCondLst>
                                  <p:childTnLst>
                                    <p:set>
                                      <p:cBhvr>
                                        <p:cTn id="82" dur="1" fill="hold">
                                          <p:stCondLst>
                                            <p:cond delay="0"/>
                                          </p:stCondLst>
                                        </p:cTn>
                                        <p:tgtEl>
                                          <p:spTgt spid="35"/>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36"/>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0" nodeType="clickEffect">
                                  <p:stCondLst>
                                    <p:cond delay="0"/>
                                  </p:stCondLst>
                                  <p:childTnLst>
                                    <p:set>
                                      <p:cBhvr>
                                        <p:cTn id="90" dur="1" fill="hold">
                                          <p:stCondLst>
                                            <p:cond delay="0"/>
                                          </p:stCondLst>
                                        </p:cTn>
                                        <p:tgtEl>
                                          <p:spTgt spid="37"/>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xit" presetSubtype="0" fill="hold" grpId="0" nodeType="clickEffect">
                                  <p:stCondLst>
                                    <p:cond delay="0"/>
                                  </p:stCondLst>
                                  <p:childTnLst>
                                    <p:set>
                                      <p:cBhvr>
                                        <p:cTn id="94" dur="1" fill="hold">
                                          <p:stCondLst>
                                            <p:cond delay="0"/>
                                          </p:stCondLst>
                                        </p:cTn>
                                        <p:tgtEl>
                                          <p:spTgt spid="38"/>
                                        </p:tgtEl>
                                        <p:attrNameLst>
                                          <p:attrName>style.visibility</p:attrName>
                                        </p:attrNameLst>
                                      </p:cBhvr>
                                      <p:to>
                                        <p:strVal val="hidden"/>
                                      </p:to>
                                    </p:set>
                                  </p:childTnLst>
                                </p:cTn>
                              </p:par>
                            </p:childTnLst>
                          </p:cTn>
                        </p:par>
                      </p:childTnLst>
                    </p:cTn>
                  </p:par>
                  <p:par>
                    <p:cTn id="95" fill="hold">
                      <p:stCondLst>
                        <p:cond delay="indefinite"/>
                      </p:stCondLst>
                      <p:childTnLst>
                        <p:par>
                          <p:cTn id="96" fill="hold">
                            <p:stCondLst>
                              <p:cond delay="0"/>
                            </p:stCondLst>
                            <p:childTnLst>
                              <p:par>
                                <p:cTn id="97" presetID="1" presetClass="exit" presetSubtype="0" fill="hold" grpId="0" nodeType="clickEffect">
                                  <p:stCondLst>
                                    <p:cond delay="0"/>
                                  </p:stCondLst>
                                  <p:childTnLst>
                                    <p:set>
                                      <p:cBhvr>
                                        <p:cTn id="98" dur="1" fill="hold">
                                          <p:stCondLst>
                                            <p:cond delay="0"/>
                                          </p:stCondLst>
                                        </p:cTn>
                                        <p:tgtEl>
                                          <p:spTgt spid="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5" grpId="0" animBg="1"/>
      <p:bldP spid="16" grpId="0" animBg="1"/>
      <p:bldP spid="18"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43786" y="409910"/>
            <a:ext cx="2012026" cy="461665"/>
          </a:xfrm>
          <a:prstGeom prst="rect">
            <a:avLst/>
          </a:prstGeom>
          <a:noFill/>
        </p:spPr>
        <p:txBody>
          <a:bodyPr wrap="none" rtlCol="0">
            <a:spAutoFit/>
          </a:bodyPr>
          <a:lstStyle/>
          <a:p>
            <a:r>
              <a:rPr lang="cs-CZ" sz="2400" i="1" dirty="0" smtClean="0">
                <a:solidFill>
                  <a:srgbClr val="00B050"/>
                </a:solidFill>
              </a:rPr>
              <a:t>Sčítací metoda</a:t>
            </a:r>
            <a:endParaRPr lang="cs-CZ" sz="2400" i="1" dirty="0">
              <a:solidFill>
                <a:srgbClr val="00B050"/>
              </a:solidFill>
            </a:endParaRPr>
          </a:p>
        </p:txBody>
      </p:sp>
      <p:sp>
        <p:nvSpPr>
          <p:cNvPr id="4" name="TextovéPole 3"/>
          <p:cNvSpPr txBox="1"/>
          <p:nvPr/>
        </p:nvSpPr>
        <p:spPr>
          <a:xfrm>
            <a:off x="838721" y="863903"/>
            <a:ext cx="2952328" cy="3785652"/>
          </a:xfrm>
          <a:prstGeom prst="rect">
            <a:avLst/>
          </a:prstGeom>
          <a:noFill/>
          <a:ln>
            <a:noFill/>
          </a:ln>
        </p:spPr>
        <p:txBody>
          <a:bodyPr wrap="square" rtlCol="0">
            <a:spAutoFit/>
          </a:bodyPr>
          <a:lstStyle/>
          <a:p>
            <a:r>
              <a:rPr lang="cs-CZ" sz="2400" dirty="0"/>
              <a:t> </a:t>
            </a:r>
            <a:r>
              <a:rPr lang="cs-CZ" sz="2400" dirty="0" smtClean="0"/>
              <a:t>      5 </a:t>
            </a:r>
            <a:r>
              <a:rPr lang="cs-CZ" sz="2400" dirty="0"/>
              <a:t>- </a:t>
            </a:r>
            <a:r>
              <a:rPr lang="cs-CZ" sz="2400" dirty="0" smtClean="0"/>
              <a:t>2x </a:t>
            </a:r>
            <a:r>
              <a:rPr lang="cs-CZ" sz="2400" dirty="0"/>
              <a:t>=  </a:t>
            </a:r>
            <a:r>
              <a:rPr lang="cs-CZ" sz="2400" dirty="0" smtClean="0"/>
              <a:t>3y </a:t>
            </a:r>
            <a:r>
              <a:rPr lang="cs-CZ" sz="2400" dirty="0"/>
              <a:t>+ 8   </a:t>
            </a:r>
            <a:endParaRPr lang="cs-CZ" sz="2400" dirty="0" smtClean="0"/>
          </a:p>
          <a:p>
            <a:r>
              <a:rPr lang="cs-CZ" sz="2400" dirty="0" smtClean="0"/>
              <a:t>      4y </a:t>
            </a:r>
            <a:r>
              <a:rPr lang="cs-CZ" sz="2400" dirty="0"/>
              <a:t>+ 3 = 1 - </a:t>
            </a:r>
            <a:r>
              <a:rPr lang="cs-CZ" sz="2400" dirty="0" smtClean="0"/>
              <a:t>3x</a:t>
            </a:r>
            <a:endParaRPr lang="cs-CZ" sz="2400" dirty="0"/>
          </a:p>
          <a:p>
            <a:r>
              <a:rPr lang="cs-CZ" sz="2400" dirty="0"/>
              <a:t> </a:t>
            </a:r>
            <a:r>
              <a:rPr lang="cs-CZ" sz="2400" dirty="0" smtClean="0"/>
              <a:t> </a:t>
            </a:r>
            <a:r>
              <a:rPr lang="cs-CZ" sz="2400" dirty="0"/>
              <a:t>- </a:t>
            </a:r>
            <a:r>
              <a:rPr lang="cs-CZ" sz="2400" dirty="0" smtClean="0"/>
              <a:t>2x </a:t>
            </a:r>
            <a:r>
              <a:rPr lang="cs-CZ" sz="2400" dirty="0"/>
              <a:t>– </a:t>
            </a:r>
            <a:r>
              <a:rPr lang="cs-CZ" sz="2400" dirty="0" smtClean="0"/>
              <a:t>3y </a:t>
            </a:r>
            <a:r>
              <a:rPr lang="cs-CZ" sz="2400" dirty="0"/>
              <a:t>= 8 – </a:t>
            </a:r>
            <a:r>
              <a:rPr lang="cs-CZ" sz="2400" dirty="0" smtClean="0"/>
              <a:t>5</a:t>
            </a:r>
            <a:endParaRPr lang="cs-CZ" sz="2400" dirty="0"/>
          </a:p>
          <a:p>
            <a:r>
              <a:rPr lang="cs-CZ" sz="2400" dirty="0"/>
              <a:t>    </a:t>
            </a:r>
            <a:r>
              <a:rPr lang="cs-CZ" sz="2400" dirty="0" smtClean="0"/>
              <a:t>3x </a:t>
            </a:r>
            <a:r>
              <a:rPr lang="cs-CZ" sz="2400" dirty="0"/>
              <a:t>+ 4y = 1 – 3</a:t>
            </a:r>
          </a:p>
          <a:p>
            <a:r>
              <a:rPr lang="cs-CZ" sz="2400" dirty="0"/>
              <a:t> </a:t>
            </a:r>
            <a:r>
              <a:rPr lang="cs-CZ" sz="2400" dirty="0" smtClean="0"/>
              <a:t> </a:t>
            </a:r>
            <a:r>
              <a:rPr lang="cs-CZ" sz="2400" dirty="0">
                <a:solidFill>
                  <a:srgbClr val="00B0F0"/>
                </a:solidFill>
              </a:rPr>
              <a:t>- </a:t>
            </a:r>
            <a:r>
              <a:rPr lang="cs-CZ" sz="2400" dirty="0" smtClean="0">
                <a:solidFill>
                  <a:srgbClr val="00B0F0"/>
                </a:solidFill>
              </a:rPr>
              <a:t>2x </a:t>
            </a:r>
            <a:r>
              <a:rPr lang="cs-CZ" sz="2400" dirty="0"/>
              <a:t>– </a:t>
            </a:r>
            <a:r>
              <a:rPr lang="cs-CZ" sz="2400" dirty="0" smtClean="0"/>
              <a:t>3y </a:t>
            </a:r>
            <a:r>
              <a:rPr lang="cs-CZ" sz="2400" dirty="0"/>
              <a:t>= </a:t>
            </a:r>
            <a:r>
              <a:rPr lang="cs-CZ" sz="2400" dirty="0" smtClean="0"/>
              <a:t>3   / ∙ </a:t>
            </a:r>
            <a:r>
              <a:rPr lang="cs-CZ" sz="2400" dirty="0">
                <a:solidFill>
                  <a:srgbClr val="0070C0"/>
                </a:solidFill>
              </a:rPr>
              <a:t>3</a:t>
            </a:r>
          </a:p>
          <a:p>
            <a:r>
              <a:rPr lang="cs-CZ" sz="2400" dirty="0"/>
              <a:t>   </a:t>
            </a:r>
            <a:r>
              <a:rPr lang="cs-CZ" sz="2400" dirty="0" smtClean="0"/>
              <a:t> </a:t>
            </a:r>
            <a:r>
              <a:rPr lang="cs-CZ" sz="2400" dirty="0" smtClean="0">
                <a:solidFill>
                  <a:srgbClr val="00B0F0"/>
                </a:solidFill>
              </a:rPr>
              <a:t>3x</a:t>
            </a:r>
            <a:r>
              <a:rPr lang="cs-CZ" sz="2400" dirty="0" smtClean="0"/>
              <a:t> </a:t>
            </a:r>
            <a:r>
              <a:rPr lang="cs-CZ" sz="2400" dirty="0"/>
              <a:t>+ 4y = - </a:t>
            </a:r>
            <a:r>
              <a:rPr lang="cs-CZ" sz="2400" dirty="0" smtClean="0"/>
              <a:t>2  / ∙</a:t>
            </a:r>
            <a:r>
              <a:rPr lang="cs-CZ" sz="2400" dirty="0" smtClean="0">
                <a:solidFill>
                  <a:srgbClr val="0070C0"/>
                </a:solidFill>
              </a:rPr>
              <a:t> 2 </a:t>
            </a:r>
          </a:p>
          <a:p>
            <a:r>
              <a:rPr lang="cs-CZ" sz="2400" dirty="0"/>
              <a:t> </a:t>
            </a:r>
            <a:r>
              <a:rPr lang="cs-CZ" sz="2400" dirty="0" smtClean="0">
                <a:solidFill>
                  <a:srgbClr val="FF0000"/>
                </a:solidFill>
              </a:rPr>
              <a:t>- 6x </a:t>
            </a:r>
            <a:r>
              <a:rPr lang="cs-CZ" sz="2400" dirty="0" smtClean="0"/>
              <a:t>– 9y = 9</a:t>
            </a:r>
          </a:p>
          <a:p>
            <a:r>
              <a:rPr lang="cs-CZ" sz="2400" dirty="0"/>
              <a:t> </a:t>
            </a:r>
            <a:r>
              <a:rPr lang="cs-CZ" sz="2400" dirty="0" smtClean="0"/>
              <a:t>  </a:t>
            </a:r>
            <a:r>
              <a:rPr lang="cs-CZ" sz="2400" dirty="0" smtClean="0">
                <a:solidFill>
                  <a:srgbClr val="FF0000"/>
                </a:solidFill>
              </a:rPr>
              <a:t>6x</a:t>
            </a:r>
            <a:r>
              <a:rPr lang="cs-CZ" sz="2400" dirty="0" smtClean="0"/>
              <a:t> + 8y = - 4</a:t>
            </a:r>
          </a:p>
          <a:p>
            <a:r>
              <a:rPr lang="cs-CZ" sz="2400" dirty="0"/>
              <a:t> </a:t>
            </a:r>
            <a:r>
              <a:rPr lang="cs-CZ" sz="2400" dirty="0" smtClean="0"/>
              <a:t>          - y = 5</a:t>
            </a:r>
          </a:p>
          <a:p>
            <a:r>
              <a:rPr lang="cs-CZ" sz="2400" dirty="0" smtClean="0"/>
              <a:t>            </a:t>
            </a:r>
            <a:r>
              <a:rPr lang="cs-CZ" sz="2400" b="1" u="sng" dirty="0" smtClean="0"/>
              <a:t> y = - 5</a:t>
            </a:r>
            <a:r>
              <a:rPr lang="cs-CZ" sz="2400" dirty="0" smtClean="0"/>
              <a:t>      </a:t>
            </a:r>
            <a:endParaRPr lang="cs-CZ" sz="2400" dirty="0"/>
          </a:p>
        </p:txBody>
      </p:sp>
      <p:cxnSp>
        <p:nvCxnSpPr>
          <p:cNvPr id="8" name="Přímá spojnice 7"/>
          <p:cNvCxnSpPr/>
          <p:nvPr/>
        </p:nvCxnSpPr>
        <p:spPr>
          <a:xfrm>
            <a:off x="1127843" y="2420888"/>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a:off x="971600" y="3081192"/>
            <a:ext cx="23985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1115616" y="1700808"/>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1043608" y="3861048"/>
            <a:ext cx="225452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4644008" y="1268760"/>
            <a:ext cx="3168352" cy="3046988"/>
          </a:xfrm>
          <a:prstGeom prst="rect">
            <a:avLst/>
          </a:prstGeom>
          <a:noFill/>
        </p:spPr>
        <p:txBody>
          <a:bodyPr wrap="square" rtlCol="0">
            <a:spAutoFit/>
          </a:bodyPr>
          <a:lstStyle/>
          <a:p>
            <a:r>
              <a:rPr lang="cs-CZ" sz="2400" dirty="0"/>
              <a:t>3</a:t>
            </a:r>
            <a:r>
              <a:rPr lang="cs-CZ" sz="2400" dirty="0" smtClean="0"/>
              <a:t>x + 4 ∙ ( - 5) = - 2</a:t>
            </a:r>
          </a:p>
          <a:p>
            <a:r>
              <a:rPr lang="cs-CZ" sz="2400" dirty="0" smtClean="0"/>
              <a:t>       3x - 20    = - 2</a:t>
            </a:r>
          </a:p>
          <a:p>
            <a:r>
              <a:rPr lang="cs-CZ" sz="2400" dirty="0"/>
              <a:t> </a:t>
            </a:r>
            <a:r>
              <a:rPr lang="cs-CZ" sz="2400" dirty="0" smtClean="0"/>
              <a:t>               3x   = - 2 + 20</a:t>
            </a:r>
          </a:p>
          <a:p>
            <a:r>
              <a:rPr lang="cs-CZ" sz="2400" dirty="0" smtClean="0"/>
              <a:t>                3x   = 18  / : 3</a:t>
            </a:r>
          </a:p>
          <a:p>
            <a:r>
              <a:rPr lang="cs-CZ" sz="2400" dirty="0"/>
              <a:t>	</a:t>
            </a:r>
            <a:r>
              <a:rPr lang="cs-CZ" sz="2400" dirty="0" smtClean="0"/>
              <a:t>      </a:t>
            </a:r>
            <a:r>
              <a:rPr lang="cs-CZ" sz="2400" b="1" u="sng" dirty="0" smtClean="0"/>
              <a:t>x  =  6</a:t>
            </a:r>
          </a:p>
          <a:p>
            <a:endParaRPr lang="cs-CZ" sz="2400" b="1" u="sng" dirty="0"/>
          </a:p>
          <a:p>
            <a:r>
              <a:rPr lang="cs-CZ" sz="2400" b="1" dirty="0"/>
              <a:t>[x = </a:t>
            </a:r>
            <a:r>
              <a:rPr lang="cs-CZ" sz="2400" b="1" dirty="0" smtClean="0"/>
              <a:t>6,  </a:t>
            </a:r>
            <a:r>
              <a:rPr lang="cs-CZ" sz="2400" b="1" dirty="0"/>
              <a:t>y = </a:t>
            </a:r>
            <a:r>
              <a:rPr lang="cs-CZ" sz="2400" b="1" dirty="0" smtClean="0"/>
              <a:t>- 5]</a:t>
            </a:r>
            <a:endParaRPr lang="cs-CZ" sz="2400" b="1" u="sng" dirty="0"/>
          </a:p>
          <a:p>
            <a:endParaRPr lang="cs-CZ" sz="2400" b="1" u="sng" dirty="0">
              <a:solidFill>
                <a:srgbClr val="00B0F0"/>
              </a:solidFill>
            </a:endParaRPr>
          </a:p>
        </p:txBody>
      </p:sp>
      <p:sp>
        <p:nvSpPr>
          <p:cNvPr id="20" name="Oblouk 19"/>
          <p:cNvSpPr/>
          <p:nvPr/>
        </p:nvSpPr>
        <p:spPr>
          <a:xfrm rot="8303162">
            <a:off x="3323284" y="2072096"/>
            <a:ext cx="1955346" cy="131401"/>
          </a:xfrm>
          <a:prstGeom prst="arc">
            <a:avLst>
              <a:gd name="adj1" fmla="val 11134833"/>
              <a:gd name="adj2" fmla="val 0"/>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TextovéPole 20"/>
          <p:cNvSpPr txBox="1"/>
          <p:nvPr/>
        </p:nvSpPr>
        <p:spPr>
          <a:xfrm>
            <a:off x="611560" y="4656235"/>
            <a:ext cx="7848872" cy="1569660"/>
          </a:xfrm>
          <a:prstGeom prst="rect">
            <a:avLst/>
          </a:prstGeom>
          <a:noFill/>
        </p:spPr>
        <p:txBody>
          <a:bodyPr wrap="square" rtlCol="0">
            <a:spAutoFit/>
          </a:bodyPr>
          <a:lstStyle/>
          <a:p>
            <a:r>
              <a:rPr lang="cs-CZ" sz="2400" b="1" dirty="0" err="1" smtClean="0">
                <a:solidFill>
                  <a:schemeClr val="accent6"/>
                </a:solidFill>
              </a:rPr>
              <a:t>Zk</a:t>
            </a:r>
            <a:r>
              <a:rPr lang="cs-CZ" sz="2400" b="1" dirty="0" smtClean="0">
                <a:solidFill>
                  <a:schemeClr val="accent6"/>
                </a:solidFill>
              </a:rPr>
              <a:t>. L</a:t>
            </a:r>
            <a:r>
              <a:rPr lang="cs-CZ" sz="2400" b="1" dirty="0" smtClean="0">
                <a:solidFill>
                  <a:schemeClr val="accent6"/>
                </a:solidFill>
                <a:latin typeface="Parchment"/>
              </a:rPr>
              <a:t>1 </a:t>
            </a:r>
            <a:r>
              <a:rPr lang="cs-CZ" sz="2400" b="1" dirty="0">
                <a:solidFill>
                  <a:schemeClr val="accent6"/>
                </a:solidFill>
              </a:rPr>
              <a:t>= </a:t>
            </a:r>
            <a:r>
              <a:rPr lang="cs-CZ" sz="2400" b="1" dirty="0" smtClean="0">
                <a:solidFill>
                  <a:schemeClr val="accent6"/>
                </a:solidFill>
              </a:rPr>
              <a:t>5 </a:t>
            </a:r>
            <a:r>
              <a:rPr lang="cs-CZ" sz="2400" b="1" dirty="0">
                <a:solidFill>
                  <a:schemeClr val="accent6"/>
                </a:solidFill>
              </a:rPr>
              <a:t>- </a:t>
            </a:r>
            <a:r>
              <a:rPr lang="cs-CZ" sz="2400" b="1" dirty="0" smtClean="0">
                <a:solidFill>
                  <a:schemeClr val="accent6"/>
                </a:solidFill>
              </a:rPr>
              <a:t>2 </a:t>
            </a:r>
            <a:r>
              <a:rPr lang="cs-CZ" sz="2400" b="1" dirty="0">
                <a:solidFill>
                  <a:schemeClr val="accent6"/>
                </a:solidFill>
              </a:rPr>
              <a:t>∙ </a:t>
            </a:r>
            <a:r>
              <a:rPr lang="cs-CZ" sz="2400" b="1" dirty="0" smtClean="0">
                <a:solidFill>
                  <a:schemeClr val="accent6"/>
                </a:solidFill>
              </a:rPr>
              <a:t>6 </a:t>
            </a:r>
            <a:r>
              <a:rPr lang="cs-CZ" sz="2400" b="1" dirty="0">
                <a:solidFill>
                  <a:schemeClr val="accent6"/>
                </a:solidFill>
              </a:rPr>
              <a:t>=  </a:t>
            </a:r>
            <a:r>
              <a:rPr lang="cs-CZ" sz="2400" b="1" dirty="0" smtClean="0">
                <a:solidFill>
                  <a:schemeClr val="accent6"/>
                </a:solidFill>
              </a:rPr>
              <a:t>5 - 12 </a:t>
            </a:r>
            <a:r>
              <a:rPr lang="cs-CZ" sz="2400" b="1" dirty="0">
                <a:solidFill>
                  <a:schemeClr val="accent6"/>
                </a:solidFill>
              </a:rPr>
              <a:t>= </a:t>
            </a:r>
            <a:r>
              <a:rPr lang="cs-CZ" sz="2400" b="1" dirty="0" smtClean="0">
                <a:solidFill>
                  <a:schemeClr val="accent6"/>
                </a:solidFill>
              </a:rPr>
              <a:t>- 7     </a:t>
            </a:r>
            <a:r>
              <a:rPr lang="cs-CZ" sz="2400" b="1" dirty="0">
                <a:solidFill>
                  <a:schemeClr val="accent6"/>
                </a:solidFill>
              </a:rPr>
              <a:t>P</a:t>
            </a:r>
            <a:r>
              <a:rPr lang="cs-CZ" sz="2400" b="1" dirty="0">
                <a:solidFill>
                  <a:schemeClr val="accent6"/>
                </a:solidFill>
                <a:latin typeface="Parchment"/>
              </a:rPr>
              <a:t>1</a:t>
            </a:r>
            <a:r>
              <a:rPr lang="cs-CZ" sz="2400" b="1" dirty="0">
                <a:solidFill>
                  <a:schemeClr val="accent6"/>
                </a:solidFill>
              </a:rPr>
              <a:t> = </a:t>
            </a:r>
            <a:r>
              <a:rPr lang="cs-CZ" sz="2400" b="1" dirty="0" smtClean="0">
                <a:solidFill>
                  <a:schemeClr val="accent6"/>
                </a:solidFill>
              </a:rPr>
              <a:t>3 </a:t>
            </a:r>
            <a:r>
              <a:rPr lang="cs-CZ" sz="2400" b="1" dirty="0">
                <a:solidFill>
                  <a:schemeClr val="accent6"/>
                </a:solidFill>
              </a:rPr>
              <a:t>∙ </a:t>
            </a:r>
            <a:r>
              <a:rPr lang="cs-CZ" sz="2400" b="1" dirty="0" smtClean="0">
                <a:solidFill>
                  <a:schemeClr val="accent6"/>
                </a:solidFill>
              </a:rPr>
              <a:t>(-5) + </a:t>
            </a:r>
            <a:r>
              <a:rPr lang="cs-CZ" sz="2400" b="1" dirty="0">
                <a:solidFill>
                  <a:schemeClr val="accent6"/>
                </a:solidFill>
              </a:rPr>
              <a:t>8 = </a:t>
            </a:r>
            <a:r>
              <a:rPr lang="cs-CZ" sz="2400" b="1" dirty="0" smtClean="0">
                <a:solidFill>
                  <a:schemeClr val="accent6"/>
                </a:solidFill>
              </a:rPr>
              <a:t>- 15 </a:t>
            </a:r>
            <a:r>
              <a:rPr lang="cs-CZ" sz="2400" b="1" dirty="0">
                <a:solidFill>
                  <a:schemeClr val="accent6"/>
                </a:solidFill>
              </a:rPr>
              <a:t>+ 8 = </a:t>
            </a:r>
            <a:r>
              <a:rPr lang="cs-CZ" sz="2400" b="1" dirty="0" smtClean="0">
                <a:solidFill>
                  <a:schemeClr val="accent6"/>
                </a:solidFill>
              </a:rPr>
              <a:t>- 7    </a:t>
            </a:r>
            <a:endParaRPr lang="cs-CZ" sz="2400" b="1" dirty="0">
              <a:solidFill>
                <a:schemeClr val="accent6"/>
              </a:solidFill>
            </a:endParaRPr>
          </a:p>
          <a:p>
            <a:r>
              <a:rPr lang="cs-CZ" sz="2400" b="1" dirty="0" smtClean="0">
                <a:solidFill>
                  <a:schemeClr val="accent6"/>
                </a:solidFill>
              </a:rPr>
              <a:t>L</a:t>
            </a:r>
            <a:r>
              <a:rPr lang="cs-CZ" sz="2400" b="1" dirty="0" smtClean="0">
                <a:solidFill>
                  <a:schemeClr val="accent6"/>
                </a:solidFill>
                <a:latin typeface="Parchment"/>
              </a:rPr>
              <a:t>1</a:t>
            </a:r>
            <a:r>
              <a:rPr lang="cs-CZ" sz="2400" b="1" dirty="0" smtClean="0">
                <a:solidFill>
                  <a:schemeClr val="accent6"/>
                </a:solidFill>
              </a:rPr>
              <a:t> </a:t>
            </a:r>
            <a:r>
              <a:rPr lang="cs-CZ" sz="2400" b="1" dirty="0">
                <a:solidFill>
                  <a:schemeClr val="accent6"/>
                </a:solidFill>
              </a:rPr>
              <a:t>=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smtClean="0">
                <a:solidFill>
                  <a:schemeClr val="accent6"/>
                </a:solidFill>
              </a:rPr>
              <a:t>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4 ∙ </a:t>
            </a:r>
            <a:r>
              <a:rPr lang="cs-CZ" sz="2400" b="1" dirty="0" smtClean="0">
                <a:solidFill>
                  <a:schemeClr val="accent6"/>
                </a:solidFill>
              </a:rPr>
              <a:t>(- 5) </a:t>
            </a:r>
            <a:r>
              <a:rPr lang="cs-CZ" sz="2400" b="1" dirty="0">
                <a:solidFill>
                  <a:schemeClr val="accent6"/>
                </a:solidFill>
              </a:rPr>
              <a:t>+ 3 = </a:t>
            </a:r>
            <a:r>
              <a:rPr lang="cs-CZ" sz="2400" b="1" dirty="0" smtClean="0">
                <a:solidFill>
                  <a:schemeClr val="accent6"/>
                </a:solidFill>
              </a:rPr>
              <a:t>- 20 </a:t>
            </a:r>
            <a:r>
              <a:rPr lang="cs-CZ" sz="2400" b="1" dirty="0">
                <a:solidFill>
                  <a:schemeClr val="accent6"/>
                </a:solidFill>
              </a:rPr>
              <a:t>+ 3 </a:t>
            </a:r>
            <a:r>
              <a:rPr lang="cs-CZ" sz="2400" b="1" dirty="0" smtClean="0">
                <a:solidFill>
                  <a:schemeClr val="accent6"/>
                </a:solidFill>
              </a:rPr>
              <a:t>= - 17     </a:t>
            </a:r>
            <a:r>
              <a:rPr lang="cs-CZ" sz="2400" b="1" dirty="0">
                <a:solidFill>
                  <a:schemeClr val="accent6"/>
                </a:solidFill>
              </a:rPr>
              <a:t>P</a:t>
            </a:r>
            <a:r>
              <a:rPr lang="cs-CZ" sz="2400" b="1" dirty="0">
                <a:solidFill>
                  <a:schemeClr val="accent6"/>
                </a:solidFill>
                <a:latin typeface="Parchment"/>
              </a:rPr>
              <a:t>2</a:t>
            </a:r>
            <a:r>
              <a:rPr lang="cs-CZ" sz="2400" b="1" dirty="0">
                <a:solidFill>
                  <a:schemeClr val="accent6"/>
                </a:solidFill>
              </a:rPr>
              <a:t> = 1 - </a:t>
            </a:r>
            <a:r>
              <a:rPr lang="cs-CZ" sz="2400" b="1" dirty="0" smtClean="0">
                <a:solidFill>
                  <a:schemeClr val="accent6"/>
                </a:solidFill>
              </a:rPr>
              <a:t>3 </a:t>
            </a:r>
            <a:r>
              <a:rPr lang="cs-CZ" sz="2400" b="1" dirty="0">
                <a:solidFill>
                  <a:schemeClr val="accent6"/>
                </a:solidFill>
              </a:rPr>
              <a:t>∙ </a:t>
            </a:r>
            <a:r>
              <a:rPr lang="cs-CZ" sz="2400" b="1" dirty="0" smtClean="0">
                <a:solidFill>
                  <a:schemeClr val="accent6"/>
                </a:solidFill>
              </a:rPr>
              <a:t>6 </a:t>
            </a:r>
            <a:r>
              <a:rPr lang="cs-CZ" sz="2400" b="1" dirty="0">
                <a:solidFill>
                  <a:schemeClr val="accent6"/>
                </a:solidFill>
              </a:rPr>
              <a:t>= 1 </a:t>
            </a:r>
            <a:r>
              <a:rPr lang="cs-CZ" sz="2400" b="1" dirty="0" smtClean="0">
                <a:solidFill>
                  <a:schemeClr val="accent6"/>
                </a:solidFill>
              </a:rPr>
              <a:t>- 18 </a:t>
            </a:r>
            <a:r>
              <a:rPr lang="cs-CZ" sz="2400" b="1" dirty="0">
                <a:solidFill>
                  <a:schemeClr val="accent6"/>
                </a:solidFill>
              </a:rPr>
              <a:t>= </a:t>
            </a:r>
            <a:r>
              <a:rPr lang="cs-CZ" sz="2400" b="1" dirty="0" smtClean="0">
                <a:solidFill>
                  <a:schemeClr val="accent6"/>
                </a:solidFill>
              </a:rPr>
              <a:t>-17</a:t>
            </a:r>
            <a:endParaRPr lang="cs-CZ" sz="2400" b="1" dirty="0">
              <a:solidFill>
                <a:schemeClr val="accent6"/>
              </a:solidFill>
            </a:endParaRPr>
          </a:p>
          <a:p>
            <a:r>
              <a:rPr lang="cs-CZ" sz="2400" b="1" dirty="0">
                <a:solidFill>
                  <a:schemeClr val="accent6"/>
                </a:solidFill>
              </a:rPr>
              <a:t> </a:t>
            </a:r>
            <a:r>
              <a:rPr lang="cs-CZ" sz="2400" b="1" dirty="0" smtClean="0">
                <a:solidFill>
                  <a:schemeClr val="accent6"/>
                </a:solidFill>
              </a:rPr>
              <a:t>L</a:t>
            </a:r>
            <a:r>
              <a:rPr lang="cs-CZ" sz="2400" b="1" dirty="0" smtClean="0">
                <a:solidFill>
                  <a:schemeClr val="accent6"/>
                </a:solidFill>
                <a:latin typeface="Parchment"/>
              </a:rPr>
              <a:t>2</a:t>
            </a:r>
            <a:r>
              <a:rPr lang="cs-CZ" sz="2400" b="1" dirty="0" smtClean="0">
                <a:solidFill>
                  <a:schemeClr val="accent6"/>
                </a:solidFill>
              </a:rPr>
              <a:t> </a:t>
            </a:r>
            <a:r>
              <a:rPr lang="cs-CZ" sz="2400" b="1" dirty="0">
                <a:solidFill>
                  <a:schemeClr val="accent6"/>
                </a:solidFill>
              </a:rPr>
              <a:t>=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Tree>
    <p:extLst>
      <p:ext uri="{BB962C8B-B14F-4D97-AF65-F5344CB8AC3E}">
        <p14:creationId xmlns:p14="http://schemas.microsoft.com/office/powerpoint/2010/main" xmlns="" val="9406992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74451" y="1143980"/>
            <a:ext cx="3509517" cy="3046988"/>
          </a:xfrm>
          <a:prstGeom prst="rect">
            <a:avLst/>
          </a:prstGeom>
          <a:noFill/>
          <a:ln>
            <a:noFill/>
          </a:ln>
        </p:spPr>
        <p:txBody>
          <a:bodyPr wrap="square" rtlCol="0">
            <a:spAutoFit/>
          </a:bodyPr>
          <a:lstStyle/>
          <a:p>
            <a:r>
              <a:rPr lang="cs-CZ" sz="2400" dirty="0" smtClean="0"/>
              <a:t>     5 - 2x =  3y + 8   </a:t>
            </a:r>
          </a:p>
          <a:p>
            <a:r>
              <a:rPr lang="cs-CZ" sz="2400" dirty="0"/>
              <a:t> </a:t>
            </a:r>
            <a:r>
              <a:rPr lang="cs-CZ" sz="2400" dirty="0" smtClean="0"/>
              <a:t>    4y + 3 = 1 - 3x</a:t>
            </a:r>
          </a:p>
          <a:p>
            <a:r>
              <a:rPr lang="cs-CZ" sz="2400" dirty="0" smtClean="0"/>
              <a:t> - 2x – 3y = 8 – 5</a:t>
            </a:r>
          </a:p>
          <a:p>
            <a:r>
              <a:rPr lang="cs-CZ" sz="2400" dirty="0" smtClean="0"/>
              <a:t>   3x + 4y = 1 – 3</a:t>
            </a:r>
          </a:p>
          <a:p>
            <a:r>
              <a:rPr lang="cs-CZ" sz="2400" dirty="0" smtClean="0"/>
              <a:t> </a:t>
            </a:r>
            <a:r>
              <a:rPr lang="cs-CZ" sz="2400" dirty="0" smtClean="0">
                <a:solidFill>
                  <a:srgbClr val="FF0000"/>
                </a:solidFill>
              </a:rPr>
              <a:t>- 2x </a:t>
            </a:r>
            <a:r>
              <a:rPr lang="cs-CZ" sz="2400" dirty="0" smtClean="0"/>
              <a:t>– 3y = 3</a:t>
            </a:r>
          </a:p>
          <a:p>
            <a:r>
              <a:rPr lang="cs-CZ" sz="2400" dirty="0"/>
              <a:t> </a:t>
            </a:r>
            <a:r>
              <a:rPr lang="cs-CZ" sz="2400" dirty="0" smtClean="0"/>
              <a:t>   3x + 4y = - 2</a:t>
            </a:r>
          </a:p>
          <a:p>
            <a:r>
              <a:rPr lang="cs-CZ" sz="2400" dirty="0" smtClean="0"/>
              <a:t>          </a:t>
            </a:r>
            <a:r>
              <a:rPr lang="cs-CZ" sz="2400" dirty="0" smtClean="0">
                <a:solidFill>
                  <a:srgbClr val="FF0000"/>
                </a:solidFill>
              </a:rPr>
              <a:t>-</a:t>
            </a:r>
            <a:r>
              <a:rPr lang="cs-CZ" sz="2400" dirty="0" smtClean="0"/>
              <a:t> </a:t>
            </a:r>
            <a:r>
              <a:rPr lang="cs-CZ" sz="2400" dirty="0" smtClean="0">
                <a:solidFill>
                  <a:srgbClr val="FF0000"/>
                </a:solidFill>
              </a:rPr>
              <a:t>2x</a:t>
            </a:r>
            <a:r>
              <a:rPr lang="cs-CZ" sz="2400" dirty="0" smtClean="0"/>
              <a:t> = 3y + 3   /: (- 2</a:t>
            </a:r>
          </a:p>
          <a:p>
            <a:r>
              <a:rPr lang="cs-CZ" sz="2400" dirty="0">
                <a:solidFill>
                  <a:srgbClr val="FF0000"/>
                </a:solidFill>
              </a:rPr>
              <a:t> </a:t>
            </a:r>
            <a:r>
              <a:rPr lang="cs-CZ" sz="2400" dirty="0" smtClean="0">
                <a:solidFill>
                  <a:srgbClr val="FF0000"/>
                </a:solidFill>
              </a:rPr>
              <a:t>              x = - 1,5y – 1,5</a:t>
            </a:r>
          </a:p>
        </p:txBody>
      </p:sp>
      <p:cxnSp>
        <p:nvCxnSpPr>
          <p:cNvPr id="4" name="Přímá spojnice 3"/>
          <p:cNvCxnSpPr/>
          <p:nvPr/>
        </p:nvCxnSpPr>
        <p:spPr>
          <a:xfrm flipV="1">
            <a:off x="889996" y="2667472"/>
            <a:ext cx="2336304" cy="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flipV="1">
            <a:off x="881020" y="3410291"/>
            <a:ext cx="2807072" cy="167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889996" y="1907882"/>
            <a:ext cx="24482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5076056" y="2667474"/>
            <a:ext cx="3240360" cy="1569660"/>
          </a:xfrm>
          <a:prstGeom prst="rect">
            <a:avLst/>
          </a:prstGeom>
          <a:noFill/>
        </p:spPr>
        <p:txBody>
          <a:bodyPr wrap="square" rtlCol="0">
            <a:spAutoFit/>
          </a:bodyPr>
          <a:lstStyle/>
          <a:p>
            <a:r>
              <a:rPr lang="cs-CZ" sz="2400" dirty="0"/>
              <a:t>x</a:t>
            </a:r>
            <a:r>
              <a:rPr lang="cs-CZ" sz="2400" dirty="0" smtClean="0"/>
              <a:t> = - 1,5 ∙ (- 5) – 1,5</a:t>
            </a:r>
          </a:p>
          <a:p>
            <a:r>
              <a:rPr lang="cs-CZ" sz="2400" dirty="0"/>
              <a:t>x</a:t>
            </a:r>
            <a:r>
              <a:rPr lang="cs-CZ" sz="2400" dirty="0" smtClean="0"/>
              <a:t> = 7,5 – 1,5 </a:t>
            </a:r>
          </a:p>
          <a:p>
            <a:r>
              <a:rPr lang="cs-CZ" sz="2400" b="1" u="sng" dirty="0"/>
              <a:t>x</a:t>
            </a:r>
            <a:r>
              <a:rPr lang="cs-CZ" sz="2400" b="1" u="sng" dirty="0" smtClean="0"/>
              <a:t> = 6</a:t>
            </a:r>
          </a:p>
          <a:p>
            <a:r>
              <a:rPr lang="cs-CZ" sz="2400" b="1" dirty="0" smtClean="0"/>
              <a:t>[</a:t>
            </a:r>
            <a:r>
              <a:rPr lang="cs-CZ" sz="2400" b="1" dirty="0"/>
              <a:t>x = </a:t>
            </a:r>
            <a:r>
              <a:rPr lang="cs-CZ" sz="2400" b="1" dirty="0" smtClean="0"/>
              <a:t>6,  </a:t>
            </a:r>
            <a:r>
              <a:rPr lang="cs-CZ" sz="2400" b="1" dirty="0"/>
              <a:t>y = </a:t>
            </a:r>
            <a:r>
              <a:rPr lang="cs-CZ" sz="2400" b="1" dirty="0" smtClean="0"/>
              <a:t>- 5]</a:t>
            </a:r>
            <a:endParaRPr lang="cs-CZ" sz="2400" b="1" u="sng" dirty="0"/>
          </a:p>
        </p:txBody>
      </p:sp>
      <p:sp>
        <p:nvSpPr>
          <p:cNvPr id="11" name="Oblouk 10"/>
          <p:cNvSpPr/>
          <p:nvPr/>
        </p:nvSpPr>
        <p:spPr>
          <a:xfrm rot="6967222">
            <a:off x="2155574" y="1375226"/>
            <a:ext cx="2466878" cy="1197091"/>
          </a:xfrm>
          <a:prstGeom prst="arc">
            <a:avLst>
              <a:gd name="adj1" fmla="val 12930796"/>
              <a:gd name="adj2" fmla="val 21100726"/>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4" name="TextovéPole 13"/>
          <p:cNvSpPr txBox="1"/>
          <p:nvPr/>
        </p:nvSpPr>
        <p:spPr>
          <a:xfrm>
            <a:off x="4001228" y="702770"/>
            <a:ext cx="4315188" cy="1938992"/>
          </a:xfrm>
          <a:prstGeom prst="rect">
            <a:avLst/>
          </a:prstGeom>
          <a:noFill/>
        </p:spPr>
        <p:txBody>
          <a:bodyPr wrap="square" rtlCol="0">
            <a:spAutoFit/>
          </a:bodyPr>
          <a:lstStyle/>
          <a:p>
            <a:r>
              <a:rPr lang="cs-CZ" sz="2400" dirty="0" smtClean="0"/>
              <a:t>3∙ (</a:t>
            </a:r>
            <a:r>
              <a:rPr lang="cs-CZ" sz="2400" dirty="0" smtClean="0">
                <a:solidFill>
                  <a:srgbClr val="FF0000"/>
                </a:solidFill>
              </a:rPr>
              <a:t>- 1,5y </a:t>
            </a:r>
            <a:r>
              <a:rPr lang="cs-CZ" sz="2400" dirty="0">
                <a:solidFill>
                  <a:srgbClr val="FF0000"/>
                </a:solidFill>
              </a:rPr>
              <a:t>– </a:t>
            </a:r>
            <a:r>
              <a:rPr lang="cs-CZ" sz="2400" dirty="0" smtClean="0">
                <a:solidFill>
                  <a:srgbClr val="FF0000"/>
                </a:solidFill>
              </a:rPr>
              <a:t>1,5</a:t>
            </a:r>
            <a:r>
              <a:rPr lang="cs-CZ" sz="2400" dirty="0" smtClean="0"/>
              <a:t>) + 4y </a:t>
            </a:r>
            <a:r>
              <a:rPr lang="cs-CZ" sz="2400" dirty="0"/>
              <a:t>= </a:t>
            </a:r>
            <a:r>
              <a:rPr lang="cs-CZ" sz="2400" dirty="0" smtClean="0"/>
              <a:t>- 2</a:t>
            </a:r>
            <a:endParaRPr lang="cs-CZ" sz="2400" dirty="0"/>
          </a:p>
          <a:p>
            <a:r>
              <a:rPr lang="cs-CZ" sz="2400" dirty="0"/>
              <a:t>        </a:t>
            </a:r>
            <a:r>
              <a:rPr lang="cs-CZ" sz="2400" dirty="0" smtClean="0"/>
              <a:t>- 4,5y – 4,5 + 4y </a:t>
            </a:r>
            <a:r>
              <a:rPr lang="cs-CZ" sz="2400" dirty="0"/>
              <a:t>= </a:t>
            </a:r>
            <a:r>
              <a:rPr lang="cs-CZ" sz="2400" dirty="0" smtClean="0"/>
              <a:t>- 2</a:t>
            </a:r>
            <a:endParaRPr lang="cs-CZ" sz="2400" dirty="0"/>
          </a:p>
          <a:p>
            <a:r>
              <a:rPr lang="cs-CZ" sz="2400" dirty="0"/>
              <a:t>	           </a:t>
            </a:r>
            <a:r>
              <a:rPr lang="cs-CZ" sz="2400" dirty="0" smtClean="0"/>
              <a:t>  - 0,5y </a:t>
            </a:r>
            <a:r>
              <a:rPr lang="cs-CZ" sz="2400" dirty="0"/>
              <a:t>= </a:t>
            </a:r>
            <a:r>
              <a:rPr lang="cs-CZ" sz="2400" dirty="0" smtClean="0"/>
              <a:t>4,5 </a:t>
            </a:r>
            <a:r>
              <a:rPr lang="cs-CZ" sz="2400" dirty="0"/>
              <a:t>– </a:t>
            </a:r>
            <a:r>
              <a:rPr lang="cs-CZ" sz="2400" dirty="0" smtClean="0"/>
              <a:t>2</a:t>
            </a:r>
          </a:p>
          <a:p>
            <a:r>
              <a:rPr lang="cs-CZ" sz="2400" dirty="0"/>
              <a:t>	</a:t>
            </a:r>
            <a:r>
              <a:rPr lang="cs-CZ" sz="2400" dirty="0" smtClean="0"/>
              <a:t>	- 0,5y = 2,5  /∙ (- 2)</a:t>
            </a:r>
            <a:endParaRPr lang="cs-CZ" sz="2400" dirty="0"/>
          </a:p>
          <a:p>
            <a:r>
              <a:rPr lang="cs-CZ" sz="2400" dirty="0"/>
              <a:t>	          </a:t>
            </a:r>
            <a:r>
              <a:rPr lang="cs-CZ" sz="2400" dirty="0" smtClean="0"/>
              <a:t>           </a:t>
            </a:r>
            <a:r>
              <a:rPr lang="cs-CZ" sz="2400" b="1" u="sng" dirty="0"/>
              <a:t>y = </a:t>
            </a:r>
            <a:r>
              <a:rPr lang="cs-CZ" sz="2400" b="1" u="sng" dirty="0" smtClean="0"/>
              <a:t>- 5</a:t>
            </a:r>
            <a:endParaRPr lang="cs-CZ" sz="2400" dirty="0"/>
          </a:p>
        </p:txBody>
      </p:sp>
      <p:sp>
        <p:nvSpPr>
          <p:cNvPr id="15" name="Oblouk 14"/>
          <p:cNvSpPr/>
          <p:nvPr/>
        </p:nvSpPr>
        <p:spPr>
          <a:xfrm rot="8792543">
            <a:off x="3793271" y="3381134"/>
            <a:ext cx="1403368" cy="179981"/>
          </a:xfrm>
          <a:prstGeom prst="arc">
            <a:avLst>
              <a:gd name="adj1" fmla="val 11055092"/>
              <a:gd name="adj2" fmla="val 0"/>
            </a:avLst>
          </a:prstGeom>
          <a:ln w="28575">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7" name="TextovéPole 16"/>
          <p:cNvSpPr txBox="1"/>
          <p:nvPr/>
        </p:nvSpPr>
        <p:spPr>
          <a:xfrm>
            <a:off x="749834" y="4581128"/>
            <a:ext cx="7705306" cy="1569660"/>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 L</a:t>
            </a:r>
            <a:r>
              <a:rPr lang="cs-CZ" sz="2400" b="1" dirty="0">
                <a:solidFill>
                  <a:schemeClr val="accent6"/>
                </a:solidFill>
                <a:latin typeface="Parchment"/>
              </a:rPr>
              <a:t>1 </a:t>
            </a:r>
            <a:r>
              <a:rPr lang="cs-CZ" sz="2400" b="1" dirty="0">
                <a:solidFill>
                  <a:schemeClr val="accent6"/>
                </a:solidFill>
              </a:rPr>
              <a:t>= 5 - 2 ∙ 6 =  5 - 12 = - 7     P</a:t>
            </a:r>
            <a:r>
              <a:rPr lang="cs-CZ" sz="2400" b="1" dirty="0">
                <a:solidFill>
                  <a:schemeClr val="accent6"/>
                </a:solidFill>
                <a:latin typeface="Parchment"/>
              </a:rPr>
              <a:t>1</a:t>
            </a:r>
            <a:r>
              <a:rPr lang="cs-CZ" sz="2400" b="1" dirty="0">
                <a:solidFill>
                  <a:schemeClr val="accent6"/>
                </a:solidFill>
              </a:rPr>
              <a:t> = 3 ∙ (-5) + 8 = - 15 + 8 = - 7    </a:t>
            </a:r>
          </a:p>
          <a:p>
            <a:r>
              <a:rPr lang="cs-CZ" sz="2400" b="1" dirty="0">
                <a:solidFill>
                  <a:schemeClr val="accent6"/>
                </a:solidFill>
              </a:rPr>
              <a:t>L</a:t>
            </a:r>
            <a:r>
              <a:rPr lang="cs-CZ" sz="2400" b="1" dirty="0">
                <a:solidFill>
                  <a:schemeClr val="accent6"/>
                </a:solidFill>
                <a:latin typeface="Parchment"/>
              </a:rPr>
              <a:t>1</a:t>
            </a:r>
            <a:r>
              <a:rPr lang="cs-CZ" sz="2400" b="1" dirty="0">
                <a:solidFill>
                  <a:schemeClr val="accent6"/>
                </a:solidFill>
              </a:rPr>
              <a:t> =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4 ∙ (- 5) + 3 = - 20 + 3 = - 17     P</a:t>
            </a:r>
            <a:r>
              <a:rPr lang="cs-CZ" sz="2400" b="1" dirty="0">
                <a:solidFill>
                  <a:schemeClr val="accent6"/>
                </a:solidFill>
                <a:latin typeface="Parchment"/>
              </a:rPr>
              <a:t>2</a:t>
            </a:r>
            <a:r>
              <a:rPr lang="cs-CZ" sz="2400" b="1" dirty="0">
                <a:solidFill>
                  <a:schemeClr val="accent6"/>
                </a:solidFill>
              </a:rPr>
              <a:t> = 1 - 3 ∙ 6 = 1 - 18 = -17</a:t>
            </a:r>
          </a:p>
          <a:p>
            <a:r>
              <a:rPr lang="cs-CZ" sz="2400" b="1" dirty="0">
                <a:solidFill>
                  <a:schemeClr val="accent6"/>
                </a:solidFill>
              </a:rPr>
              <a:t> L</a:t>
            </a:r>
            <a:r>
              <a:rPr lang="cs-CZ" sz="2400" b="1" dirty="0">
                <a:solidFill>
                  <a:schemeClr val="accent6"/>
                </a:solidFill>
                <a:latin typeface="Parchment"/>
              </a:rPr>
              <a:t>2</a:t>
            </a:r>
            <a:r>
              <a:rPr lang="cs-CZ" sz="2400" b="1" dirty="0">
                <a:solidFill>
                  <a:schemeClr val="accent6"/>
                </a:solidFill>
              </a:rPr>
              <a:t> =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
        <p:nvSpPr>
          <p:cNvPr id="20" name="TextovéPole 19"/>
          <p:cNvSpPr txBox="1"/>
          <p:nvPr/>
        </p:nvSpPr>
        <p:spPr>
          <a:xfrm>
            <a:off x="774452" y="620688"/>
            <a:ext cx="2614562" cy="461665"/>
          </a:xfrm>
          <a:prstGeom prst="rect">
            <a:avLst/>
          </a:prstGeom>
          <a:noFill/>
        </p:spPr>
        <p:txBody>
          <a:bodyPr wrap="none" rtlCol="0">
            <a:spAutoFit/>
          </a:bodyPr>
          <a:lstStyle/>
          <a:p>
            <a:r>
              <a:rPr lang="cs-CZ" sz="2400" i="1" dirty="0" smtClean="0">
                <a:solidFill>
                  <a:srgbClr val="00B050"/>
                </a:solidFill>
              </a:rPr>
              <a:t>Dosazovací metoda</a:t>
            </a:r>
            <a:endParaRPr lang="cs-CZ" sz="2400" i="1" dirty="0">
              <a:solidFill>
                <a:srgbClr val="00B050"/>
              </a:solidFill>
            </a:endParaRPr>
          </a:p>
        </p:txBody>
      </p:sp>
      <p:sp>
        <p:nvSpPr>
          <p:cNvPr id="3" name="Obdélník 2"/>
          <p:cNvSpPr/>
          <p:nvPr/>
        </p:nvSpPr>
        <p:spPr>
          <a:xfrm>
            <a:off x="881020" y="1973771"/>
            <a:ext cx="2178812"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881020" y="2348880"/>
            <a:ext cx="2457248"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881020" y="2723989"/>
            <a:ext cx="1962788"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774452" y="3051911"/>
            <a:ext cx="3085478" cy="4003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1547664" y="3474207"/>
            <a:ext cx="1512168" cy="3041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3212232" y="3344756"/>
            <a:ext cx="788996"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1894980" y="3708520"/>
            <a:ext cx="1793112"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4043717" y="789692"/>
            <a:ext cx="3235068"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4494955" y="1090249"/>
            <a:ext cx="331740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5868144" y="1445875"/>
            <a:ext cx="2437943"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5857979" y="1820984"/>
            <a:ext cx="1378318"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7380312" y="1907511"/>
            <a:ext cx="936104"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6045225" y="2246019"/>
            <a:ext cx="1378318"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bdélník 28"/>
          <p:cNvSpPr/>
          <p:nvPr/>
        </p:nvSpPr>
        <p:spPr>
          <a:xfrm>
            <a:off x="5129980" y="2723988"/>
            <a:ext cx="259472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5145871" y="3099098"/>
            <a:ext cx="1588514"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5129980" y="3403282"/>
            <a:ext cx="91524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bdélník 31"/>
          <p:cNvSpPr/>
          <p:nvPr/>
        </p:nvSpPr>
        <p:spPr>
          <a:xfrm>
            <a:off x="5071090" y="3778392"/>
            <a:ext cx="201602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749834" y="4581128"/>
            <a:ext cx="3534134"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p:cNvSpPr/>
          <p:nvPr/>
        </p:nvSpPr>
        <p:spPr>
          <a:xfrm>
            <a:off x="4525331" y="4581128"/>
            <a:ext cx="378075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bdélník 34"/>
          <p:cNvSpPr/>
          <p:nvPr/>
        </p:nvSpPr>
        <p:spPr>
          <a:xfrm>
            <a:off x="784433" y="4993796"/>
            <a:ext cx="127371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bdélník 35"/>
          <p:cNvSpPr/>
          <p:nvPr/>
        </p:nvSpPr>
        <p:spPr>
          <a:xfrm>
            <a:off x="749833" y="5348162"/>
            <a:ext cx="4038191"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bdélník 36"/>
          <p:cNvSpPr/>
          <p:nvPr/>
        </p:nvSpPr>
        <p:spPr>
          <a:xfrm>
            <a:off x="4895077" y="5305280"/>
            <a:ext cx="3384376"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bdélník 37"/>
          <p:cNvSpPr/>
          <p:nvPr/>
        </p:nvSpPr>
        <p:spPr>
          <a:xfrm>
            <a:off x="806321" y="5680389"/>
            <a:ext cx="1273715" cy="375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hnutý pruh 4"/>
          <p:cNvSpPr/>
          <p:nvPr/>
        </p:nvSpPr>
        <p:spPr>
          <a:xfrm rot="7047401">
            <a:off x="2390939" y="1794527"/>
            <a:ext cx="2221106" cy="940174"/>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6" name="Ohnutý pruh 5"/>
          <p:cNvSpPr/>
          <p:nvPr/>
        </p:nvSpPr>
        <p:spPr>
          <a:xfrm rot="8860164">
            <a:off x="3547925" y="3124125"/>
            <a:ext cx="1662073" cy="557691"/>
          </a:xfrm>
          <a:prstGeom prst="blockArc">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extLst>
      <p:ext uri="{BB962C8B-B14F-4D97-AF65-F5344CB8AC3E}">
        <p14:creationId xmlns:p14="http://schemas.microsoft.com/office/powerpoint/2010/main" xmlns="" val="398286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27"/>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28"/>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6"/>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29"/>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30"/>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0" nodeType="clickEffect">
                                  <p:stCondLst>
                                    <p:cond delay="0"/>
                                  </p:stCondLst>
                                  <p:childTnLst>
                                    <p:set>
                                      <p:cBhvr>
                                        <p:cTn id="74" dur="1" fill="hold">
                                          <p:stCondLst>
                                            <p:cond delay="0"/>
                                          </p:stCondLst>
                                        </p:cTn>
                                        <p:tgtEl>
                                          <p:spTgt spid="31"/>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1" presetClass="exit" presetSubtype="0" fill="hold" grpId="0" nodeType="clickEffect">
                                  <p:stCondLst>
                                    <p:cond delay="0"/>
                                  </p:stCondLst>
                                  <p:childTnLst>
                                    <p:set>
                                      <p:cBhvr>
                                        <p:cTn id="78" dur="1" fill="hold">
                                          <p:stCondLst>
                                            <p:cond delay="0"/>
                                          </p:stCondLst>
                                        </p:cTn>
                                        <p:tgtEl>
                                          <p:spTgt spid="32"/>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1" presetClass="exit" presetSubtype="0" fill="hold" grpId="0" nodeType="clickEffect">
                                  <p:stCondLst>
                                    <p:cond delay="0"/>
                                  </p:stCondLst>
                                  <p:childTnLst>
                                    <p:set>
                                      <p:cBhvr>
                                        <p:cTn id="82" dur="1" fill="hold">
                                          <p:stCondLst>
                                            <p:cond delay="0"/>
                                          </p:stCondLst>
                                        </p:cTn>
                                        <p:tgtEl>
                                          <p:spTgt spid="33"/>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34"/>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0" nodeType="clickEffect">
                                  <p:stCondLst>
                                    <p:cond delay="0"/>
                                  </p:stCondLst>
                                  <p:childTnLst>
                                    <p:set>
                                      <p:cBhvr>
                                        <p:cTn id="90" dur="1" fill="hold">
                                          <p:stCondLst>
                                            <p:cond delay="0"/>
                                          </p:stCondLst>
                                        </p:cTn>
                                        <p:tgtEl>
                                          <p:spTgt spid="35"/>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xit" presetSubtype="0" fill="hold" grpId="0" nodeType="clickEffect">
                                  <p:stCondLst>
                                    <p:cond delay="0"/>
                                  </p:stCondLst>
                                  <p:childTnLst>
                                    <p:set>
                                      <p:cBhvr>
                                        <p:cTn id="94" dur="1" fill="hold">
                                          <p:stCondLst>
                                            <p:cond delay="0"/>
                                          </p:stCondLst>
                                        </p:cTn>
                                        <p:tgtEl>
                                          <p:spTgt spid="36"/>
                                        </p:tgtEl>
                                        <p:attrNameLst>
                                          <p:attrName>style.visibility</p:attrName>
                                        </p:attrNameLst>
                                      </p:cBhvr>
                                      <p:to>
                                        <p:strVal val="hidden"/>
                                      </p:to>
                                    </p:set>
                                  </p:childTnLst>
                                </p:cTn>
                              </p:par>
                            </p:childTnLst>
                          </p:cTn>
                        </p:par>
                      </p:childTnLst>
                    </p:cTn>
                  </p:par>
                  <p:par>
                    <p:cTn id="95" fill="hold">
                      <p:stCondLst>
                        <p:cond delay="indefinite"/>
                      </p:stCondLst>
                      <p:childTnLst>
                        <p:par>
                          <p:cTn id="96" fill="hold">
                            <p:stCondLst>
                              <p:cond delay="0"/>
                            </p:stCondLst>
                            <p:childTnLst>
                              <p:par>
                                <p:cTn id="97" presetID="1" presetClass="exit" presetSubtype="0" fill="hold" grpId="0" nodeType="clickEffect">
                                  <p:stCondLst>
                                    <p:cond delay="0"/>
                                  </p:stCondLst>
                                  <p:childTnLst>
                                    <p:set>
                                      <p:cBhvr>
                                        <p:cTn id="98" dur="1" fill="hold">
                                          <p:stCondLst>
                                            <p:cond delay="0"/>
                                          </p:stCondLst>
                                        </p:cTn>
                                        <p:tgtEl>
                                          <p:spTgt spid="37"/>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1" presetClass="exit" presetSubtype="0" fill="hold" grpId="0" nodeType="clickEffect">
                                  <p:stCondLst>
                                    <p:cond delay="0"/>
                                  </p:stCondLst>
                                  <p:childTnLst>
                                    <p:set>
                                      <p:cBhvr>
                                        <p:cTn id="102" dur="1" fill="hold">
                                          <p:stCondLst>
                                            <p:cond delay="0"/>
                                          </p:stCondLst>
                                        </p:cTn>
                                        <p:tgtEl>
                                          <p:spTgt spid="3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3" grpId="0" animBg="1"/>
      <p:bldP spid="16" grpId="0" animBg="1"/>
      <p:bldP spid="18" grpId="0" animBg="1"/>
      <p:bldP spid="19"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74451" y="1143980"/>
            <a:ext cx="3509517" cy="3046988"/>
          </a:xfrm>
          <a:prstGeom prst="rect">
            <a:avLst/>
          </a:prstGeom>
          <a:noFill/>
          <a:ln>
            <a:noFill/>
          </a:ln>
        </p:spPr>
        <p:txBody>
          <a:bodyPr wrap="square" rtlCol="0">
            <a:spAutoFit/>
          </a:bodyPr>
          <a:lstStyle/>
          <a:p>
            <a:r>
              <a:rPr lang="cs-CZ" sz="2400" dirty="0" smtClean="0"/>
              <a:t>     5 - 2x =  3y + 8   </a:t>
            </a:r>
          </a:p>
          <a:p>
            <a:r>
              <a:rPr lang="cs-CZ" sz="2400" dirty="0"/>
              <a:t> </a:t>
            </a:r>
            <a:r>
              <a:rPr lang="cs-CZ" sz="2400" dirty="0" smtClean="0"/>
              <a:t>    4y + 3 = 1 - 3x</a:t>
            </a:r>
          </a:p>
          <a:p>
            <a:r>
              <a:rPr lang="cs-CZ" sz="2400" dirty="0" smtClean="0"/>
              <a:t> - 2x – 3y = 8 – 5</a:t>
            </a:r>
          </a:p>
          <a:p>
            <a:r>
              <a:rPr lang="cs-CZ" sz="2400" dirty="0" smtClean="0"/>
              <a:t>   3x + 4y = 1 – 3</a:t>
            </a:r>
          </a:p>
          <a:p>
            <a:r>
              <a:rPr lang="cs-CZ" sz="2400" dirty="0" smtClean="0"/>
              <a:t> </a:t>
            </a:r>
            <a:r>
              <a:rPr lang="cs-CZ" sz="2400" dirty="0" smtClean="0">
                <a:solidFill>
                  <a:srgbClr val="FF0000"/>
                </a:solidFill>
              </a:rPr>
              <a:t>- 2x </a:t>
            </a:r>
            <a:r>
              <a:rPr lang="cs-CZ" sz="2400" dirty="0" smtClean="0"/>
              <a:t>– 3y = 3</a:t>
            </a:r>
          </a:p>
          <a:p>
            <a:r>
              <a:rPr lang="cs-CZ" sz="2400" dirty="0"/>
              <a:t> </a:t>
            </a:r>
            <a:r>
              <a:rPr lang="cs-CZ" sz="2400" dirty="0" smtClean="0"/>
              <a:t>   3x + 4y = - 2</a:t>
            </a:r>
          </a:p>
          <a:p>
            <a:r>
              <a:rPr lang="cs-CZ" sz="2400" dirty="0" smtClean="0"/>
              <a:t>          </a:t>
            </a:r>
            <a:r>
              <a:rPr lang="cs-CZ" sz="2400" dirty="0" smtClean="0">
                <a:solidFill>
                  <a:srgbClr val="FF0000"/>
                </a:solidFill>
              </a:rPr>
              <a:t>-</a:t>
            </a:r>
            <a:r>
              <a:rPr lang="cs-CZ" sz="2400" dirty="0" smtClean="0"/>
              <a:t> </a:t>
            </a:r>
            <a:r>
              <a:rPr lang="cs-CZ" sz="2400" dirty="0" smtClean="0">
                <a:solidFill>
                  <a:srgbClr val="FF0000"/>
                </a:solidFill>
              </a:rPr>
              <a:t>2x</a:t>
            </a:r>
            <a:r>
              <a:rPr lang="cs-CZ" sz="2400" dirty="0" smtClean="0"/>
              <a:t> = 3y + 3   /: (- 2</a:t>
            </a:r>
          </a:p>
          <a:p>
            <a:r>
              <a:rPr lang="cs-CZ" sz="2400" dirty="0">
                <a:solidFill>
                  <a:srgbClr val="FF0000"/>
                </a:solidFill>
              </a:rPr>
              <a:t> </a:t>
            </a:r>
            <a:r>
              <a:rPr lang="cs-CZ" sz="2400" dirty="0" smtClean="0">
                <a:solidFill>
                  <a:srgbClr val="FF0000"/>
                </a:solidFill>
              </a:rPr>
              <a:t>              x = - 1,5y – 1,5</a:t>
            </a:r>
          </a:p>
        </p:txBody>
      </p:sp>
      <p:cxnSp>
        <p:nvCxnSpPr>
          <p:cNvPr id="4" name="Přímá spojnice 3"/>
          <p:cNvCxnSpPr/>
          <p:nvPr/>
        </p:nvCxnSpPr>
        <p:spPr>
          <a:xfrm flipV="1">
            <a:off x="889996" y="2667472"/>
            <a:ext cx="2336304" cy="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flipV="1">
            <a:off x="881020" y="3410291"/>
            <a:ext cx="2807072" cy="167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889996" y="1907882"/>
            <a:ext cx="24482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5076056" y="2667474"/>
            <a:ext cx="3240360" cy="1569660"/>
          </a:xfrm>
          <a:prstGeom prst="rect">
            <a:avLst/>
          </a:prstGeom>
          <a:noFill/>
        </p:spPr>
        <p:txBody>
          <a:bodyPr wrap="square" rtlCol="0">
            <a:spAutoFit/>
          </a:bodyPr>
          <a:lstStyle/>
          <a:p>
            <a:r>
              <a:rPr lang="cs-CZ" sz="2400" dirty="0"/>
              <a:t>x</a:t>
            </a:r>
            <a:r>
              <a:rPr lang="cs-CZ" sz="2400" dirty="0" smtClean="0"/>
              <a:t> = - 1,5 ∙ (- 5) – 1,5</a:t>
            </a:r>
          </a:p>
          <a:p>
            <a:r>
              <a:rPr lang="cs-CZ" sz="2400" dirty="0"/>
              <a:t>x</a:t>
            </a:r>
            <a:r>
              <a:rPr lang="cs-CZ" sz="2400" dirty="0" smtClean="0"/>
              <a:t> = 7,5 – 1,5 </a:t>
            </a:r>
          </a:p>
          <a:p>
            <a:r>
              <a:rPr lang="cs-CZ" sz="2400" b="1" u="sng" dirty="0"/>
              <a:t>x</a:t>
            </a:r>
            <a:r>
              <a:rPr lang="cs-CZ" sz="2400" b="1" u="sng" dirty="0" smtClean="0"/>
              <a:t> = 6</a:t>
            </a:r>
          </a:p>
          <a:p>
            <a:r>
              <a:rPr lang="cs-CZ" sz="2400" b="1" dirty="0" smtClean="0"/>
              <a:t>[</a:t>
            </a:r>
            <a:r>
              <a:rPr lang="cs-CZ" sz="2400" b="1" dirty="0"/>
              <a:t>x = </a:t>
            </a:r>
            <a:r>
              <a:rPr lang="cs-CZ" sz="2400" b="1" dirty="0" smtClean="0"/>
              <a:t>6,  </a:t>
            </a:r>
            <a:r>
              <a:rPr lang="cs-CZ" sz="2400" b="1" dirty="0"/>
              <a:t>y = </a:t>
            </a:r>
            <a:r>
              <a:rPr lang="cs-CZ" sz="2400" b="1" dirty="0" smtClean="0"/>
              <a:t>- 5]</a:t>
            </a:r>
            <a:endParaRPr lang="cs-CZ" sz="2400" b="1" u="sng" dirty="0"/>
          </a:p>
        </p:txBody>
      </p:sp>
      <p:sp>
        <p:nvSpPr>
          <p:cNvPr id="11" name="Oblouk 10"/>
          <p:cNvSpPr/>
          <p:nvPr/>
        </p:nvSpPr>
        <p:spPr>
          <a:xfrm rot="6967222">
            <a:off x="2155574" y="1375226"/>
            <a:ext cx="2466878" cy="1197091"/>
          </a:xfrm>
          <a:prstGeom prst="arc">
            <a:avLst>
              <a:gd name="adj1" fmla="val 12930796"/>
              <a:gd name="adj2" fmla="val 21100726"/>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4" name="TextovéPole 13"/>
          <p:cNvSpPr txBox="1"/>
          <p:nvPr/>
        </p:nvSpPr>
        <p:spPr>
          <a:xfrm>
            <a:off x="4001228" y="702770"/>
            <a:ext cx="4315188" cy="1938992"/>
          </a:xfrm>
          <a:prstGeom prst="rect">
            <a:avLst/>
          </a:prstGeom>
          <a:noFill/>
        </p:spPr>
        <p:txBody>
          <a:bodyPr wrap="square" rtlCol="0">
            <a:spAutoFit/>
          </a:bodyPr>
          <a:lstStyle/>
          <a:p>
            <a:r>
              <a:rPr lang="cs-CZ" sz="2400" dirty="0" smtClean="0"/>
              <a:t>3∙ (- 1,5y </a:t>
            </a:r>
            <a:r>
              <a:rPr lang="cs-CZ" sz="2400" dirty="0"/>
              <a:t>– </a:t>
            </a:r>
            <a:r>
              <a:rPr lang="cs-CZ" sz="2400" dirty="0" smtClean="0"/>
              <a:t>1,5) + 4y </a:t>
            </a:r>
            <a:r>
              <a:rPr lang="cs-CZ" sz="2400" dirty="0"/>
              <a:t>= </a:t>
            </a:r>
            <a:r>
              <a:rPr lang="cs-CZ" sz="2400" dirty="0" smtClean="0"/>
              <a:t>- 2</a:t>
            </a:r>
            <a:endParaRPr lang="cs-CZ" sz="2400" dirty="0"/>
          </a:p>
          <a:p>
            <a:r>
              <a:rPr lang="cs-CZ" sz="2400" dirty="0"/>
              <a:t>        </a:t>
            </a:r>
            <a:r>
              <a:rPr lang="cs-CZ" sz="2400" dirty="0" smtClean="0"/>
              <a:t>- 4,5y – 4,5 + 4y </a:t>
            </a:r>
            <a:r>
              <a:rPr lang="cs-CZ" sz="2400" dirty="0"/>
              <a:t>= </a:t>
            </a:r>
            <a:r>
              <a:rPr lang="cs-CZ" sz="2400" dirty="0" smtClean="0"/>
              <a:t>- 2</a:t>
            </a:r>
            <a:endParaRPr lang="cs-CZ" sz="2400" dirty="0"/>
          </a:p>
          <a:p>
            <a:r>
              <a:rPr lang="cs-CZ" sz="2400" dirty="0"/>
              <a:t>	           </a:t>
            </a:r>
            <a:r>
              <a:rPr lang="cs-CZ" sz="2400" dirty="0" smtClean="0"/>
              <a:t>  - 0,5y </a:t>
            </a:r>
            <a:r>
              <a:rPr lang="cs-CZ" sz="2400" dirty="0"/>
              <a:t>= </a:t>
            </a:r>
            <a:r>
              <a:rPr lang="cs-CZ" sz="2400" dirty="0" smtClean="0"/>
              <a:t>4,5 </a:t>
            </a:r>
            <a:r>
              <a:rPr lang="cs-CZ" sz="2400" dirty="0"/>
              <a:t>– </a:t>
            </a:r>
            <a:r>
              <a:rPr lang="cs-CZ" sz="2400" dirty="0" smtClean="0"/>
              <a:t>2</a:t>
            </a:r>
          </a:p>
          <a:p>
            <a:r>
              <a:rPr lang="cs-CZ" sz="2400" dirty="0"/>
              <a:t>	</a:t>
            </a:r>
            <a:r>
              <a:rPr lang="cs-CZ" sz="2400" dirty="0" smtClean="0"/>
              <a:t>	- 0,5y = 2,5  /∙ (- 2)</a:t>
            </a:r>
            <a:endParaRPr lang="cs-CZ" sz="2400" dirty="0"/>
          </a:p>
          <a:p>
            <a:r>
              <a:rPr lang="cs-CZ" sz="2400" dirty="0"/>
              <a:t>	          </a:t>
            </a:r>
            <a:r>
              <a:rPr lang="cs-CZ" sz="2400" dirty="0" smtClean="0"/>
              <a:t>           </a:t>
            </a:r>
            <a:r>
              <a:rPr lang="cs-CZ" sz="2400" b="1" u="sng" dirty="0"/>
              <a:t>y = </a:t>
            </a:r>
            <a:r>
              <a:rPr lang="cs-CZ" sz="2400" b="1" u="sng" dirty="0" smtClean="0"/>
              <a:t>- 5</a:t>
            </a:r>
            <a:endParaRPr lang="cs-CZ" sz="2400" dirty="0"/>
          </a:p>
        </p:txBody>
      </p:sp>
      <p:sp>
        <p:nvSpPr>
          <p:cNvPr id="15" name="Oblouk 14"/>
          <p:cNvSpPr/>
          <p:nvPr/>
        </p:nvSpPr>
        <p:spPr>
          <a:xfrm rot="8792543">
            <a:off x="3793271" y="3381134"/>
            <a:ext cx="1403368" cy="179981"/>
          </a:xfrm>
          <a:prstGeom prst="arc">
            <a:avLst>
              <a:gd name="adj1" fmla="val 11055092"/>
              <a:gd name="adj2" fmla="val 0"/>
            </a:avLst>
          </a:prstGeom>
          <a:ln w="28575">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7" name="TextovéPole 16"/>
          <p:cNvSpPr txBox="1"/>
          <p:nvPr/>
        </p:nvSpPr>
        <p:spPr>
          <a:xfrm>
            <a:off x="749834" y="4581128"/>
            <a:ext cx="7705306" cy="1569660"/>
          </a:xfrm>
          <a:prstGeom prst="rect">
            <a:avLst/>
          </a:prstGeom>
          <a:noFill/>
        </p:spPr>
        <p:txBody>
          <a:bodyPr wrap="square" rtlCol="0">
            <a:spAutoFit/>
          </a:bodyPr>
          <a:lstStyle/>
          <a:p>
            <a:r>
              <a:rPr lang="cs-CZ" sz="2400" b="1" dirty="0" err="1">
                <a:solidFill>
                  <a:schemeClr val="accent6"/>
                </a:solidFill>
              </a:rPr>
              <a:t>Zk</a:t>
            </a:r>
            <a:r>
              <a:rPr lang="cs-CZ" sz="2400" b="1" dirty="0">
                <a:solidFill>
                  <a:schemeClr val="accent6"/>
                </a:solidFill>
              </a:rPr>
              <a:t>. L</a:t>
            </a:r>
            <a:r>
              <a:rPr lang="cs-CZ" sz="2400" b="1" dirty="0">
                <a:solidFill>
                  <a:schemeClr val="accent6"/>
                </a:solidFill>
                <a:latin typeface="Parchment"/>
              </a:rPr>
              <a:t>1 </a:t>
            </a:r>
            <a:r>
              <a:rPr lang="cs-CZ" sz="2400" b="1" dirty="0">
                <a:solidFill>
                  <a:schemeClr val="accent6"/>
                </a:solidFill>
              </a:rPr>
              <a:t>= 5 - 2 ∙ 6 =  5 - 12 = - 7     P</a:t>
            </a:r>
            <a:r>
              <a:rPr lang="cs-CZ" sz="2400" b="1" dirty="0">
                <a:solidFill>
                  <a:schemeClr val="accent6"/>
                </a:solidFill>
                <a:latin typeface="Parchment"/>
              </a:rPr>
              <a:t>1</a:t>
            </a:r>
            <a:r>
              <a:rPr lang="cs-CZ" sz="2400" b="1" dirty="0">
                <a:solidFill>
                  <a:schemeClr val="accent6"/>
                </a:solidFill>
              </a:rPr>
              <a:t> = 3 ∙ (-5) + 8 = - 15 + 8 = - 7    </a:t>
            </a:r>
          </a:p>
          <a:p>
            <a:r>
              <a:rPr lang="cs-CZ" sz="2400" b="1" dirty="0">
                <a:solidFill>
                  <a:schemeClr val="accent6"/>
                </a:solidFill>
              </a:rPr>
              <a:t>L</a:t>
            </a:r>
            <a:r>
              <a:rPr lang="cs-CZ" sz="2400" b="1" dirty="0">
                <a:solidFill>
                  <a:schemeClr val="accent6"/>
                </a:solidFill>
                <a:latin typeface="Parchment"/>
              </a:rPr>
              <a:t>1</a:t>
            </a:r>
            <a:r>
              <a:rPr lang="cs-CZ" sz="2400" b="1" dirty="0">
                <a:solidFill>
                  <a:schemeClr val="accent6"/>
                </a:solidFill>
              </a:rPr>
              <a:t> = P</a:t>
            </a:r>
            <a:r>
              <a:rPr lang="cs-CZ" sz="2400" b="1" dirty="0">
                <a:solidFill>
                  <a:schemeClr val="accent6"/>
                </a:solidFill>
                <a:latin typeface="Parchment"/>
              </a:rPr>
              <a:t>1</a:t>
            </a:r>
          </a:p>
          <a:p>
            <a:r>
              <a:rPr lang="cs-CZ" sz="2400" b="1" dirty="0">
                <a:solidFill>
                  <a:schemeClr val="accent6"/>
                </a:solidFill>
                <a:latin typeface="Parchment"/>
              </a:rPr>
              <a:t> </a:t>
            </a:r>
            <a:r>
              <a:rPr lang="cs-CZ" sz="2400" b="1" dirty="0">
                <a:solidFill>
                  <a:schemeClr val="accent6"/>
                </a:solidFill>
              </a:rPr>
              <a:t>L</a:t>
            </a:r>
            <a:r>
              <a:rPr lang="cs-CZ" sz="2400" b="1" dirty="0">
                <a:solidFill>
                  <a:schemeClr val="accent6"/>
                </a:solidFill>
                <a:latin typeface="Parchment"/>
              </a:rPr>
              <a:t>2</a:t>
            </a:r>
            <a:r>
              <a:rPr lang="cs-CZ" sz="2400" b="1" dirty="0">
                <a:solidFill>
                  <a:schemeClr val="accent6"/>
                </a:solidFill>
              </a:rPr>
              <a:t> = 4 ∙ (- 5) + 3 = - 20 + 3 = - 17     P</a:t>
            </a:r>
            <a:r>
              <a:rPr lang="cs-CZ" sz="2400" b="1" dirty="0">
                <a:solidFill>
                  <a:schemeClr val="accent6"/>
                </a:solidFill>
                <a:latin typeface="Parchment"/>
              </a:rPr>
              <a:t>2</a:t>
            </a:r>
            <a:r>
              <a:rPr lang="cs-CZ" sz="2400" b="1" dirty="0">
                <a:solidFill>
                  <a:schemeClr val="accent6"/>
                </a:solidFill>
              </a:rPr>
              <a:t> = 1 - 3 ∙ 6 = 1 - 18 = -17</a:t>
            </a:r>
          </a:p>
          <a:p>
            <a:r>
              <a:rPr lang="cs-CZ" sz="2400" b="1" dirty="0">
                <a:solidFill>
                  <a:schemeClr val="accent6"/>
                </a:solidFill>
              </a:rPr>
              <a:t> L</a:t>
            </a:r>
            <a:r>
              <a:rPr lang="cs-CZ" sz="2400" b="1" dirty="0">
                <a:solidFill>
                  <a:schemeClr val="accent6"/>
                </a:solidFill>
                <a:latin typeface="Parchment"/>
              </a:rPr>
              <a:t>2</a:t>
            </a:r>
            <a:r>
              <a:rPr lang="cs-CZ" sz="2400" b="1" dirty="0">
                <a:solidFill>
                  <a:schemeClr val="accent6"/>
                </a:solidFill>
              </a:rPr>
              <a:t> = </a:t>
            </a:r>
            <a:r>
              <a:rPr lang="cs-CZ" sz="2400" b="1" dirty="0" smtClean="0">
                <a:solidFill>
                  <a:schemeClr val="accent6"/>
                </a:solidFill>
              </a:rPr>
              <a:t>P</a:t>
            </a:r>
            <a:r>
              <a:rPr lang="cs-CZ" sz="2400" b="1" dirty="0" smtClean="0">
                <a:solidFill>
                  <a:schemeClr val="accent6"/>
                </a:solidFill>
                <a:latin typeface="Parchment"/>
              </a:rPr>
              <a:t>2</a:t>
            </a:r>
            <a:endParaRPr lang="cs-CZ" sz="2400" dirty="0"/>
          </a:p>
        </p:txBody>
      </p:sp>
      <p:sp>
        <p:nvSpPr>
          <p:cNvPr id="20" name="TextovéPole 19"/>
          <p:cNvSpPr txBox="1"/>
          <p:nvPr/>
        </p:nvSpPr>
        <p:spPr>
          <a:xfrm>
            <a:off x="774452" y="620688"/>
            <a:ext cx="2614562" cy="461665"/>
          </a:xfrm>
          <a:prstGeom prst="rect">
            <a:avLst/>
          </a:prstGeom>
          <a:noFill/>
        </p:spPr>
        <p:txBody>
          <a:bodyPr wrap="none" rtlCol="0">
            <a:spAutoFit/>
          </a:bodyPr>
          <a:lstStyle/>
          <a:p>
            <a:r>
              <a:rPr lang="cs-CZ" sz="2400" i="1" dirty="0" smtClean="0">
                <a:solidFill>
                  <a:srgbClr val="00B050"/>
                </a:solidFill>
              </a:rPr>
              <a:t>Dosazovací metoda</a:t>
            </a:r>
            <a:endParaRPr lang="cs-CZ" sz="2400" i="1" dirty="0">
              <a:solidFill>
                <a:srgbClr val="00B050"/>
              </a:solidFill>
            </a:endParaRPr>
          </a:p>
        </p:txBody>
      </p:sp>
    </p:spTree>
    <p:extLst>
      <p:ext uri="{BB962C8B-B14F-4D97-AF65-F5344CB8AC3E}">
        <p14:creationId xmlns:p14="http://schemas.microsoft.com/office/powerpoint/2010/main" xmlns="" val="68183467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509</TotalTime>
  <Words>2330</Words>
  <Application>Microsoft Office PowerPoint</Application>
  <PresentationFormat>Předvádění na obrazovce (4:3)</PresentationFormat>
  <Paragraphs>341</Paragraphs>
  <Slides>23</Slides>
  <Notes>0</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Motiv systému Office</vt:lpstr>
      <vt:lpstr>  </vt:lpstr>
      <vt:lpstr>Snímek 2</vt:lpstr>
      <vt:lpstr>Soustavy rovnic</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Soustavy rovnic</dc:title>
  <dc:creator>mrkackovav</dc:creator>
  <cp:lastModifiedBy>Dum</cp:lastModifiedBy>
  <cp:revision>53</cp:revision>
  <dcterms:created xsi:type="dcterms:W3CDTF">2013-01-31T22:00:16Z</dcterms:created>
  <dcterms:modified xsi:type="dcterms:W3CDTF">2013-03-11T07:05:20Z</dcterms:modified>
</cp:coreProperties>
</file>