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3" r:id="rId2"/>
    <p:sldId id="256" r:id="rId3"/>
    <p:sldId id="257" r:id="rId4"/>
    <p:sldId id="258" r:id="rId5"/>
    <p:sldId id="268" r:id="rId6"/>
    <p:sldId id="269" r:id="rId7"/>
    <p:sldId id="261" r:id="rId8"/>
    <p:sldId id="259" r:id="rId9"/>
    <p:sldId id="263" r:id="rId10"/>
    <p:sldId id="265" r:id="rId11"/>
    <p:sldId id="266" r:id="rId12"/>
    <p:sldId id="260" r:id="rId13"/>
    <p:sldId id="267" r:id="rId14"/>
    <p:sldId id="270" r:id="rId15"/>
    <p:sldId id="271" r:id="rId16"/>
    <p:sldId id="262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3399FF"/>
    <a:srgbClr val="0099FF"/>
    <a:srgbClr val="66FF66"/>
    <a:srgbClr val="CCCC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2B31C-A022-496A-AD15-679DF68048F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AA006-6911-4CAC-AE83-6255856867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162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25EC4C4-123A-42BE-A44A-6B9E441BF16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7819703-2E0A-4B27-A2BF-D6F28661A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981954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20.2.2013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VY_32_INOVACE_17_PŘÍRODOPIS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Sudokopytníci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nepřežvýkaví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izun.eu/sites/default/files/_obrazky2012/hnuj_art/hroch_podvodou195_2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501008"/>
            <a:ext cx="4751519" cy="30576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Sudokopytníci nepřežvýkaví</a:t>
            </a:r>
            <a:endParaRPr lang="cs-CZ" dirty="0"/>
          </a:p>
        </p:txBody>
      </p:sp>
      <p:pic>
        <p:nvPicPr>
          <p:cNvPr id="4" name="Picture 2" descr="Soubor:07. Camel Profile, near Silverton, NSW, 07.07.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76672"/>
            <a:ext cx="3526338" cy="43373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2" descr="http://www.nature-photogallery.eu/cz/__userdata/photos/66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908720"/>
            <a:ext cx="4271466" cy="28998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819400"/>
            <a:ext cx="8370306" cy="384996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sz="12800" b="1" dirty="0" smtClean="0">
                <a:solidFill>
                  <a:srgbClr val="FFFF66"/>
                </a:solidFill>
              </a:rPr>
              <a:t>      Sudokopytníci nepřežvýkaví</a:t>
            </a:r>
            <a:endParaRPr lang="cs-CZ" sz="12800" b="1" dirty="0">
              <a:solidFill>
                <a:srgbClr val="FF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Dělení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prasatovití</a:t>
            </a:r>
            <a:endParaRPr lang="cs-CZ" dirty="0" smtClean="0">
              <a:solidFill>
                <a:schemeClr val="accent6"/>
              </a:solidFill>
            </a:endParaRPr>
          </a:p>
          <a:p>
            <a:pPr algn="ctr"/>
            <a:endParaRPr lang="cs-CZ" dirty="0" smtClean="0"/>
          </a:p>
          <a:p>
            <a:pPr algn="ctr"/>
            <a:r>
              <a:rPr lang="cs-CZ" dirty="0" err="1" smtClean="0">
                <a:solidFill>
                  <a:srgbClr val="FFFF66"/>
                </a:solidFill>
              </a:rPr>
              <a:t>hrochovití</a:t>
            </a:r>
            <a:endParaRPr lang="cs-CZ" dirty="0" smtClean="0">
              <a:solidFill>
                <a:srgbClr val="FFFF66"/>
              </a:solidFill>
            </a:endParaRP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66FF66"/>
                </a:solidFill>
              </a:rPr>
              <a:t>velbloudovití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92D050"/>
                </a:solidFill>
              </a:rPr>
              <a:t>Prasatovití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chemeClr val="accent6"/>
                </a:solidFill>
              </a:rPr>
              <a:t>všežravci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hlava: pohyblivý </a:t>
            </a:r>
            <a:r>
              <a:rPr lang="cs-CZ" sz="2400" b="1" dirty="0" smtClean="0">
                <a:solidFill>
                  <a:schemeClr val="accent6"/>
                </a:solidFill>
              </a:rPr>
              <a:t>rypák</a:t>
            </a:r>
          </a:p>
          <a:p>
            <a:r>
              <a:rPr lang="cs-CZ" sz="2400" b="1" dirty="0" smtClean="0"/>
              <a:t>              dlouhé, </a:t>
            </a:r>
            <a:r>
              <a:rPr lang="cs-CZ" sz="2400" b="1" dirty="0" smtClean="0">
                <a:solidFill>
                  <a:schemeClr val="accent6"/>
                </a:solidFill>
              </a:rPr>
              <a:t>dorůstající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6"/>
                </a:solidFill>
              </a:rPr>
              <a:t>špičáky</a:t>
            </a:r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Prase divoké</a:t>
            </a:r>
            <a:r>
              <a:rPr lang="cs-CZ" sz="2400" b="1" dirty="0" smtClean="0"/>
              <a:t> </a:t>
            </a: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endParaRPr lang="cs-CZ" b="1" u="sng" dirty="0" smtClean="0">
              <a:solidFill>
                <a:srgbClr val="92D050"/>
              </a:solidFill>
            </a:endParaRPr>
          </a:p>
          <a:p>
            <a:r>
              <a:rPr lang="cs-CZ" sz="1600" b="1" dirty="0" smtClean="0">
                <a:solidFill>
                  <a:srgbClr val="92D050"/>
                </a:solidFill>
              </a:rPr>
              <a:t>                                                                                                                     </a:t>
            </a:r>
          </a:p>
          <a:p>
            <a:r>
              <a:rPr lang="cs-CZ" sz="1600" b="1" dirty="0" smtClean="0">
                <a:solidFill>
                  <a:srgbClr val="92D050"/>
                </a:solidFill>
              </a:rPr>
              <a:t>                                                                                                                     </a:t>
            </a:r>
            <a:r>
              <a:rPr lang="cs-CZ" sz="1600" dirty="0" smtClean="0"/>
              <a:t>Obr.1</a:t>
            </a:r>
            <a:r>
              <a:rPr lang="cs-CZ" sz="1600" u="sng" dirty="0" smtClean="0"/>
              <a:t>                                                            </a:t>
            </a:r>
            <a:endParaRPr lang="cs-CZ" sz="1600" u="sng" dirty="0"/>
          </a:p>
        </p:txBody>
      </p:sp>
      <p:pic>
        <p:nvPicPr>
          <p:cNvPr id="24578" name="Picture 2" descr="http://www.nature-photogallery.eu/cz/__userdata/photos/6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348879"/>
            <a:ext cx="5332140" cy="36199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Otázka: Jak se nazývá u prasete divokého: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b="1" dirty="0" smtClean="0"/>
              <a:t>samec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samice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mládě                                              </a:t>
            </a:r>
            <a:endParaRPr lang="cs-CZ" sz="2400" b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123728" y="2348880"/>
            <a:ext cx="2952328" cy="0"/>
          </a:xfrm>
          <a:prstGeom prst="straightConnector1">
            <a:avLst/>
          </a:prstGeom>
          <a:ln>
            <a:solidFill>
              <a:srgbClr val="66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123728" y="3140968"/>
            <a:ext cx="2952328" cy="0"/>
          </a:xfrm>
          <a:prstGeom prst="straightConnector1">
            <a:avLst/>
          </a:prstGeom>
          <a:ln>
            <a:solidFill>
              <a:srgbClr val="66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123728" y="3861048"/>
            <a:ext cx="2952328" cy="0"/>
          </a:xfrm>
          <a:prstGeom prst="straightConnector1">
            <a:avLst/>
          </a:prstGeom>
          <a:ln>
            <a:solidFill>
              <a:srgbClr val="66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5364088" y="2132856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kanec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364088" y="2924944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bachyně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364088" y="3717032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sele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Prase domácí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                                                        </a:t>
            </a:r>
            <a:r>
              <a:rPr lang="cs-CZ" sz="1600" dirty="0" smtClean="0"/>
              <a:t>Obr.2</a:t>
            </a:r>
            <a:endParaRPr lang="cs-CZ" sz="1600" dirty="0"/>
          </a:p>
        </p:txBody>
      </p:sp>
      <p:pic>
        <p:nvPicPr>
          <p:cNvPr id="1026" name="Picture 2" descr="Soubor:Sow with pigl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5459760" cy="33850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92D050"/>
                </a:solidFill>
              </a:rPr>
              <a:t>Hrochovití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tělo: velké</a:t>
            </a:r>
          </a:p>
          <a:p>
            <a:r>
              <a:rPr lang="cs-CZ" sz="2400" b="1" dirty="0" smtClean="0"/>
              <a:t>           téměř lysé</a:t>
            </a:r>
          </a:p>
          <a:p>
            <a:r>
              <a:rPr lang="cs-CZ" sz="2400" b="1" dirty="0" smtClean="0"/>
              <a:t>           silná kůže – až 2 cm</a:t>
            </a:r>
          </a:p>
          <a:p>
            <a:r>
              <a:rPr lang="cs-CZ" sz="2400" b="1" dirty="0" smtClean="0"/>
              <a:t>                              - s mazovými žlázami</a:t>
            </a:r>
          </a:p>
          <a:p>
            <a:r>
              <a:rPr lang="cs-CZ" sz="2400" b="1" dirty="0" smtClean="0"/>
              <a:t>           vrstva tuku – až 5 cm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chrup: výrazné dolní špičáky</a:t>
            </a:r>
          </a:p>
          <a:p>
            <a:r>
              <a:rPr lang="cs-CZ" sz="2400" b="1" dirty="0" smtClean="0"/>
              <a:t>               řezáky a špičáky dorůstají</a:t>
            </a:r>
          </a:p>
          <a:p>
            <a:r>
              <a:rPr lang="cs-CZ" sz="2400" b="1" dirty="0" smtClean="0"/>
              <a:t>               stoličky se obnovují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Zástupci: hroch obojživelný, </a:t>
            </a:r>
            <a:r>
              <a:rPr lang="cs-CZ" sz="2400" b="1" dirty="0" err="1" smtClean="0">
                <a:solidFill>
                  <a:srgbClr val="92D050"/>
                </a:solidFill>
              </a:rPr>
              <a:t>hrošík</a:t>
            </a:r>
            <a:r>
              <a:rPr lang="cs-CZ" sz="2400" b="1" dirty="0" smtClean="0">
                <a:solidFill>
                  <a:srgbClr val="92D050"/>
                </a:solidFill>
              </a:rPr>
              <a:t> liberijský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             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Hroch obojživelný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                                                         </a:t>
            </a:r>
            <a:r>
              <a:rPr lang="cs-CZ" sz="1600" dirty="0" smtClean="0"/>
              <a:t>Obr.3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19458" name="Picture 2" descr="Soubor:Prazsky hro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72395"/>
            <a:ext cx="5027712" cy="376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Otázka: Od čeho ( dle tvého mínění ) je odvozený </a:t>
            </a:r>
            <a:br>
              <a:rPr lang="cs-CZ" sz="2400" b="1" dirty="0" smtClean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druhový název hrocha obojživelného?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</a:t>
            </a:r>
            <a:r>
              <a:rPr lang="cs-CZ" sz="1600" dirty="0" smtClean="0"/>
              <a:t>Obr.4</a:t>
            </a:r>
            <a:endParaRPr lang="cs-CZ" sz="1600" dirty="0"/>
          </a:p>
        </p:txBody>
      </p:sp>
      <p:pic>
        <p:nvPicPr>
          <p:cNvPr id="1026" name="Picture 2" descr="http://www.izun.eu/sites/default/files/_obrazky2012/hnuj_art/hroch_podvodou195_2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1988" y="1700808"/>
            <a:ext cx="6248797" cy="40211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err="1" smtClean="0">
                <a:solidFill>
                  <a:srgbClr val="92D050"/>
                </a:solidFill>
              </a:rPr>
              <a:t>Hrošík</a:t>
            </a:r>
            <a:r>
              <a:rPr lang="cs-CZ" sz="2400" b="1" u="sng" dirty="0" smtClean="0">
                <a:solidFill>
                  <a:srgbClr val="92D050"/>
                </a:solidFill>
              </a:rPr>
              <a:t> liberijský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                                                            </a:t>
            </a:r>
            <a:r>
              <a:rPr lang="cs-CZ" sz="1600" dirty="0" smtClean="0"/>
              <a:t>Obr.5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23554" name="Picture 2" descr="http://www.zooplzen.cz/Files/zoo/2012/HrosikliberijskyHexaprotodonliberiensis_26.4.2012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76872"/>
            <a:ext cx="5215959" cy="3816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Velbloudovití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mimochodníci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býložravci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tuk v hrbech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Zástupci:  </a:t>
            </a:r>
            <a:r>
              <a:rPr lang="cs-CZ" sz="2400" b="1" dirty="0" smtClean="0">
                <a:solidFill>
                  <a:srgbClr val="92D050"/>
                </a:solidFill>
              </a:rPr>
              <a:t>velbloud dvouhrbý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velbloud jednohrbý </a:t>
            </a: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lama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Velbloud</a:t>
            </a:r>
          </a:p>
          <a:p>
            <a:r>
              <a:rPr lang="cs-CZ" sz="2400" b="1" u="sng" dirty="0" smtClean="0">
                <a:solidFill>
                  <a:srgbClr val="92D050"/>
                </a:solidFill>
              </a:rPr>
              <a:t>jednohrbý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u="sng" dirty="0" smtClean="0">
                <a:solidFill>
                  <a:srgbClr val="92D050"/>
                </a:solidFill>
              </a:rPr>
              <a:t>( dromedár)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1600" b="1" dirty="0" smtClean="0"/>
              <a:t>                                                                                                            </a:t>
            </a:r>
            <a:r>
              <a:rPr lang="cs-CZ" sz="1600" dirty="0" smtClean="0"/>
              <a:t>Obr.6</a:t>
            </a:r>
            <a:endParaRPr lang="cs-CZ" sz="1600" b="1" dirty="0"/>
          </a:p>
        </p:txBody>
      </p:sp>
      <p:pic>
        <p:nvPicPr>
          <p:cNvPr id="25602" name="Picture 2" descr="Soubor:07. Camel Profile, near Silverton, NSW, 07.07.2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78669"/>
            <a:ext cx="3526338" cy="43373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Velbloud</a:t>
            </a:r>
            <a:r>
              <a:rPr lang="cs-CZ" sz="2400" b="1" dirty="0" smtClean="0">
                <a:solidFill>
                  <a:srgbClr val="92D050"/>
                </a:solidFill>
              </a:rPr>
              <a:t> </a:t>
            </a:r>
            <a:r>
              <a:rPr lang="cs-CZ" sz="2400" b="1" u="sng" dirty="0" smtClean="0">
                <a:solidFill>
                  <a:srgbClr val="92D050"/>
                </a:solidFill>
              </a:rPr>
              <a:t>dvouhrbý</a:t>
            </a:r>
            <a:r>
              <a:rPr lang="cs-CZ" sz="2400" b="1" dirty="0" smtClean="0">
                <a:solidFill>
                  <a:srgbClr val="92D050"/>
                </a:solidFill>
              </a:rPr>
              <a:t>  (</a:t>
            </a:r>
            <a:r>
              <a:rPr lang="cs-CZ" sz="2400" b="1" u="sng" dirty="0" smtClean="0">
                <a:solidFill>
                  <a:srgbClr val="92D050"/>
                </a:solidFill>
              </a:rPr>
              <a:t>drabař)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1600" dirty="0" smtClean="0"/>
              <a:t>                                                                                                                    Obr.7</a:t>
            </a:r>
            <a:endParaRPr lang="cs-CZ" sz="1600" dirty="0"/>
          </a:p>
        </p:txBody>
      </p:sp>
      <p:pic>
        <p:nvPicPr>
          <p:cNvPr id="27650" name="Picture 2" descr="Soubor:Bactrain Cam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060848"/>
            <a:ext cx="5448434" cy="3635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1600" dirty="0" smtClean="0"/>
          </a:p>
          <a:p>
            <a:r>
              <a:rPr lang="cs-CZ" sz="2400" b="1" u="sng" dirty="0" smtClean="0">
                <a:solidFill>
                  <a:srgbClr val="92D050"/>
                </a:solidFill>
              </a:rPr>
              <a:t>Lama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Obr.8</a:t>
            </a:r>
            <a:endParaRPr lang="cs-CZ" sz="1600" dirty="0"/>
          </a:p>
        </p:txBody>
      </p:sp>
      <p:pic>
        <p:nvPicPr>
          <p:cNvPr id="28674" name="Picture 2" descr="Soubor:Lama guanicoe 2005-02-13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771135"/>
            <a:ext cx="4355232" cy="42421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Obr.1: VOGELTANZ, Jaroslav. </a:t>
            </a:r>
            <a:r>
              <a:rPr lang="cs-CZ" sz="1600" i="1" dirty="0" err="1" smtClean="0"/>
              <a:t>Hunting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shop</a:t>
            </a:r>
            <a:r>
              <a:rPr lang="cs-CZ" sz="1600" dirty="0" smtClean="0"/>
              <a:t> [online]. [cit. 5.2.2013]. Dostupný na WWW: http://www.</a:t>
            </a:r>
            <a:r>
              <a:rPr lang="cs-CZ" sz="1600" dirty="0" err="1" smtClean="0"/>
              <a:t>nature</a:t>
            </a:r>
            <a:r>
              <a:rPr lang="cs-CZ" sz="1600" dirty="0" smtClean="0"/>
              <a:t>-</a:t>
            </a:r>
            <a:r>
              <a:rPr lang="cs-CZ" sz="1600" dirty="0" err="1" smtClean="0"/>
              <a:t>photogallery.eu</a:t>
            </a:r>
            <a:r>
              <a:rPr lang="cs-CZ" sz="1600" dirty="0" smtClean="0"/>
              <a:t>/</a:t>
            </a:r>
            <a:r>
              <a:rPr lang="cs-CZ" sz="1600" dirty="0" err="1" smtClean="0"/>
              <a:t>cz</a:t>
            </a:r>
            <a:r>
              <a:rPr lang="cs-CZ" sz="1600" dirty="0" smtClean="0"/>
              <a:t>/foto/663-prase-</a:t>
            </a:r>
            <a:r>
              <a:rPr lang="cs-CZ" sz="1600" dirty="0" err="1" smtClean="0"/>
              <a:t>divoke</a:t>
            </a:r>
            <a:r>
              <a:rPr lang="cs-CZ" sz="1600" dirty="0" smtClean="0"/>
              <a:t>/?</a:t>
            </a:r>
            <a:r>
              <a:rPr lang="cs-CZ" sz="1600" dirty="0" err="1" smtClean="0"/>
              <a:t>puvod</a:t>
            </a:r>
            <a:r>
              <a:rPr lang="cs-CZ" sz="1600" dirty="0" smtClean="0"/>
              <a:t>=27</a:t>
            </a:r>
          </a:p>
          <a:p>
            <a:endParaRPr lang="cs-CZ" sz="1600" dirty="0" smtClean="0"/>
          </a:p>
          <a:p>
            <a:r>
              <a:rPr lang="cs-CZ" sz="1600" dirty="0" smtClean="0"/>
              <a:t>Obr.2:BAUER, USDA, </a:t>
            </a:r>
            <a:r>
              <a:rPr lang="cs-CZ" sz="1600" dirty="0" err="1" smtClean="0"/>
              <a:t>Scott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4.2.2013]. Dostupný na WWW: http://cs.wikipedia.org/wiki/Soubor:Sow_with_piglet.jpg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Obr.3: KARAKAL.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4.2.2013]. Dostupný na WWW: http://cs.wikipedia.org/wiki/Soubor:Prazsky_hroch.jpg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Obr.4: KOŘÍNEK, Viktor. </a:t>
            </a:r>
            <a:r>
              <a:rPr lang="cs-CZ" sz="1600" i="1" dirty="0" err="1" smtClean="0"/>
              <a:t>iZUN.eu</a:t>
            </a:r>
            <a:r>
              <a:rPr lang="cs-CZ" sz="1600" dirty="0" smtClean="0"/>
              <a:t> [online]. [cit. 5.2.2013]. Dostupný na WWW: http://www.</a:t>
            </a:r>
            <a:r>
              <a:rPr lang="cs-CZ" sz="1600" dirty="0" err="1" smtClean="0"/>
              <a:t>izun.eu</a:t>
            </a:r>
            <a:r>
              <a:rPr lang="cs-CZ" sz="1600" dirty="0" smtClean="0"/>
              <a:t>/</a:t>
            </a:r>
            <a:r>
              <a:rPr lang="cs-CZ" sz="1600" dirty="0" err="1" smtClean="0"/>
              <a:t>hnuj</a:t>
            </a:r>
            <a:r>
              <a:rPr lang="cs-CZ" sz="1600" dirty="0" smtClean="0"/>
              <a:t>-</a:t>
            </a:r>
            <a:r>
              <a:rPr lang="cs-CZ" sz="1600" dirty="0" err="1" smtClean="0"/>
              <a:t>art</a:t>
            </a:r>
            <a:r>
              <a:rPr lang="cs-CZ" sz="1600" dirty="0" smtClean="0"/>
              <a:t>/v-</a:t>
            </a:r>
            <a:r>
              <a:rPr lang="cs-CZ" sz="1600" dirty="0" err="1" smtClean="0"/>
              <a:t>jezirku</a:t>
            </a:r>
            <a:r>
              <a:rPr lang="cs-CZ" sz="1600" dirty="0" smtClean="0"/>
              <a:t>-</a:t>
            </a:r>
            <a:r>
              <a:rPr lang="cs-CZ" sz="1600" dirty="0" err="1" smtClean="0"/>
              <a:t>pred</a:t>
            </a:r>
            <a:r>
              <a:rPr lang="cs-CZ" sz="1600" dirty="0" smtClean="0"/>
              <a:t>-</a:t>
            </a:r>
            <a:r>
              <a:rPr lang="cs-CZ" sz="1600" dirty="0" err="1" smtClean="0"/>
              <a:t>agrem</a:t>
            </a:r>
            <a:r>
              <a:rPr lang="cs-CZ" sz="1600" dirty="0" smtClean="0"/>
              <a:t>-je-hroch</a:t>
            </a:r>
          </a:p>
          <a:p>
            <a:endParaRPr lang="cs-CZ" sz="1600" dirty="0" smtClean="0"/>
          </a:p>
          <a:p>
            <a:r>
              <a:rPr lang="cs-CZ" sz="1600" dirty="0" smtClean="0"/>
              <a:t>Obr.5: AUTOR NEUVEDEN. </a:t>
            </a:r>
            <a:r>
              <a:rPr lang="cs-CZ" sz="1600" i="1" dirty="0" smtClean="0"/>
              <a:t>Zoo Plzeň</a:t>
            </a:r>
            <a:r>
              <a:rPr lang="cs-CZ" sz="1600" dirty="0" smtClean="0"/>
              <a:t> [online]. [cit. 5.2.2013]. Dostupný na WWW: http://www.</a:t>
            </a:r>
            <a:r>
              <a:rPr lang="cs-CZ" sz="1600" dirty="0" err="1" smtClean="0"/>
              <a:t>zooplzen.cz</a:t>
            </a:r>
            <a:r>
              <a:rPr lang="cs-CZ" sz="1600" dirty="0" smtClean="0"/>
              <a:t>/novinky/</a:t>
            </a:r>
            <a:r>
              <a:rPr lang="cs-CZ" sz="1600" dirty="0" err="1" smtClean="0"/>
              <a:t>prirustky</a:t>
            </a:r>
            <a:r>
              <a:rPr lang="cs-CZ" sz="1600" dirty="0" smtClean="0"/>
              <a:t>/novy-</a:t>
            </a:r>
            <a:r>
              <a:rPr lang="cs-CZ" sz="1600" dirty="0" err="1" smtClean="0"/>
              <a:t>hrosik</a:t>
            </a:r>
            <a:r>
              <a:rPr lang="cs-CZ" sz="1600" dirty="0" smtClean="0"/>
              <a:t>-c-</a:t>
            </a:r>
            <a:r>
              <a:rPr lang="cs-CZ" sz="1600" dirty="0" err="1" smtClean="0"/>
              <a:t>p.aspx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Obr.6: JJRON.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15.2.2013]. Dostupný na WWW: http://cs.wikipedia.org/wiki/Soubor:07._Camel_Profile,_near_Silverton,_NSW,_07.07.2007.jpg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Obr.7: </a:t>
            </a:r>
            <a:r>
              <a:rPr lang="it-IT" sz="1600" dirty="0" smtClean="0"/>
              <a:t>LAWTON, Robert. </a:t>
            </a:r>
            <a:r>
              <a:rPr lang="it-IT" sz="1600" i="1" dirty="0" smtClean="0"/>
              <a:t>Wikipedia.cz</a:t>
            </a:r>
            <a:r>
              <a:rPr lang="it-IT" sz="1600" dirty="0" smtClean="0"/>
              <a:t> [online]. [cit.</a:t>
            </a:r>
            <a:r>
              <a:rPr lang="cs-CZ" sz="1600" dirty="0" smtClean="0"/>
              <a:t>15</a:t>
            </a:r>
            <a:r>
              <a:rPr lang="it-IT" sz="1600" dirty="0" smtClean="0"/>
              <a:t>.</a:t>
            </a:r>
            <a:r>
              <a:rPr lang="cs-CZ" sz="1600" dirty="0" smtClean="0"/>
              <a:t>2</a:t>
            </a:r>
            <a:r>
              <a:rPr lang="it-IT" sz="1600" dirty="0" smtClean="0"/>
              <a:t>.2013]. Dostupný na WWW: http://cs.wikipedia.org/wiki/Soubor:Bactrain_Camel.jpg</a:t>
            </a:r>
          </a:p>
          <a:p>
            <a:r>
              <a:rPr lang="it-IT" sz="1600" dirty="0" smtClean="0"/>
              <a:t/>
            </a:r>
            <a:br>
              <a:rPr lang="it-IT" sz="1600" dirty="0" smtClean="0"/>
            </a:br>
            <a:r>
              <a:rPr lang="cs-CZ" sz="1600" dirty="0" smtClean="0"/>
              <a:t>Obr.8: KING, </a:t>
            </a:r>
            <a:r>
              <a:rPr lang="cs-CZ" sz="1600" dirty="0" err="1" smtClean="0"/>
              <a:t>Geoffrey</a:t>
            </a:r>
            <a:r>
              <a:rPr lang="cs-CZ" sz="1600" dirty="0" smtClean="0"/>
              <a:t> J.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15.2.2013]. Dostupný na WWW: http://cs.wikipedia.org/wiki/Soubor:Lama_guanicoe_2005-02-13.jpeg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nepřežvýkavých sudokopytníků.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611</TotalTime>
  <Words>232</Words>
  <Application>Microsoft Office PowerPoint</Application>
  <PresentationFormat>Předvádění na obrazovce (4:3)</PresentationFormat>
  <Paragraphs>173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Prezentace aplikace PowerPoint</vt:lpstr>
      <vt:lpstr>Sudokopytníci nepřežvýkaví</vt:lpstr>
      <vt:lpstr>Dělení</vt:lpstr>
      <vt:lpstr>Prasatovití</vt:lpstr>
      <vt:lpstr>Prezentace aplikace PowerPoint</vt:lpstr>
      <vt:lpstr>Otázka: Jak se nazývá u prasete divokého:</vt:lpstr>
      <vt:lpstr>Prezentace aplikace PowerPoint</vt:lpstr>
      <vt:lpstr>Hrochovití</vt:lpstr>
      <vt:lpstr>Prezentace aplikace PowerPoint</vt:lpstr>
      <vt:lpstr>Otázka: Od čeho ( dle tvého mínění ) je odvozený  druhový název hrocha obojživelného?</vt:lpstr>
      <vt:lpstr>Prezentace aplikace PowerPoint</vt:lpstr>
      <vt:lpstr>Velbloudovití</vt:lpstr>
      <vt:lpstr>Prezentace aplikace PowerPoint</vt:lpstr>
      <vt:lpstr>Prezentace aplikace PowerPoint</vt:lpstr>
      <vt:lpstr>Prezentace aplikace PowerPoint</vt:lpstr>
      <vt:lpstr>   Zdroje a citace</vt:lpstr>
      <vt:lpstr>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Sudokopytníci nepřežvýkaví</dc:title>
  <dc:creator>OEM</dc:creator>
  <cp:lastModifiedBy>Vesna202261</cp:lastModifiedBy>
  <cp:revision>38</cp:revision>
  <dcterms:created xsi:type="dcterms:W3CDTF">2013-02-26T19:53:41Z</dcterms:created>
  <dcterms:modified xsi:type="dcterms:W3CDTF">2013-03-11T09:43:32Z</dcterms:modified>
</cp:coreProperties>
</file>