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3"/>
  </p:notesMasterIdLst>
  <p:sldIdLst>
    <p:sldId id="286" r:id="rId2"/>
    <p:sldId id="256" r:id="rId3"/>
    <p:sldId id="257" r:id="rId4"/>
    <p:sldId id="287" r:id="rId5"/>
    <p:sldId id="258" r:id="rId6"/>
    <p:sldId id="259" r:id="rId7"/>
    <p:sldId id="260" r:id="rId8"/>
    <p:sldId id="261" r:id="rId9"/>
    <p:sldId id="264" r:id="rId10"/>
    <p:sldId id="266" r:id="rId11"/>
    <p:sldId id="262" r:id="rId12"/>
    <p:sldId id="267" r:id="rId13"/>
    <p:sldId id="268" r:id="rId14"/>
    <p:sldId id="269" r:id="rId15"/>
    <p:sldId id="270" r:id="rId16"/>
    <p:sldId id="263" r:id="rId17"/>
    <p:sldId id="271" r:id="rId18"/>
    <p:sldId id="272" r:id="rId19"/>
    <p:sldId id="273" r:id="rId20"/>
    <p:sldId id="276" r:id="rId21"/>
    <p:sldId id="277" r:id="rId22"/>
    <p:sldId id="279" r:id="rId23"/>
    <p:sldId id="281" r:id="rId24"/>
    <p:sldId id="280" r:id="rId25"/>
    <p:sldId id="282" r:id="rId26"/>
    <p:sldId id="283" r:id="rId27"/>
    <p:sldId id="284" r:id="rId28"/>
    <p:sldId id="285" r:id="rId29"/>
    <p:sldId id="265" r:id="rId30"/>
    <p:sldId id="274" r:id="rId31"/>
    <p:sldId id="288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A143"/>
    <a:srgbClr val="EFE12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3DADFC-B3AB-40A9-88C6-49D2A00D9A12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7B5373-5EF8-4506-8210-C81121E666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7289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31E20-DAB3-4E68-B1DC-F99E50AE070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216C851-7500-468A-B583-2BDD294F7B30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1A51AD4-1384-4149-93C6-7135CBC6BC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16C851-7500-468A-B583-2BDD294F7B30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A51AD4-1384-4149-93C6-7135CBC6BC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216C851-7500-468A-B583-2BDD294F7B30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1A51AD4-1384-4149-93C6-7135CBC6BC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16C851-7500-468A-B583-2BDD294F7B30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1A51AD4-1384-4149-93C6-7135CBC6BC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16C851-7500-468A-B583-2BDD294F7B30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1A51AD4-1384-4149-93C6-7135CBC6BC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16C851-7500-468A-B583-2BDD294F7B30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A51AD4-1384-4149-93C6-7135CBC6BC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16C851-7500-468A-B583-2BDD294F7B30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A51AD4-1384-4149-93C6-7135CBC6BC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216C851-7500-468A-B583-2BDD294F7B30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1A51AD4-1384-4149-93C6-7135CBC6BC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216C851-7500-468A-B583-2BDD294F7B30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1A51AD4-1384-4149-93C6-7135CBC6BC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16C851-7500-468A-B583-2BDD294F7B30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A51AD4-1384-4149-93C6-7135CBC6BC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16C851-7500-468A-B583-2BDD294F7B30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A51AD4-1384-4149-93C6-7135CBC6BC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5216C851-7500-468A-B583-2BDD294F7B30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D1A51AD4-1384-4149-93C6-7135CBC6BC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877272"/>
            <a:ext cx="7647384" cy="1985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916832"/>
            <a:ext cx="6400800" cy="3696816"/>
          </a:xfrm>
        </p:spPr>
        <p:txBody>
          <a:bodyPr/>
          <a:lstStyle/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1305580"/>
              </p:ext>
            </p:extLst>
          </p:nvPr>
        </p:nvGraphicFramePr>
        <p:xfrm>
          <a:off x="683568" y="2780928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22.2.2012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VY_32_INOVACE_18_PŘÍRODOPIS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Obratlovci- Sudokopytníci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přežvýkaví  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8.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Picture 4" descr="Soubor:Elch 3 d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476672"/>
            <a:ext cx="3491541" cy="2618656"/>
          </a:xfrm>
          <a:prstGeom prst="rect">
            <a:avLst/>
          </a:prstGeom>
          <a:noFill/>
        </p:spPr>
      </p:pic>
      <p:pic>
        <p:nvPicPr>
          <p:cNvPr id="6" name="Picture 2" descr="Soubor:American bison k5680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3212976"/>
            <a:ext cx="5253944" cy="3428198"/>
          </a:xfrm>
          <a:prstGeom prst="rect">
            <a:avLst/>
          </a:prstGeom>
          <a:noFill/>
        </p:spPr>
      </p:pic>
      <p:pic>
        <p:nvPicPr>
          <p:cNvPr id="4" name="Picture 2" descr="Soubor:Giraffa camelopardalis reticulata 0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3158" y="2132856"/>
            <a:ext cx="3152124" cy="4202832"/>
          </a:xfrm>
          <a:prstGeom prst="rect">
            <a:avLst/>
          </a:prstGeom>
          <a:noFill/>
        </p:spPr>
      </p:pic>
      <p:sp>
        <p:nvSpPr>
          <p:cNvPr id="7" name="Zaoblený obdélník 6"/>
          <p:cNvSpPr/>
          <p:nvPr/>
        </p:nvSpPr>
        <p:spPr>
          <a:xfrm>
            <a:off x="683568" y="620688"/>
            <a:ext cx="4608512" cy="1368152"/>
          </a:xfrm>
          <a:prstGeom prst="roundRect">
            <a:avLst/>
          </a:prstGeom>
          <a:solidFill>
            <a:srgbClr val="EFE12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</a:rPr>
              <a:t>Sudokopytníci</a:t>
            </a:r>
          </a:p>
          <a:p>
            <a:pPr algn="ctr"/>
            <a:r>
              <a:rPr lang="cs-CZ" sz="4400" b="1" dirty="0" smtClean="0">
                <a:solidFill>
                  <a:srgbClr val="002060"/>
                </a:solidFill>
              </a:rPr>
              <a:t>přežvýkaví</a:t>
            </a:r>
            <a:endParaRPr lang="cs-CZ" sz="44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Charakteristické znaky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- žaludek rozdělený na 4 části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         </a:t>
            </a:r>
            <a:r>
              <a:rPr lang="cs-CZ" sz="2400" b="1" dirty="0" smtClean="0">
                <a:solidFill>
                  <a:srgbClr val="FFFF00"/>
                </a:solidFill>
              </a:rPr>
              <a:t>bachor </a:t>
            </a:r>
            <a:endParaRPr lang="cs-CZ" sz="2400" b="1" dirty="0" smtClean="0"/>
          </a:p>
          <a:p>
            <a:r>
              <a:rPr lang="cs-CZ" sz="2400" b="1" dirty="0" smtClean="0"/>
              <a:t>  </a:t>
            </a:r>
          </a:p>
          <a:p>
            <a:r>
              <a:rPr lang="cs-CZ" sz="2400" b="1" dirty="0" smtClean="0">
                <a:solidFill>
                  <a:srgbClr val="FFFF00"/>
                </a:solidFill>
              </a:rPr>
              <a:t>          kniha                </a:t>
            </a:r>
            <a:r>
              <a:rPr lang="cs-CZ" sz="2400" b="1" dirty="0" smtClean="0"/>
              <a:t>předžaludky</a:t>
            </a:r>
          </a:p>
          <a:p>
            <a:r>
              <a:rPr lang="cs-CZ" sz="2400" b="1" dirty="0" smtClean="0"/>
              <a:t>  </a:t>
            </a:r>
          </a:p>
          <a:p>
            <a:r>
              <a:rPr lang="cs-CZ" sz="2400" b="1" dirty="0" smtClean="0">
                <a:solidFill>
                  <a:srgbClr val="FFFF00"/>
                </a:solidFill>
              </a:rPr>
              <a:t>          čepec</a:t>
            </a:r>
            <a:r>
              <a:rPr lang="cs-CZ" sz="2400" b="1" dirty="0" smtClean="0"/>
              <a:t> 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  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          </a:t>
            </a:r>
            <a:r>
              <a:rPr lang="cs-CZ" sz="2400" b="1" dirty="0" smtClean="0">
                <a:solidFill>
                  <a:srgbClr val="FFA143"/>
                </a:solidFill>
              </a:rPr>
              <a:t>slez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smtClean="0"/>
              <a:t>                vlastní žaludek</a:t>
            </a:r>
          </a:p>
          <a:p>
            <a:endParaRPr lang="cs-CZ" sz="2400" b="1" dirty="0" smtClean="0">
              <a:solidFill>
                <a:srgbClr val="7030A0"/>
              </a:solidFill>
            </a:endParaRPr>
          </a:p>
          <a:p>
            <a:endParaRPr lang="cs-CZ" sz="2400" b="1" dirty="0" smtClean="0">
              <a:solidFill>
                <a:srgbClr val="7030A0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771800" y="2636912"/>
            <a:ext cx="936104" cy="72008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627784" y="3356992"/>
            <a:ext cx="108012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2699792" y="3356992"/>
            <a:ext cx="1008112" cy="7920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411760" y="4797152"/>
            <a:ext cx="11521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- na hlavě </a:t>
            </a:r>
            <a:r>
              <a:rPr lang="cs-CZ" sz="2400" b="1" dirty="0" smtClean="0">
                <a:solidFill>
                  <a:srgbClr val="FFA143"/>
                </a:solidFill>
              </a:rPr>
              <a:t>rohy</a:t>
            </a:r>
            <a:r>
              <a:rPr lang="cs-CZ" sz="2400" b="1" dirty="0" smtClean="0"/>
              <a:t> nebo </a:t>
            </a:r>
            <a:r>
              <a:rPr lang="cs-CZ" sz="2400" b="1" dirty="0" smtClean="0">
                <a:solidFill>
                  <a:srgbClr val="FFFF00"/>
                </a:solidFill>
              </a:rPr>
              <a:t>parohy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mléčné žlázy - 2 páry</a:t>
            </a:r>
          </a:p>
          <a:p>
            <a:r>
              <a:rPr lang="cs-CZ" sz="2400" b="1" dirty="0" smtClean="0"/>
              <a:t>                          - přeměněné na </a:t>
            </a:r>
            <a:r>
              <a:rPr lang="cs-CZ" sz="2400" b="1" dirty="0" smtClean="0">
                <a:solidFill>
                  <a:schemeClr val="accent6"/>
                </a:solidFill>
              </a:rPr>
              <a:t>vemeno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Zpracování potravy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sz="2000" b="1" dirty="0" smtClean="0">
                <a:solidFill>
                  <a:srgbClr val="FFA143"/>
                </a:solidFill>
              </a:rPr>
              <a:t>dutina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FFA143"/>
                </a:solidFill>
              </a:rPr>
              <a:t>ústní</a:t>
            </a:r>
            <a:r>
              <a:rPr lang="cs-CZ" sz="2000" b="1" dirty="0" smtClean="0"/>
              <a:t> ( proslinění )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            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     </a:t>
            </a:r>
            <a:r>
              <a:rPr lang="cs-CZ" sz="2000" b="1" dirty="0" smtClean="0"/>
              <a:t>bachor ( štěpení celulózy bakteriemi )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             </a:t>
            </a:r>
          </a:p>
          <a:p>
            <a:r>
              <a:rPr lang="cs-CZ" sz="2000" b="1" dirty="0" smtClean="0"/>
              <a:t>     čepec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             </a:t>
            </a:r>
          </a:p>
          <a:p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FFA143"/>
                </a:solidFill>
              </a:rPr>
              <a:t>dutina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FFA143"/>
                </a:solidFill>
              </a:rPr>
              <a:t>ústní</a:t>
            </a:r>
            <a:r>
              <a:rPr lang="cs-CZ" sz="2000" b="1" dirty="0" smtClean="0"/>
              <a:t> ( opětovné důkladné rozžvýkání )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             </a:t>
            </a:r>
          </a:p>
          <a:p>
            <a:r>
              <a:rPr lang="cs-CZ" sz="2000" b="1" dirty="0" smtClean="0"/>
              <a:t>     kniha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     slez (chemické trávení pomocí enzymů )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  </a:t>
            </a:r>
            <a:r>
              <a:rPr lang="cs-CZ" sz="2000" b="1" dirty="0" smtClean="0">
                <a:solidFill>
                  <a:srgbClr val="FFFF00"/>
                </a:solidFill>
              </a:rPr>
              <a:t>střeva</a:t>
            </a:r>
            <a:endParaRPr lang="cs-CZ" sz="2000" dirty="0">
              <a:solidFill>
                <a:srgbClr val="FFFF00"/>
              </a:solidFill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619672" y="2132856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1619672" y="2780928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1619672" y="3429000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1619672" y="4005064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1619672" y="4653136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1619672" y="5229200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- stavba chrupu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     chybí - horní řezáky</a:t>
            </a:r>
          </a:p>
          <a:p>
            <a:r>
              <a:rPr lang="cs-CZ" sz="2400" b="1" dirty="0" smtClean="0"/>
              <a:t>                - často i špičáky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      velké - třenové zuby</a:t>
            </a:r>
          </a:p>
          <a:p>
            <a:r>
              <a:rPr lang="cs-CZ" sz="2400" b="1" dirty="0" smtClean="0"/>
              <a:t>                 - stoličky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Dělení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žirafovití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jelenovití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>
                <a:solidFill>
                  <a:schemeClr val="accent6"/>
                </a:solidFill>
              </a:rPr>
              <a:t>turovití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Žirafovití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- přední končetiny delší než zadní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na hlavě </a:t>
            </a:r>
            <a:r>
              <a:rPr lang="cs-CZ" sz="2400" b="1" dirty="0" smtClean="0">
                <a:solidFill>
                  <a:srgbClr val="FFFF00"/>
                </a:solidFill>
              </a:rPr>
              <a:t>růžky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výška kolem 5 m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- 1 mládě</a:t>
            </a:r>
          </a:p>
          <a:p>
            <a:endParaRPr lang="cs-CZ" sz="2400" b="1" dirty="0" smtClean="0"/>
          </a:p>
          <a:p>
            <a:r>
              <a:rPr lang="cs-CZ" sz="2400" b="1" dirty="0" smtClean="0">
                <a:solidFill>
                  <a:srgbClr val="92D050"/>
                </a:solidFill>
              </a:rPr>
              <a:t>Zástupci: žirafa – </a:t>
            </a:r>
            <a:r>
              <a:rPr lang="cs-CZ" sz="2400" b="1" dirty="0" smtClean="0"/>
              <a:t>různé poddruhy se liší velikostí</a:t>
            </a:r>
          </a:p>
          <a:p>
            <a:r>
              <a:rPr lang="cs-CZ" sz="2400" b="1" dirty="0" smtClean="0"/>
              <a:t>                               a uspořádáním skvrn</a:t>
            </a:r>
          </a:p>
          <a:p>
            <a:r>
              <a:rPr lang="cs-CZ" sz="2400" b="1" dirty="0" smtClean="0">
                <a:solidFill>
                  <a:srgbClr val="92D050"/>
                </a:solidFill>
              </a:rPr>
              <a:t>                 okapi</a:t>
            </a:r>
            <a:endParaRPr lang="cs-CZ" sz="2400" b="1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Žirafa</a:t>
            </a:r>
          </a:p>
          <a:p>
            <a:r>
              <a:rPr lang="cs-CZ" sz="2400" b="1" u="sng" dirty="0" smtClean="0">
                <a:solidFill>
                  <a:srgbClr val="92D050"/>
                </a:solidFill>
              </a:rPr>
              <a:t>síťovaná</a:t>
            </a: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r>
              <a:rPr lang="cs-CZ" sz="1600" dirty="0" smtClean="0"/>
              <a:t>                                                                                                 Obr.1</a:t>
            </a:r>
            <a:endParaRPr lang="cs-CZ" sz="1600" dirty="0"/>
          </a:p>
        </p:txBody>
      </p:sp>
      <p:pic>
        <p:nvPicPr>
          <p:cNvPr id="1026" name="Picture 2" descr="Soubor:Giraffa camelopardalis reticulata 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740403"/>
            <a:ext cx="3152124" cy="42028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okapi</a:t>
            </a: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r>
              <a:rPr lang="cs-CZ" sz="1600" b="1" dirty="0" smtClean="0">
                <a:solidFill>
                  <a:srgbClr val="92D050"/>
                </a:solidFill>
              </a:rPr>
              <a:t>                                                                                                                            </a:t>
            </a:r>
            <a:r>
              <a:rPr lang="cs-CZ" sz="1600" dirty="0" smtClean="0"/>
              <a:t>Obr.2</a:t>
            </a:r>
            <a:endParaRPr lang="cs-CZ" sz="1600" dirty="0"/>
          </a:p>
        </p:txBody>
      </p:sp>
      <p:pic>
        <p:nvPicPr>
          <p:cNvPr id="21506" name="Picture 2" descr="http://upload.wikimedia.org/wikipedia/commons/1/18/Okapi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41001" y="1556792"/>
            <a:ext cx="4976423" cy="43204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Jelenovití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- </a:t>
            </a:r>
            <a:r>
              <a:rPr lang="cs-CZ" sz="2400" b="1" dirty="0" smtClean="0">
                <a:solidFill>
                  <a:srgbClr val="00B050"/>
                </a:solidFill>
              </a:rPr>
              <a:t>parohy</a:t>
            </a:r>
            <a:r>
              <a:rPr lang="cs-CZ" sz="2400" b="1" dirty="0" smtClean="0"/>
              <a:t> - pouze samci ( krom soba )</a:t>
            </a:r>
          </a:p>
          <a:p>
            <a:r>
              <a:rPr lang="cs-CZ" sz="2400" b="1" dirty="0" smtClean="0"/>
              <a:t>               - kostěné útvary vyrůstající z pučnic</a:t>
            </a:r>
          </a:p>
          <a:p>
            <a:r>
              <a:rPr lang="cs-CZ" sz="2400" b="1" dirty="0" smtClean="0"/>
              <a:t>               - obalené kůží</a:t>
            </a:r>
          </a:p>
          <a:p>
            <a:r>
              <a:rPr lang="cs-CZ" sz="2400" b="1" dirty="0" smtClean="0"/>
              <a:t>               - ukládání vápenatých solí</a:t>
            </a:r>
          </a:p>
          <a:p>
            <a:r>
              <a:rPr lang="cs-CZ" sz="2400" b="1" dirty="0" smtClean="0"/>
              <a:t>               - kůže odumře</a:t>
            </a:r>
          </a:p>
          <a:p>
            <a:r>
              <a:rPr lang="cs-CZ" sz="2400" b="1" dirty="0" smtClean="0"/>
              <a:t>               - vytloukání o stromy</a:t>
            </a:r>
          </a:p>
          <a:p>
            <a:endParaRPr lang="cs-CZ" sz="2400" b="1" dirty="0" smtClean="0"/>
          </a:p>
          <a:p>
            <a:r>
              <a:rPr lang="cs-CZ" sz="2400" b="1" dirty="0" smtClean="0">
                <a:solidFill>
                  <a:srgbClr val="92D050"/>
                </a:solidFill>
              </a:rPr>
              <a:t>Zástupci: jelen lesní ( laň, kolouch )</a:t>
            </a:r>
          </a:p>
          <a:p>
            <a:r>
              <a:rPr lang="cs-CZ" sz="2400" b="1" dirty="0" smtClean="0">
                <a:solidFill>
                  <a:srgbClr val="92D050"/>
                </a:solidFill>
              </a:rPr>
              <a:t>                 srnec obecný ( srna, srnče )</a:t>
            </a:r>
          </a:p>
          <a:p>
            <a:r>
              <a:rPr lang="cs-CZ" sz="2400" b="1" dirty="0" smtClean="0">
                <a:solidFill>
                  <a:srgbClr val="92D050"/>
                </a:solidFill>
              </a:rPr>
              <a:t>                 daněk evropský</a:t>
            </a:r>
          </a:p>
          <a:p>
            <a:r>
              <a:rPr lang="cs-CZ" sz="2400" b="1" dirty="0" smtClean="0">
                <a:solidFill>
                  <a:srgbClr val="92D050"/>
                </a:solidFill>
              </a:rPr>
              <a:t>                 los</a:t>
            </a:r>
          </a:p>
          <a:p>
            <a:r>
              <a:rPr lang="cs-CZ" sz="2400" b="1" dirty="0" smtClean="0">
                <a:solidFill>
                  <a:srgbClr val="92D050"/>
                </a:solidFill>
              </a:rPr>
              <a:t>                 sob</a:t>
            </a:r>
          </a:p>
          <a:p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Otázka: Žije daněk evropský také na území ČR?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Daněk</a:t>
            </a:r>
          </a:p>
          <a:p>
            <a:r>
              <a:rPr lang="cs-CZ" sz="2400" b="1" u="sng" dirty="0" smtClean="0">
                <a:solidFill>
                  <a:srgbClr val="92D050"/>
                </a:solidFill>
              </a:rPr>
              <a:t>evropský</a:t>
            </a: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1600" dirty="0" smtClean="0"/>
          </a:p>
          <a:p>
            <a:r>
              <a:rPr lang="cs-CZ" sz="1600" dirty="0" smtClean="0"/>
              <a:t>                                                                                                            Obr.3</a:t>
            </a:r>
            <a:endParaRPr lang="cs-CZ" sz="1600" dirty="0"/>
          </a:p>
        </p:txBody>
      </p:sp>
      <p:pic>
        <p:nvPicPr>
          <p:cNvPr id="22530" name="Picture 2" descr="Soubor:Dama dama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1" y="1556792"/>
            <a:ext cx="3959881" cy="4289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Úkol: Najdi v encyklopedii místa na Zemi, kde se los vyskytuje.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Los evropský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                                 </a:t>
            </a:r>
            <a:r>
              <a:rPr lang="cs-CZ" sz="2400" dirty="0" smtClean="0"/>
              <a:t>samec                         samice</a:t>
            </a:r>
            <a:endParaRPr lang="cs-CZ" sz="1600" dirty="0" smtClean="0"/>
          </a:p>
          <a:p>
            <a:r>
              <a:rPr lang="cs-CZ" sz="1600" dirty="0" smtClean="0"/>
              <a:t>Obr.4                                                                                                                 Obr.5</a:t>
            </a:r>
            <a:endParaRPr lang="cs-CZ" sz="1600" dirty="0"/>
          </a:p>
        </p:txBody>
      </p:sp>
      <p:pic>
        <p:nvPicPr>
          <p:cNvPr id="25602" name="Picture 2" descr="Soubor:Moose in Gros Ventre Campgroud 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708920"/>
            <a:ext cx="3615345" cy="2575933"/>
          </a:xfrm>
          <a:prstGeom prst="rect">
            <a:avLst/>
          </a:prstGeom>
          <a:noFill/>
        </p:spPr>
      </p:pic>
      <p:pic>
        <p:nvPicPr>
          <p:cNvPr id="25604" name="Picture 4" descr="Soubor:Elch 3 db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2708920"/>
            <a:ext cx="3491541" cy="26186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Úkol: Zjisti, čím se sob polární v polárních oblastech živí.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Sob polární</a:t>
            </a: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r>
              <a:rPr lang="cs-CZ" sz="1600" dirty="0" smtClean="0"/>
              <a:t>                                                                                                                 Obr.6</a:t>
            </a:r>
            <a:endParaRPr lang="cs-CZ" sz="1600" dirty="0"/>
          </a:p>
        </p:txBody>
      </p:sp>
      <p:pic>
        <p:nvPicPr>
          <p:cNvPr id="26626" name="Picture 2" descr="Soubor:20070818-0001-strolling reinde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060848"/>
            <a:ext cx="5387752" cy="35828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 Jelen lesní</a:t>
            </a:r>
            <a:r>
              <a:rPr lang="cs-CZ" sz="2400" b="1" dirty="0" smtClean="0">
                <a:solidFill>
                  <a:srgbClr val="92D050"/>
                </a:solidFill>
              </a:rPr>
              <a:t>                              </a:t>
            </a:r>
            <a:r>
              <a:rPr lang="cs-CZ" sz="2400" b="1" u="sng" dirty="0" smtClean="0">
                <a:solidFill>
                  <a:srgbClr val="92D050"/>
                </a:solidFill>
              </a:rPr>
              <a:t>Srnec obecný</a:t>
            </a: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Obr.7                                                                                                                  Obr.8</a:t>
            </a:r>
            <a:endParaRPr lang="cs-CZ" sz="1600" dirty="0"/>
          </a:p>
        </p:txBody>
      </p:sp>
      <p:pic>
        <p:nvPicPr>
          <p:cNvPr id="27650" name="Picture 2" descr="Soubor:Saut chevreui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03404" y="2204864"/>
            <a:ext cx="5013778" cy="321978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Úkol: Popiš rozdíly vzhledu mezi jelenem a srncem.</a:t>
            </a:r>
            <a:endParaRPr lang="cs-CZ" sz="2400" b="1" dirty="0">
              <a:solidFill>
                <a:srgbClr val="FFC000"/>
              </a:solidFill>
            </a:endParaRPr>
          </a:p>
        </p:txBody>
      </p:sp>
      <p:pic>
        <p:nvPicPr>
          <p:cNvPr id="27652" name="Picture 4" descr="Soubor:Silz cerf2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780928"/>
            <a:ext cx="3600400" cy="23987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Turovití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- </a:t>
            </a:r>
            <a:r>
              <a:rPr lang="cs-CZ" sz="2400" b="1" dirty="0" smtClean="0">
                <a:solidFill>
                  <a:schemeClr val="accent6"/>
                </a:solidFill>
              </a:rPr>
              <a:t>rohy</a:t>
            </a:r>
            <a:r>
              <a:rPr lang="cs-CZ" sz="2400" b="1" dirty="0" smtClean="0"/>
              <a:t> - samec i samice</a:t>
            </a:r>
          </a:p>
          <a:p>
            <a:r>
              <a:rPr lang="cs-CZ" sz="2400" b="1" dirty="0" smtClean="0"/>
              <a:t>             duté</a:t>
            </a:r>
          </a:p>
          <a:p>
            <a:r>
              <a:rPr lang="cs-CZ" sz="2400" b="1" dirty="0" smtClean="0"/>
              <a:t>             z prokrvené rohoviny</a:t>
            </a:r>
          </a:p>
          <a:p>
            <a:r>
              <a:rPr lang="cs-CZ" sz="2400" b="1" dirty="0" smtClean="0"/>
              <a:t>             neshazují se</a:t>
            </a:r>
          </a:p>
          <a:p>
            <a:endParaRPr lang="cs-CZ" sz="2400" b="1" dirty="0" smtClean="0"/>
          </a:p>
          <a:p>
            <a:r>
              <a:rPr lang="cs-CZ" sz="2400" b="1" dirty="0" smtClean="0">
                <a:solidFill>
                  <a:srgbClr val="92D050"/>
                </a:solidFill>
              </a:rPr>
              <a:t>Zástupci: tur domácí, koza, ovce, muflon, kamzík,</a:t>
            </a:r>
          </a:p>
          <a:p>
            <a:r>
              <a:rPr lang="cs-CZ" sz="2400" b="1" dirty="0" smtClean="0">
                <a:solidFill>
                  <a:srgbClr val="92D050"/>
                </a:solidFill>
              </a:rPr>
              <a:t> </a:t>
            </a:r>
          </a:p>
          <a:p>
            <a:r>
              <a:rPr lang="cs-CZ" sz="2400" b="1" dirty="0" smtClean="0">
                <a:solidFill>
                  <a:srgbClr val="92D050"/>
                </a:solidFill>
              </a:rPr>
              <a:t>                  kozoroh, antilopa, gazela, pakůň,</a:t>
            </a:r>
          </a:p>
          <a:p>
            <a:endParaRPr lang="cs-CZ" sz="2400" b="1" dirty="0" smtClean="0">
              <a:solidFill>
                <a:srgbClr val="92D050"/>
              </a:solidFill>
            </a:endParaRPr>
          </a:p>
          <a:p>
            <a:r>
              <a:rPr lang="cs-CZ" sz="2400" b="1" dirty="0" smtClean="0">
                <a:solidFill>
                  <a:srgbClr val="92D050"/>
                </a:solidFill>
              </a:rPr>
              <a:t>                  bizon, zubr, buvol</a:t>
            </a:r>
            <a:endParaRPr lang="cs-CZ" sz="2400" b="1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Úkol: Pojmenuj následující přežvýkavé sudokopytníky.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sz="1600" dirty="0" smtClean="0"/>
          </a:p>
          <a:p>
            <a:r>
              <a:rPr lang="cs-CZ" sz="1600" dirty="0" smtClean="0"/>
              <a:t>                                                                                                         Obr.9</a:t>
            </a:r>
            <a:endParaRPr lang="cs-CZ" sz="1600" dirty="0"/>
          </a:p>
        </p:txBody>
      </p:sp>
      <p:pic>
        <p:nvPicPr>
          <p:cNvPr id="28674" name="Picture 2" descr="Soubor:Mouflon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76127" y="1628800"/>
            <a:ext cx="4304742" cy="3217795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2411760" y="5373216"/>
            <a:ext cx="432048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                                                                                                       Obr.10</a:t>
            </a:r>
            <a:endParaRPr lang="cs-CZ" sz="1600" dirty="0"/>
          </a:p>
        </p:txBody>
      </p:sp>
      <p:pic>
        <p:nvPicPr>
          <p:cNvPr id="29698" name="Picture 2" descr="Soubor:Gämse am Fried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556792"/>
            <a:ext cx="4140918" cy="3735558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2267744" y="5589240"/>
            <a:ext cx="432048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                                                                                                                     Obr.11</a:t>
            </a:r>
            <a:endParaRPr lang="cs-CZ" sz="1600" dirty="0"/>
          </a:p>
        </p:txBody>
      </p:sp>
      <p:pic>
        <p:nvPicPr>
          <p:cNvPr id="30722" name="Picture 2" descr="Soubor:Steinbock 2006 08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74280" y="1484784"/>
            <a:ext cx="5395440" cy="3790297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2411760" y="5661248"/>
            <a:ext cx="432048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                                                                                                                    Obr.12</a:t>
            </a:r>
            <a:endParaRPr lang="cs-CZ" sz="1600" dirty="0"/>
          </a:p>
        </p:txBody>
      </p:sp>
      <p:pic>
        <p:nvPicPr>
          <p:cNvPr id="33794" name="Picture 2" descr="Soubor:American bison k5680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556792"/>
            <a:ext cx="5253944" cy="3428198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2483768" y="5517232"/>
            <a:ext cx="432048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                                                                                                                      Obr.13</a:t>
            </a:r>
            <a:endParaRPr lang="cs-CZ" sz="1600" dirty="0"/>
          </a:p>
        </p:txBody>
      </p:sp>
      <p:pic>
        <p:nvPicPr>
          <p:cNvPr id="34818" name="Picture 2" descr="Soubor:Bison bonatus Zoo Praha 2011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484784"/>
            <a:ext cx="5390688" cy="3672408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2555776" y="5589240"/>
            <a:ext cx="432048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                                                                                                                Obr.14</a:t>
            </a:r>
            <a:endParaRPr lang="cs-CZ" sz="1600" dirty="0"/>
          </a:p>
        </p:txBody>
      </p:sp>
      <p:pic>
        <p:nvPicPr>
          <p:cNvPr id="36866" name="Picture 2" descr="Soubor:African Buffal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48529" y="1484784"/>
            <a:ext cx="4787686" cy="3590764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2411760" y="5589240"/>
            <a:ext cx="432048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Řešení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sz="1600" dirty="0" smtClean="0"/>
          </a:p>
          <a:p>
            <a:r>
              <a:rPr lang="cs-CZ" sz="1600" dirty="0" smtClean="0"/>
              <a:t>                                                                                                         Obr.9</a:t>
            </a:r>
            <a:endParaRPr lang="cs-CZ" sz="1600" dirty="0"/>
          </a:p>
        </p:txBody>
      </p:sp>
      <p:pic>
        <p:nvPicPr>
          <p:cNvPr id="28674" name="Picture 2" descr="Soubor:Mouflon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120" y="1556792"/>
            <a:ext cx="4304742" cy="3217795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2411760" y="5373216"/>
            <a:ext cx="432048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muflon</a:t>
            </a:r>
            <a:endParaRPr lang="cs-CZ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                                                                                                       Obr.10</a:t>
            </a:r>
            <a:endParaRPr lang="cs-CZ" sz="1600" dirty="0"/>
          </a:p>
        </p:txBody>
      </p:sp>
      <p:pic>
        <p:nvPicPr>
          <p:cNvPr id="29698" name="Picture 2" descr="Soubor:Gämse am Fried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60745" y="1484784"/>
            <a:ext cx="4140918" cy="3735558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2267744" y="5589240"/>
            <a:ext cx="432048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kamzík</a:t>
            </a:r>
            <a:endParaRPr lang="cs-CZ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                                                                                                                     Obr.11</a:t>
            </a:r>
            <a:endParaRPr lang="cs-CZ" sz="1600" dirty="0"/>
          </a:p>
        </p:txBody>
      </p:sp>
      <p:pic>
        <p:nvPicPr>
          <p:cNvPr id="30722" name="Picture 2" descr="Soubor:Steinbock 2006 08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484784"/>
            <a:ext cx="5395440" cy="3790297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2411760" y="5661248"/>
            <a:ext cx="432048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kozorožec</a:t>
            </a:r>
            <a:endParaRPr lang="cs-CZ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                                                                                                                    Obr.12</a:t>
            </a:r>
            <a:endParaRPr lang="cs-CZ" sz="1600" dirty="0"/>
          </a:p>
        </p:txBody>
      </p:sp>
      <p:pic>
        <p:nvPicPr>
          <p:cNvPr id="33794" name="Picture 2" descr="Soubor:American bison k5680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17036" y="1484784"/>
            <a:ext cx="5253944" cy="3428198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2483768" y="5517232"/>
            <a:ext cx="432048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bizon</a:t>
            </a:r>
            <a:endParaRPr lang="cs-CZ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                                                                                                                      Obr.13</a:t>
            </a:r>
            <a:endParaRPr lang="cs-CZ" sz="1600" dirty="0"/>
          </a:p>
        </p:txBody>
      </p:sp>
      <p:pic>
        <p:nvPicPr>
          <p:cNvPr id="34818" name="Picture 2" descr="Soubor:Bison bonatus Zoo Praha 2011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48784" y="1412776"/>
            <a:ext cx="5390688" cy="3672408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2555776" y="5589240"/>
            <a:ext cx="432048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zubr</a:t>
            </a:r>
            <a:endParaRPr lang="cs-CZ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                                                                                                                Obr.14</a:t>
            </a:r>
            <a:endParaRPr lang="cs-CZ" sz="1600" dirty="0"/>
          </a:p>
        </p:txBody>
      </p:sp>
      <p:pic>
        <p:nvPicPr>
          <p:cNvPr id="36866" name="Picture 2" descr="Soubor:African Buffal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78157" y="1412776"/>
            <a:ext cx="4787686" cy="3590764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2411760" y="5589240"/>
            <a:ext cx="432048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buvol</a:t>
            </a:r>
            <a:endParaRPr lang="cs-CZ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   Zdroje a citace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526280"/>
          </a:xfrm>
        </p:spPr>
        <p:txBody>
          <a:bodyPr>
            <a:normAutofit fontScale="25000" lnSpcReduction="20000"/>
          </a:bodyPr>
          <a:lstStyle/>
          <a:p>
            <a:r>
              <a:rPr lang="cs-CZ" sz="5600" dirty="0" smtClean="0"/>
              <a:t>Vlastní tvorba</a:t>
            </a:r>
          </a:p>
          <a:p>
            <a:endParaRPr lang="cs-CZ" sz="5600" dirty="0" smtClean="0"/>
          </a:p>
          <a:p>
            <a:r>
              <a:rPr lang="cs-CZ" sz="5600" dirty="0" smtClean="0"/>
              <a:t>Obrázky:</a:t>
            </a:r>
          </a:p>
          <a:p>
            <a:r>
              <a:rPr lang="cs-CZ" sz="5600" dirty="0" smtClean="0"/>
              <a:t>Obr.1: H. ZELL. </a:t>
            </a:r>
            <a:r>
              <a:rPr lang="cs-CZ" sz="5600" i="1" dirty="0" err="1" smtClean="0"/>
              <a:t>Wikipedia.cz</a:t>
            </a:r>
            <a:r>
              <a:rPr lang="cs-CZ" sz="5600" dirty="0" smtClean="0"/>
              <a:t> [online]. [cit. 3.2.2013]. Dostupný na WWW: http://cs.wikipedia.org/wiki/Soubor:Giraffa_camelopardalis_reticulata_01.JPG</a:t>
            </a:r>
          </a:p>
          <a:p>
            <a:endParaRPr lang="cs-CZ" sz="5600" dirty="0" smtClean="0"/>
          </a:p>
          <a:p>
            <a:r>
              <a:rPr lang="cs-CZ" sz="5600" dirty="0" smtClean="0"/>
              <a:t>Obr.2: AUTOR NEUVEDEN. </a:t>
            </a:r>
            <a:r>
              <a:rPr lang="cs-CZ" sz="5600" i="1" dirty="0" err="1" smtClean="0"/>
              <a:t>Wikimedia</a:t>
            </a:r>
            <a:r>
              <a:rPr lang="cs-CZ" sz="5600" i="1" dirty="0" smtClean="0"/>
              <a:t> </a:t>
            </a:r>
            <a:r>
              <a:rPr lang="cs-CZ" sz="5600" i="1" dirty="0" err="1" smtClean="0"/>
              <a:t>commons.cz</a:t>
            </a:r>
            <a:r>
              <a:rPr lang="cs-CZ" sz="5600" dirty="0" smtClean="0"/>
              <a:t> [online]. [cit. 3.2.2013]. Dostupný na WWW: http://commons.wikimedia.org/wiki/File:Okapi2.jpg?uselang=cs</a:t>
            </a:r>
          </a:p>
          <a:p>
            <a:endParaRPr lang="cs-CZ" sz="5600" dirty="0" smtClean="0"/>
          </a:p>
          <a:p>
            <a:r>
              <a:rPr lang="cs-CZ" sz="5600" dirty="0" smtClean="0"/>
              <a:t>Obr.3: B.NAVEZ. </a:t>
            </a:r>
            <a:r>
              <a:rPr lang="cs-CZ" sz="5600" i="1" dirty="0" err="1" smtClean="0"/>
              <a:t>Wikipedia.cz</a:t>
            </a:r>
            <a:r>
              <a:rPr lang="cs-CZ" sz="5600" dirty="0" smtClean="0"/>
              <a:t> [online]. [cit. 3.2.2013]. Dostupný na WWW: http://cs.wikipedia.org/wiki/Soubor:Dama_dama8.JPG</a:t>
            </a:r>
          </a:p>
          <a:p>
            <a:endParaRPr lang="cs-CZ" sz="5600" dirty="0" smtClean="0"/>
          </a:p>
          <a:p>
            <a:r>
              <a:rPr lang="cs-CZ" sz="5600" dirty="0" smtClean="0"/>
              <a:t>Obr.4: DAVE BEZAIRE &amp; SUSI HAVENS-BEZAIRE. </a:t>
            </a:r>
            <a:r>
              <a:rPr lang="cs-CZ" sz="5600" i="1" dirty="0" err="1" smtClean="0"/>
              <a:t>Wikipedia.cz</a:t>
            </a:r>
            <a:r>
              <a:rPr lang="cs-CZ" sz="5600" dirty="0" smtClean="0"/>
              <a:t> [online]. [cit. 3.2.2013]. Dostupný na WWW: http://cs.wikipedia.org/wiki/Soubor:Moose_in_Gros_Ventre_Campgroud_4.jpg</a:t>
            </a:r>
          </a:p>
          <a:p>
            <a:endParaRPr lang="cs-CZ" sz="5600" dirty="0" smtClean="0"/>
          </a:p>
          <a:p>
            <a:r>
              <a:rPr lang="cs-CZ" sz="5600" dirty="0" smtClean="0"/>
              <a:t>Obr.5: AUTOR NEUVEDEN. </a:t>
            </a:r>
            <a:r>
              <a:rPr lang="cs-CZ" sz="5600" i="1" dirty="0" err="1" smtClean="0"/>
              <a:t>Wikipedia.cz</a:t>
            </a:r>
            <a:r>
              <a:rPr lang="cs-CZ" sz="5600" dirty="0" smtClean="0"/>
              <a:t> [online]. [cit. 3.2.2013]. Dostupný na WWW: </a:t>
            </a:r>
          </a:p>
          <a:p>
            <a:r>
              <a:rPr lang="cs-CZ" sz="5600" dirty="0" smtClean="0"/>
              <a:t>http://cs.wikipedia.org/wiki/Soubor:Elch_3_db.jpg</a:t>
            </a:r>
          </a:p>
          <a:p>
            <a:endParaRPr lang="cs-CZ" sz="5600" dirty="0" smtClean="0"/>
          </a:p>
          <a:p>
            <a:r>
              <a:rPr lang="cs-CZ" sz="5600" dirty="0" smtClean="0"/>
              <a:t>Obr.6: BUISSE, Alexandre. </a:t>
            </a:r>
            <a:r>
              <a:rPr lang="cs-CZ" sz="5600" i="1" dirty="0" err="1" smtClean="0"/>
              <a:t>Wikipedia.cz</a:t>
            </a:r>
            <a:r>
              <a:rPr lang="cs-CZ" sz="5600" dirty="0" smtClean="0"/>
              <a:t> [online]. [cit. 12.2.2013]. Dostupný na WWW: http://cs.wikipedia.org/wiki/Soubor:20070818-0001-strolling_reindeer.jpg</a:t>
            </a:r>
          </a:p>
          <a:p>
            <a:endParaRPr lang="cs-CZ" sz="5600" dirty="0" smtClean="0"/>
          </a:p>
          <a:p>
            <a:endParaRPr lang="cs-CZ" sz="5600" dirty="0" smtClean="0"/>
          </a:p>
          <a:p>
            <a:r>
              <a:rPr lang="cs-CZ" sz="5600" dirty="0" smtClean="0"/>
              <a:t>Obr.7:AUTOR NEUVEDEN. </a:t>
            </a:r>
            <a:r>
              <a:rPr lang="cs-CZ" sz="5600" i="1" dirty="0" err="1" smtClean="0"/>
              <a:t>Wikipedia.cz</a:t>
            </a:r>
            <a:r>
              <a:rPr lang="cs-CZ" sz="5600" dirty="0" smtClean="0"/>
              <a:t> [online]. [cit. 12.2.2013]. Dostupný na WWW: http://cs.wikipedia.org/wiki/Soubor:Silz_cerf22.jpg</a:t>
            </a:r>
          </a:p>
          <a:p>
            <a:r>
              <a:rPr lang="cs-CZ" sz="5600" dirty="0" smtClean="0"/>
              <a:t/>
            </a:r>
            <a:br>
              <a:rPr lang="cs-CZ" sz="5600" dirty="0" smtClean="0"/>
            </a:br>
            <a:endParaRPr lang="cs-CZ" sz="5600" dirty="0" smtClean="0"/>
          </a:p>
          <a:p>
            <a:r>
              <a:rPr lang="cs-CZ" sz="4400" dirty="0" smtClean="0"/>
              <a:t/>
            </a:r>
            <a:br>
              <a:rPr lang="cs-CZ" sz="4400" dirty="0" smtClean="0"/>
            </a:br>
            <a:endParaRPr lang="cs-CZ" sz="4400" dirty="0" smtClean="0"/>
          </a:p>
          <a:p>
            <a:r>
              <a:rPr lang="cs-CZ" sz="1050" dirty="0" smtClean="0"/>
              <a:t/>
            </a:r>
            <a:br>
              <a:rPr lang="cs-CZ" sz="1050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24577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B.NAVEZ. </a:t>
            </a:r>
            <a:r>
              <a:rPr kumimoji="0" lang="cs-CZ" sz="900" b="0" i="1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Wikipedia.cz</a:t>
            </a: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 [online]. [cit. 3.3.2013]. Dostupný na WWW: http://cs.wikipedia.org/wiki/Soubor:Dama_dama8.JPG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45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DICKBAUCH. </a:t>
            </a:r>
            <a:r>
              <a:rPr kumimoji="0" lang="cs-CZ" sz="900" b="0" i="1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Wikipedia.cz</a:t>
            </a: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 [online]. [cit. 3.3.2013]. Dostupný na WWW: http://cs.wikipedia.org/wiki/Soubor:Elch_3_db.jpg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r>
              <a:rPr lang="cs-CZ" sz="5600" dirty="0" smtClean="0"/>
              <a:t>Obr.8: TEYTAUD. </a:t>
            </a:r>
            <a:r>
              <a:rPr lang="cs-CZ" sz="5600" i="1" dirty="0" err="1" smtClean="0"/>
              <a:t>Wikipedia.cz</a:t>
            </a:r>
            <a:r>
              <a:rPr lang="cs-CZ" sz="5600" dirty="0" smtClean="0"/>
              <a:t> [online]. [cit. 3.2.2013]. Dostupný na WWW: http://cs.wikipedia.org/wiki/Soubor:Saut_chevreuil.jpg</a:t>
            </a:r>
          </a:p>
          <a:p>
            <a:endParaRPr lang="cs-CZ" sz="5600" dirty="0" smtClean="0"/>
          </a:p>
          <a:p>
            <a:r>
              <a:rPr lang="cs-CZ" sz="5600" dirty="0" smtClean="0"/>
              <a:t>Obr.9: DENNETT, </a:t>
            </a:r>
            <a:r>
              <a:rPr lang="cs-CZ" sz="5600" dirty="0" err="1" smtClean="0"/>
              <a:t>Jessica</a:t>
            </a:r>
            <a:r>
              <a:rPr lang="cs-CZ" sz="5600" dirty="0" smtClean="0"/>
              <a:t>. </a:t>
            </a:r>
            <a:r>
              <a:rPr lang="cs-CZ" sz="5600" i="1" dirty="0" err="1" smtClean="0"/>
              <a:t>Wikipedia.cz</a:t>
            </a:r>
            <a:r>
              <a:rPr lang="cs-CZ" sz="5600" dirty="0" smtClean="0"/>
              <a:t> [online]. [cit. 12.2.2013]. Dostupný na WWW: http://cs.wikipedia.org/wiki/Soubor:Mouflon_2.jpg</a:t>
            </a:r>
          </a:p>
          <a:p>
            <a:endParaRPr lang="cs-CZ" sz="5600" dirty="0" smtClean="0"/>
          </a:p>
          <a:p>
            <a:r>
              <a:rPr lang="cs-CZ" sz="5600" dirty="0" smtClean="0"/>
              <a:t>Obr.10: AUTOR NEUVEDEN. </a:t>
            </a:r>
            <a:r>
              <a:rPr lang="cs-CZ" sz="5600" i="1" dirty="0" err="1" smtClean="0"/>
              <a:t>Wikipedia.cz</a:t>
            </a:r>
            <a:r>
              <a:rPr lang="cs-CZ" sz="5600" dirty="0" smtClean="0"/>
              <a:t> [online]. [cit. 3.2.2013]. Dostupný na WWW: http://cs.wikipedia.org/wiki/Soubor:G%C3%A4mse_am_Frieder.jpg</a:t>
            </a:r>
          </a:p>
          <a:p>
            <a:endParaRPr lang="cs-CZ" sz="5600" dirty="0" smtClean="0"/>
          </a:p>
          <a:p>
            <a:r>
              <a:rPr lang="cs-CZ" sz="5600" dirty="0" smtClean="0"/>
              <a:t>Obr.11: DÖRRE, </a:t>
            </a:r>
            <a:r>
              <a:rPr lang="cs-CZ" sz="5600" dirty="0" err="1" smtClean="0"/>
              <a:t>Karsten</a:t>
            </a:r>
            <a:r>
              <a:rPr lang="cs-CZ" sz="5600" dirty="0" smtClean="0"/>
              <a:t>. </a:t>
            </a:r>
            <a:r>
              <a:rPr lang="cs-CZ" sz="5600" i="1" dirty="0" err="1" smtClean="0"/>
              <a:t>Wikipedia.cz</a:t>
            </a:r>
            <a:r>
              <a:rPr lang="cs-CZ" sz="5600" dirty="0" smtClean="0"/>
              <a:t> [online]. [cit. 5.2.2013]. Dostupný na WWW: http://cs.wikipedia.org/wiki/Soubor:Steinbock_2006_08_2.jpg</a:t>
            </a:r>
          </a:p>
          <a:p>
            <a:r>
              <a:rPr lang="cs-CZ" sz="5600" dirty="0" smtClean="0"/>
              <a:t/>
            </a:r>
            <a:br>
              <a:rPr lang="cs-CZ" sz="5600" dirty="0" smtClean="0"/>
            </a:br>
            <a:r>
              <a:rPr lang="cs-CZ" sz="5600" dirty="0" smtClean="0"/>
              <a:t>Obr.12: DYKINGA, Jack. </a:t>
            </a:r>
            <a:r>
              <a:rPr lang="cs-CZ" sz="5600" i="1" dirty="0" err="1" smtClean="0"/>
              <a:t>Wikipedia.cz</a:t>
            </a:r>
            <a:r>
              <a:rPr lang="cs-CZ" sz="5600" dirty="0" smtClean="0"/>
              <a:t> [online]. [cit. 3.2.2013]. Dostupný na WWW: http://cs.wikipedia.org/wiki/Soubor:American_bison_k5680-1.jpg</a:t>
            </a:r>
          </a:p>
          <a:p>
            <a:endParaRPr lang="cs-CZ" sz="5600" dirty="0" smtClean="0"/>
          </a:p>
          <a:p>
            <a:r>
              <a:rPr lang="cs-CZ" sz="5600" dirty="0" smtClean="0"/>
              <a:t>Obr.13: KARELJ. </a:t>
            </a:r>
            <a:r>
              <a:rPr lang="cs-CZ" sz="5600" i="1" dirty="0" err="1" smtClean="0"/>
              <a:t>Wikipedia.cz</a:t>
            </a:r>
            <a:r>
              <a:rPr lang="cs-CZ" sz="5600" dirty="0" smtClean="0"/>
              <a:t> [online]. [cit. 3.2.2013]. Dostupný na WWW: http://cs.wikipedia.org/wiki/Soubor:Bison_bonatus_Zoo_Praha_2011-1.jpg</a:t>
            </a:r>
          </a:p>
          <a:p>
            <a:endParaRPr lang="cs-CZ" sz="5600" dirty="0" smtClean="0"/>
          </a:p>
          <a:p>
            <a:r>
              <a:rPr lang="cs-CZ" sz="5600" dirty="0" smtClean="0"/>
              <a:t>Obr.14: AUTOR NEUVEDEN. </a:t>
            </a:r>
            <a:r>
              <a:rPr lang="cs-CZ" sz="5600" i="1" dirty="0" err="1" smtClean="0"/>
              <a:t>Wikipedia.cz</a:t>
            </a:r>
            <a:r>
              <a:rPr lang="cs-CZ" sz="5600" dirty="0" smtClean="0"/>
              <a:t> [online]. [cit. </a:t>
            </a:r>
            <a:r>
              <a:rPr lang="cs-CZ" sz="5600" smtClean="0"/>
              <a:t>3.2.2013</a:t>
            </a:r>
            <a:r>
              <a:rPr lang="cs-CZ" sz="5600" dirty="0" smtClean="0"/>
              <a:t>]. Dostupný na WWW: http://cs.wikipedia.org/wiki/Soubor:African_Buffalo.JPG</a:t>
            </a:r>
          </a:p>
          <a:p>
            <a:r>
              <a:rPr lang="cs-CZ" sz="5600" dirty="0" smtClean="0"/>
              <a:t/>
            </a:r>
            <a:br>
              <a:rPr lang="cs-CZ" sz="5600" dirty="0" smtClean="0"/>
            </a:br>
            <a:r>
              <a:rPr lang="cs-CZ" sz="5600" dirty="0" smtClean="0"/>
              <a:t/>
            </a:r>
            <a:br>
              <a:rPr lang="cs-CZ" sz="5600" dirty="0" smtClean="0"/>
            </a:br>
            <a:r>
              <a:rPr lang="cs-CZ" sz="5600" dirty="0" smtClean="0"/>
              <a:t/>
            </a:r>
            <a:br>
              <a:rPr lang="cs-CZ" sz="56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    Anotace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Materiál je určen žákům 8.ročníku ZŠ.</a:t>
            </a:r>
          </a:p>
          <a:p>
            <a:r>
              <a:rPr lang="cs-CZ" sz="1800" dirty="0" smtClean="0"/>
              <a:t>Slouží k jejich seznámení se s obecnou charakteristikou a blíže </a:t>
            </a:r>
          </a:p>
          <a:p>
            <a:r>
              <a:rPr lang="cs-CZ" sz="1800" dirty="0" smtClean="0"/>
              <a:t>s některými druhy řádu přežvýkavých sudokopytníků.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812</TotalTime>
  <Words>451</Words>
  <Application>Microsoft Office PowerPoint</Application>
  <PresentationFormat>Předvádění na obrazovce (4:3)</PresentationFormat>
  <Paragraphs>380</Paragraphs>
  <Slides>31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Lití písma</vt:lpstr>
      <vt:lpstr>Prezentace aplikace PowerPoint</vt:lpstr>
      <vt:lpstr>Prezentace aplikace PowerPoint</vt:lpstr>
      <vt:lpstr>Charakteristické znaky</vt:lpstr>
      <vt:lpstr>Prezentace aplikace PowerPoint</vt:lpstr>
      <vt:lpstr>Zpracování potravy</vt:lpstr>
      <vt:lpstr>Prezentace aplikace PowerPoint</vt:lpstr>
      <vt:lpstr>Dělení</vt:lpstr>
      <vt:lpstr>Žirafovití</vt:lpstr>
      <vt:lpstr>Prezentace aplikace PowerPoint</vt:lpstr>
      <vt:lpstr>Prezentace aplikace PowerPoint</vt:lpstr>
      <vt:lpstr>Jelenovití</vt:lpstr>
      <vt:lpstr>Otázka: Žije daněk evropský také na území ČR?</vt:lpstr>
      <vt:lpstr>Úkol: Najdi v encyklopedii místa na Zemi, kde se los vyskytuje.</vt:lpstr>
      <vt:lpstr>Úkol: Zjisti, čím se sob polární v polárních oblastech živí.</vt:lpstr>
      <vt:lpstr>Úkol: Popiš rozdíly vzhledu mezi jelenem a srncem.</vt:lpstr>
      <vt:lpstr>Turovití</vt:lpstr>
      <vt:lpstr>Úkol: Pojmenuj následující přežvýkavé sudokopytníky.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Zdroje a citace</vt:lpstr>
      <vt:lpstr>Prezentace aplikace PowerPoint</vt:lpstr>
      <vt:lpstr>    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Vesna202261</cp:lastModifiedBy>
  <cp:revision>49</cp:revision>
  <dcterms:created xsi:type="dcterms:W3CDTF">2013-02-26T18:01:26Z</dcterms:created>
  <dcterms:modified xsi:type="dcterms:W3CDTF">2013-03-11T09:43:47Z</dcterms:modified>
</cp:coreProperties>
</file>