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6" r:id="rId2"/>
    <p:sldId id="268" r:id="rId3"/>
    <p:sldId id="257" r:id="rId4"/>
    <p:sldId id="258" r:id="rId5"/>
    <p:sldId id="259" r:id="rId6"/>
    <p:sldId id="260" r:id="rId7"/>
    <p:sldId id="256" r:id="rId8"/>
    <p:sldId id="261" r:id="rId9"/>
    <p:sldId id="262" r:id="rId10"/>
    <p:sldId id="264" r:id="rId11"/>
    <p:sldId id="265" r:id="rId12"/>
    <p:sldId id="263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D27CCE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BA47D-60F6-4D1B-8412-57F533F1E17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881795-E2A5-4E33-AF83-350C6449F7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088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82988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26.2.2013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VY_32_INOVACE_19_PŘÍRODOPIS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Obratlovci- Primáti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 nižší primáti - poloopice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ttp://nd05.jxs.cz/712/789/4233affab0_87562548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9090" y="260648"/>
            <a:ext cx="7525343" cy="5644009"/>
          </a:xfrm>
          <a:prstGeom prst="rect">
            <a:avLst/>
          </a:prstGeom>
          <a:noFill/>
        </p:spPr>
      </p:pic>
      <p:pic>
        <p:nvPicPr>
          <p:cNvPr id="4" name="Picture 2" descr="Soubor:Chimpan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3" y="355322"/>
            <a:ext cx="4464496" cy="554406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endParaRPr lang="cs-CZ" b="1" dirty="0">
              <a:solidFill>
                <a:srgbClr val="D27CCE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819400"/>
            <a:ext cx="8298298" cy="3633936"/>
          </a:xfrm>
        </p:spPr>
        <p:txBody>
          <a:bodyPr>
            <a:normAutofit fontScale="85000" lnSpcReduction="20000"/>
          </a:bodyPr>
          <a:lstStyle/>
          <a:p>
            <a:pPr algn="ctr"/>
            <a:endParaRPr lang="cs-CZ" sz="9600" b="1" dirty="0" smtClean="0">
              <a:solidFill>
                <a:srgbClr val="D27CCE"/>
              </a:solidFill>
            </a:endParaRPr>
          </a:p>
          <a:p>
            <a:pPr algn="ctr"/>
            <a:r>
              <a:rPr lang="cs-CZ" sz="9600" b="1" dirty="0" smtClean="0">
                <a:solidFill>
                  <a:srgbClr val="00FFFF"/>
                </a:solidFill>
              </a:rPr>
              <a:t>Primáti</a:t>
            </a:r>
          </a:p>
          <a:p>
            <a:pPr algn="ctr"/>
            <a:endParaRPr lang="cs-CZ" sz="1600" b="1" dirty="0" smtClean="0">
              <a:solidFill>
                <a:srgbClr val="D27CCE"/>
              </a:solidFill>
            </a:endParaRPr>
          </a:p>
          <a:p>
            <a:pPr algn="ctr"/>
            <a:endParaRPr lang="cs-CZ" sz="1600" b="1" dirty="0" smtClean="0">
              <a:solidFill>
                <a:srgbClr val="D27CCE"/>
              </a:solidFill>
            </a:endParaRPr>
          </a:p>
          <a:p>
            <a:pPr algn="ctr"/>
            <a:endParaRPr lang="cs-CZ" sz="1600" b="1" dirty="0" smtClean="0">
              <a:solidFill>
                <a:srgbClr val="D27CCE"/>
              </a:solidFill>
            </a:endParaRPr>
          </a:p>
          <a:p>
            <a:pPr algn="ctr"/>
            <a:endParaRPr lang="cs-CZ" sz="1600" b="1" dirty="0" smtClean="0">
              <a:solidFill>
                <a:srgbClr val="D27CCE"/>
              </a:solidFill>
            </a:endParaRPr>
          </a:p>
          <a:p>
            <a:pPr algn="ctr"/>
            <a:endParaRPr lang="cs-CZ" sz="1600" b="1" dirty="0" smtClean="0">
              <a:solidFill>
                <a:srgbClr val="D27CCE"/>
              </a:solidFill>
            </a:endParaRPr>
          </a:p>
          <a:p>
            <a:pPr algn="ctr"/>
            <a:endParaRPr lang="cs-CZ" sz="1600" b="1" dirty="0" smtClean="0">
              <a:solidFill>
                <a:srgbClr val="D27CCE"/>
              </a:solidFill>
            </a:endParaRPr>
          </a:p>
          <a:p>
            <a:pPr algn="l"/>
            <a:endParaRPr lang="cs-CZ" sz="1600" b="1" dirty="0" smtClean="0">
              <a:solidFill>
                <a:srgbClr val="D27CCE"/>
              </a:solidFill>
            </a:endParaRPr>
          </a:p>
          <a:p>
            <a:pPr algn="l"/>
            <a:r>
              <a:rPr lang="cs-CZ" sz="1600" b="1" dirty="0" smtClean="0">
                <a:solidFill>
                  <a:srgbClr val="D27CCE"/>
                </a:solidFill>
              </a:rPr>
              <a:t>       </a:t>
            </a:r>
            <a:r>
              <a:rPr lang="cs-CZ" sz="1600" dirty="0" smtClean="0"/>
              <a:t>Obr.4                                                                                                           Obr.5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Charakteristické znaky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nehetnatci, ploskochodci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dobře vyvinutý mozek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chápavé končetiny – protistojný palec</a:t>
            </a:r>
          </a:p>
          <a:p>
            <a:endParaRPr lang="cs-CZ" sz="2400" b="1" dirty="0" smtClean="0"/>
          </a:p>
          <a:p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Výskyt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               tropické a subtropické oblasti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Způsob života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žijí ve společenských skupinách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samice rodí jedno mládě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Dělení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FFFF00"/>
                </a:solidFill>
              </a:rPr>
              <a:t>              poloopice</a:t>
            </a:r>
            <a:r>
              <a:rPr lang="cs-CZ" sz="2400" b="1" dirty="0" smtClean="0"/>
              <a:t>                         </a:t>
            </a:r>
            <a:r>
              <a:rPr lang="cs-CZ" sz="2400" b="1" dirty="0" smtClean="0">
                <a:solidFill>
                  <a:srgbClr val="FFC000"/>
                </a:solidFill>
              </a:rPr>
              <a:t>opice</a:t>
            </a:r>
            <a:endParaRPr lang="cs-CZ" sz="2400" b="1" dirty="0"/>
          </a:p>
          <a:p>
            <a:r>
              <a:rPr lang="cs-CZ" sz="2400" b="1" dirty="0" smtClean="0"/>
              <a:t>                         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( nižší primáti )           ( vyšší primáti )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http://www.loris-conservation.org/database/subspecies/nycticeboid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692696"/>
            <a:ext cx="3134118" cy="231267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b="1" dirty="0" smtClean="0">
                <a:solidFill>
                  <a:srgbClr val="FFFF00"/>
                </a:solidFill>
              </a:rPr>
              <a:t>Nižší primáti - poloopice</a:t>
            </a:r>
            <a:endParaRPr lang="cs-CZ" sz="6600" b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Soubor:Philtarsier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991" y="2924944"/>
            <a:ext cx="5474094" cy="3647115"/>
          </a:xfrm>
          <a:prstGeom prst="rect">
            <a:avLst/>
          </a:prstGeom>
          <a:noFill/>
        </p:spPr>
      </p:pic>
      <p:pic>
        <p:nvPicPr>
          <p:cNvPr id="5" name="Picture 2" descr="Soubor:Lemur Kat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9014" y="2537521"/>
            <a:ext cx="3044874" cy="40598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Poloopice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vývojově primitivnější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B050"/>
                </a:solidFill>
              </a:rPr>
              <a:t>ovíjivý ocas</a:t>
            </a:r>
            <a:r>
              <a:rPr lang="cs-CZ" sz="2400" b="1" dirty="0" smtClean="0"/>
              <a:t>, </a:t>
            </a:r>
            <a:r>
              <a:rPr lang="cs-CZ" sz="2400" b="1" dirty="0" smtClean="0">
                <a:solidFill>
                  <a:srgbClr val="FFCCFF"/>
                </a:solidFill>
              </a:rPr>
              <a:t>velké oči</a:t>
            </a:r>
          </a:p>
          <a:p>
            <a:endParaRPr lang="cs-CZ" sz="2400" b="1" dirty="0" smtClean="0">
              <a:solidFill>
                <a:srgbClr val="FFCCFF"/>
              </a:solidFill>
            </a:endParaRPr>
          </a:p>
          <a:p>
            <a:r>
              <a:rPr lang="cs-CZ" sz="2400" b="1" dirty="0" smtClean="0"/>
              <a:t>- Asie, Afrika, Madagaskar</a:t>
            </a:r>
          </a:p>
          <a:p>
            <a:endParaRPr lang="cs-CZ" sz="2400" b="1" dirty="0" smtClean="0"/>
          </a:p>
          <a:p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Lemur</a:t>
            </a:r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r>
              <a:rPr lang="cs-CZ" sz="2400" dirty="0" smtClean="0">
                <a:solidFill>
                  <a:srgbClr val="92D050"/>
                </a:solidFill>
              </a:rPr>
              <a:t>                                                                     </a:t>
            </a:r>
            <a:r>
              <a:rPr lang="cs-CZ" sz="1600" dirty="0" smtClean="0"/>
              <a:t>Obr. 1</a:t>
            </a:r>
            <a:endParaRPr lang="cs-CZ" sz="2400" dirty="0">
              <a:solidFill>
                <a:srgbClr val="92D050"/>
              </a:solidFill>
            </a:endParaRPr>
          </a:p>
        </p:txBody>
      </p:sp>
      <p:pic>
        <p:nvPicPr>
          <p:cNvPr id="1026" name="Picture 2" descr="Soubor:Lemur Ka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556792"/>
            <a:ext cx="3240360" cy="43204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Nártoun</a:t>
            </a:r>
            <a:endParaRPr lang="cs-CZ" sz="24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</a:rPr>
              <a:t>                                                                                                                   </a:t>
            </a:r>
            <a:r>
              <a:rPr lang="cs-CZ" sz="1600" dirty="0" smtClean="0"/>
              <a:t>Obr.2</a:t>
            </a:r>
            <a:endParaRPr lang="cs-CZ" sz="1600" dirty="0">
              <a:solidFill>
                <a:srgbClr val="92D050"/>
              </a:solidFill>
            </a:endParaRPr>
          </a:p>
        </p:txBody>
      </p:sp>
      <p:pic>
        <p:nvPicPr>
          <p:cNvPr id="4" name="Picture 4" descr="Soubor:Philtarsier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5690253" cy="37911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Outloň</a:t>
            </a: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r>
              <a:rPr lang="cs-CZ" sz="1600" dirty="0" smtClean="0">
                <a:solidFill>
                  <a:srgbClr val="92D050"/>
                </a:solidFill>
              </a:rPr>
              <a:t>                                                                                                              </a:t>
            </a:r>
            <a:r>
              <a:rPr lang="cs-CZ" sz="1600" dirty="0" smtClean="0"/>
              <a:t>Obr.3</a:t>
            </a:r>
            <a:endParaRPr lang="cs-CZ" sz="1600" dirty="0">
              <a:solidFill>
                <a:srgbClr val="92D050"/>
              </a:solidFill>
            </a:endParaRPr>
          </a:p>
        </p:txBody>
      </p:sp>
      <p:pic>
        <p:nvPicPr>
          <p:cNvPr id="4" name="Picture 6" descr="http://www.loris-conservation.org/database/subspecies/nycticeboid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772816"/>
            <a:ext cx="5150342" cy="38004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Zdroje a citace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Vlastní tvorba</a:t>
            </a:r>
          </a:p>
          <a:p>
            <a:endParaRPr lang="cs-CZ" sz="1600" dirty="0" smtClean="0"/>
          </a:p>
          <a:p>
            <a:r>
              <a:rPr lang="cs-CZ" sz="1600" dirty="0" smtClean="0"/>
              <a:t>Obrázky</a:t>
            </a:r>
          </a:p>
          <a:p>
            <a:r>
              <a:rPr lang="cs-CZ" sz="1600" dirty="0" smtClean="0"/>
              <a:t>Obr.1: PERNAK.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25.2.2013]. Dostupný na WWW: http://cs.wikipedia.org/wiki/Soubor:Lemur_Kata.JPG</a:t>
            </a:r>
          </a:p>
          <a:p>
            <a:endParaRPr lang="cs-CZ" sz="1600" dirty="0" smtClean="0"/>
          </a:p>
          <a:p>
            <a:r>
              <a:rPr lang="cs-CZ" sz="1600" dirty="0" smtClean="0"/>
              <a:t>Obr.2: GOLANGCO, </a:t>
            </a:r>
            <a:r>
              <a:rPr lang="cs-CZ" sz="1600" dirty="0" err="1" smtClean="0"/>
              <a:t>Jasper</a:t>
            </a:r>
            <a:r>
              <a:rPr lang="cs-CZ" sz="1600" dirty="0" smtClean="0"/>
              <a:t> </a:t>
            </a:r>
            <a:r>
              <a:rPr lang="cs-CZ" sz="1600" dirty="0" err="1" smtClean="0"/>
              <a:t>Greek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25.2.2013]. Dostupný na WWW: http://cs.wikipedia.org/wiki/Soubor:Philtarsier4.jpg</a:t>
            </a:r>
          </a:p>
          <a:p>
            <a:endParaRPr lang="cs-CZ" sz="1600" dirty="0" smtClean="0"/>
          </a:p>
          <a:p>
            <a:r>
              <a:rPr lang="cs-CZ" sz="1600" dirty="0" smtClean="0"/>
              <a:t>Obr.3: AUTOR NEUVEDEN. </a:t>
            </a:r>
            <a:r>
              <a:rPr lang="cs-CZ" sz="1600" i="1" dirty="0" err="1" smtClean="0"/>
              <a:t>eStránky.cz</a:t>
            </a:r>
            <a:r>
              <a:rPr lang="cs-CZ" sz="1600" dirty="0" smtClean="0"/>
              <a:t> [online]. [cit. 9.2.2013]. Dostupný na WWW: http://www.</a:t>
            </a:r>
            <a:r>
              <a:rPr lang="cs-CZ" sz="1600" dirty="0" err="1" smtClean="0"/>
              <a:t>outlonjavsky.estranky.cz</a:t>
            </a:r>
            <a:r>
              <a:rPr lang="cs-CZ" sz="1600" dirty="0" smtClean="0"/>
              <a:t>/</a:t>
            </a:r>
            <a:r>
              <a:rPr lang="cs-CZ" sz="1600" dirty="0" err="1" smtClean="0"/>
              <a:t>clanky</a:t>
            </a:r>
            <a:r>
              <a:rPr lang="cs-CZ" sz="1600" dirty="0" smtClean="0"/>
              <a:t>/klasifikace-</a:t>
            </a:r>
            <a:r>
              <a:rPr lang="cs-CZ" sz="1600" dirty="0" err="1" smtClean="0"/>
              <a:t>jednotlivych</a:t>
            </a:r>
            <a:r>
              <a:rPr lang="cs-CZ" sz="1600" dirty="0" smtClean="0"/>
              <a:t>-druhu.</a:t>
            </a:r>
            <a:r>
              <a:rPr lang="cs-CZ" sz="1600" dirty="0" err="1" smtClean="0"/>
              <a:t>html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Obr.4: AUTOR NEUVEDEN. </a:t>
            </a:r>
            <a:r>
              <a:rPr lang="cs-CZ" sz="1600" i="1" dirty="0" smtClean="0"/>
              <a:t>Blog.</a:t>
            </a:r>
            <a:r>
              <a:rPr lang="cs-CZ" sz="1600" i="1" dirty="0" err="1" smtClean="0"/>
              <a:t>cz</a:t>
            </a:r>
            <a:r>
              <a:rPr lang="cs-CZ" sz="1600" dirty="0" smtClean="0"/>
              <a:t> [online]. [cit. 12.2.2013]. Dostupný na WWW: http://save-wild-animals.blog.cz/1208/gorily-kriticky-ohrozeny</a:t>
            </a:r>
          </a:p>
          <a:p>
            <a:endParaRPr lang="cs-CZ" sz="1600" dirty="0" smtClean="0"/>
          </a:p>
          <a:p>
            <a:r>
              <a:rPr lang="cs-CZ" sz="1600" dirty="0" smtClean="0"/>
              <a:t>Obr.5: AUTOR NEUVEDEN.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14.2.2013]. Dostupný na WWW: http://cs.wikipedia.org/wiki/Soubor:Chimpanse.jpg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Materiál je určen žákům 8.ročníku ZŠ.</a:t>
            </a:r>
          </a:p>
          <a:p>
            <a:r>
              <a:rPr lang="cs-CZ" sz="1800" dirty="0" smtClean="0"/>
              <a:t>Slouží k jejich seznámení se s obecnou charakteristikou a blíže </a:t>
            </a:r>
          </a:p>
          <a:p>
            <a:r>
              <a:rPr lang="cs-CZ" sz="1800" dirty="0" smtClean="0"/>
              <a:t>s některými druhy řádu primátů.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177</TotalTime>
  <Words>167</Words>
  <Application>Microsoft Office PowerPoint</Application>
  <PresentationFormat>Předvádění na obrazovce (4:3)</PresentationFormat>
  <Paragraphs>105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Prezentace aplikace PowerPoint</vt:lpstr>
      <vt:lpstr>Prezentace aplikace PowerPoint</vt:lpstr>
      <vt:lpstr>Charakteristické znaky</vt:lpstr>
      <vt:lpstr>Výskyt</vt:lpstr>
      <vt:lpstr>Způsob života</vt:lpstr>
      <vt:lpstr>Dělení</vt:lpstr>
      <vt:lpstr>Nižší primáti - poloopice</vt:lpstr>
      <vt:lpstr>Poloopice</vt:lpstr>
      <vt:lpstr>Prezentace aplikace PowerPoint</vt:lpstr>
      <vt:lpstr>Prezentace aplikace PowerPoint</vt:lpstr>
      <vt:lpstr>Prezentace aplikace PowerPoint</vt:lpstr>
      <vt:lpstr>   Zdroje a citace</vt:lpstr>
      <vt:lpstr>  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Vesna202261</cp:lastModifiedBy>
  <cp:revision>17</cp:revision>
  <dcterms:created xsi:type="dcterms:W3CDTF">2012-12-08T22:20:21Z</dcterms:created>
  <dcterms:modified xsi:type="dcterms:W3CDTF">2013-03-11T09:44:19Z</dcterms:modified>
</cp:coreProperties>
</file>