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73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2" r:id="rId10"/>
    <p:sldId id="267" r:id="rId11"/>
    <p:sldId id="268" r:id="rId12"/>
    <p:sldId id="263" r:id="rId13"/>
    <p:sldId id="269" r:id="rId14"/>
    <p:sldId id="270" r:id="rId15"/>
    <p:sldId id="271" r:id="rId16"/>
    <p:sldId id="272" r:id="rId17"/>
    <p:sldId id="264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12D4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56A20B-F178-4605-8F3F-F5CCB904E4FC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8D733-027C-44C0-9471-91A45477C8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256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31E20-DAB3-4E68-B1DC-F99E50AE070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11.3.2013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rekearth.com/gallery/Asia/Singapore/North/Central_Water_Catchment/SINGAPORE/photo1001006.htm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5877272"/>
            <a:ext cx="7647384" cy="1985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916832"/>
            <a:ext cx="6400800" cy="3696816"/>
          </a:xfrm>
        </p:spPr>
        <p:txBody>
          <a:bodyPr/>
          <a:lstStyle/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28092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135470"/>
              </p:ext>
            </p:extLst>
          </p:nvPr>
        </p:nvGraphicFramePr>
        <p:xfrm>
          <a:off x="683568" y="2780928"/>
          <a:ext cx="7776864" cy="373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6864"/>
              </a:tblGrid>
              <a:tr h="1008114">
                <a:tc>
                  <a:txBody>
                    <a:bodyPr/>
                    <a:lstStyle/>
                    <a:p>
                      <a:pPr algn="l"/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Autor: Mgr.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Aranka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Kopišová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28.2.2013</a:t>
                      </a: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Název: VY_32_INOVACE_20_PŘÍRODOPIS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Obratlovci- Vyšší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primáti - opice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8.</a:t>
                      </a:r>
                      <a:endParaRPr lang="cs-CZ" sz="24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964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CZ.1.07/1.4.00/21.2979</a:t>
                      </a:r>
                      <a:endParaRPr lang="cs-CZ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hotonaturecz - Kočkod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140968"/>
            <a:ext cx="2854847" cy="3528392"/>
          </a:xfrm>
          <a:prstGeom prst="rect">
            <a:avLst/>
          </a:prstGeom>
          <a:noFill/>
        </p:spPr>
      </p:pic>
      <p:pic>
        <p:nvPicPr>
          <p:cNvPr id="6" name="Picture 2" descr="Soubor:Alouatta senicul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4664"/>
            <a:ext cx="4234394" cy="3235342"/>
          </a:xfrm>
          <a:prstGeom prst="rect">
            <a:avLst/>
          </a:prstGeom>
          <a:noFill/>
        </p:spPr>
      </p:pic>
      <p:pic>
        <p:nvPicPr>
          <p:cNvPr id="5" name="Picture 6" descr="http://i1.trekearth.com/photos/96970/orangut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76672"/>
            <a:ext cx="4539339" cy="3024336"/>
          </a:xfrm>
          <a:prstGeom prst="rect">
            <a:avLst/>
          </a:prstGeom>
          <a:noFill/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 descr="http://nd05.jxs.cz/712/789/4233affab0_87562548_o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140968"/>
            <a:ext cx="4560508" cy="342038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smtClean="0">
                <a:solidFill>
                  <a:srgbClr val="FFFF00"/>
                </a:solidFill>
              </a:rPr>
              <a:t>Vyšší primáti - opice</a:t>
            </a:r>
            <a:endParaRPr lang="cs-CZ" sz="6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Charakteristické znaky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smtClean="0"/>
              <a:t>- tělo: zkrácená obličejová část lebky</a:t>
            </a:r>
          </a:p>
          <a:p>
            <a:r>
              <a:rPr lang="cs-CZ" sz="2400" b="1" dirty="0" smtClean="0"/>
              <a:t>           </a:t>
            </a:r>
          </a:p>
          <a:p>
            <a:r>
              <a:rPr lang="cs-CZ" sz="2400" b="1" dirty="0" smtClean="0"/>
              <a:t>           větší mozek</a:t>
            </a:r>
          </a:p>
          <a:p>
            <a:r>
              <a:rPr lang="cs-CZ" sz="2400" b="1" dirty="0" smtClean="0"/>
              <a:t>           </a:t>
            </a:r>
          </a:p>
          <a:p>
            <a:r>
              <a:rPr lang="cs-CZ" sz="2400" b="1" dirty="0" smtClean="0"/>
              <a:t>           1 pár mléčných bradavek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Výskyt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 </a:t>
            </a:r>
          </a:p>
          <a:p>
            <a:endParaRPr lang="cs-CZ" sz="2400" b="1" dirty="0" smtClean="0"/>
          </a:p>
          <a:p>
            <a:pPr algn="ctr"/>
            <a:r>
              <a:rPr lang="cs-CZ" sz="2400" b="1" dirty="0" smtClean="0"/>
              <a:t>  teplé oblasti celého světa </a:t>
            </a:r>
          </a:p>
          <a:p>
            <a:pPr algn="ctr"/>
            <a:r>
              <a:rPr lang="cs-CZ" sz="2400" b="1" dirty="0" smtClean="0"/>
              <a:t>  </a:t>
            </a:r>
          </a:p>
          <a:p>
            <a:pPr algn="ctr"/>
            <a:r>
              <a:rPr lang="cs-CZ" sz="2400" b="1" dirty="0" smtClean="0"/>
              <a:t>   mimo Austrálii</a:t>
            </a:r>
          </a:p>
          <a:p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Dělení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b="1" dirty="0" smtClean="0"/>
          </a:p>
          <a:p>
            <a:endParaRPr lang="cs-CZ" sz="2400" b="1" dirty="0" smtClean="0"/>
          </a:p>
          <a:p>
            <a:pPr algn="ctr"/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chemeClr val="accent6">
                    <a:lumMod val="90000"/>
                  </a:schemeClr>
                </a:solidFill>
              </a:rPr>
              <a:t>ploskonosí</a:t>
            </a:r>
          </a:p>
          <a:p>
            <a:pPr algn="ctr"/>
            <a:endParaRPr lang="cs-CZ" sz="2400" b="1" dirty="0" smtClean="0"/>
          </a:p>
          <a:p>
            <a:pPr algn="ctr"/>
            <a:r>
              <a:rPr lang="cs-CZ" sz="2400" b="1" dirty="0" smtClean="0"/>
              <a:t>- </a:t>
            </a:r>
            <a:r>
              <a:rPr lang="cs-CZ" sz="2400" b="1" dirty="0" smtClean="0">
                <a:solidFill>
                  <a:srgbClr val="FFFF00"/>
                </a:solidFill>
              </a:rPr>
              <a:t>úzkonosí</a:t>
            </a:r>
          </a:p>
          <a:p>
            <a:pPr algn="ctr"/>
            <a:endParaRPr lang="cs-CZ" sz="2400" b="1" dirty="0" smtClean="0"/>
          </a:p>
          <a:p>
            <a:pPr algn="ctr"/>
            <a:r>
              <a:rPr lang="cs-CZ" sz="2400" b="1" dirty="0" smtClean="0"/>
              <a:t>- </a:t>
            </a:r>
            <a:r>
              <a:rPr lang="cs-CZ" sz="2400" b="1" dirty="0" err="1" smtClean="0">
                <a:solidFill>
                  <a:srgbClr val="00B050"/>
                </a:solidFill>
              </a:rPr>
              <a:t>lidoopi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Ploskonosí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- výskyt: Střední a Jižní </a:t>
            </a:r>
            <a:r>
              <a:rPr lang="cs-CZ" sz="2400" b="1" dirty="0" smtClean="0">
                <a:solidFill>
                  <a:schemeClr val="accent6">
                    <a:lumMod val="90000"/>
                  </a:schemeClr>
                </a:solidFill>
              </a:rPr>
              <a:t>Amerika </a:t>
            </a:r>
          </a:p>
          <a:p>
            <a:r>
              <a:rPr lang="cs-CZ" sz="2400" b="1" dirty="0" smtClean="0"/>
              <a:t>                opice Nového světa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- </a:t>
            </a:r>
            <a:r>
              <a:rPr lang="cs-CZ" sz="2400" b="1" dirty="0" smtClean="0">
                <a:solidFill>
                  <a:schemeClr val="accent6">
                    <a:lumMod val="90000"/>
                  </a:schemeClr>
                </a:solidFill>
              </a:rPr>
              <a:t>široká nosní přepážka </a:t>
            </a:r>
            <a:r>
              <a:rPr lang="cs-CZ" sz="2400" b="1" dirty="0" smtClean="0"/>
              <a:t>( nozdry do stran )</a:t>
            </a:r>
          </a:p>
          <a:p>
            <a:r>
              <a:rPr lang="cs-CZ" sz="2400" b="1" dirty="0" smtClean="0"/>
              <a:t>           - nemají lícní torby</a:t>
            </a:r>
          </a:p>
          <a:p>
            <a:r>
              <a:rPr lang="cs-CZ" sz="2400" b="1" dirty="0" smtClean="0"/>
              <a:t>           - nemají sedací mozoly</a:t>
            </a:r>
          </a:p>
          <a:p>
            <a:r>
              <a:rPr lang="cs-CZ" sz="2400" b="1" dirty="0" smtClean="0"/>
              <a:t>           - chápavý ocas</a:t>
            </a:r>
          </a:p>
          <a:p>
            <a:endParaRPr lang="cs-CZ" sz="2400" b="1" dirty="0" smtClean="0"/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2400" b="1" dirty="0" smtClean="0"/>
              <a:t>               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Lvíček</a:t>
            </a: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endParaRPr lang="cs-CZ" sz="2400" b="1" u="sng" dirty="0" smtClean="0">
              <a:solidFill>
                <a:srgbClr val="92D050"/>
              </a:solidFill>
            </a:endParaRPr>
          </a:p>
          <a:p>
            <a:r>
              <a:rPr lang="cs-CZ" sz="1600" dirty="0" smtClean="0">
                <a:solidFill>
                  <a:srgbClr val="92D050"/>
                </a:solidFill>
              </a:rPr>
              <a:t>                                                                                                                           </a:t>
            </a:r>
            <a:r>
              <a:rPr lang="cs-CZ" sz="1600" dirty="0" smtClean="0"/>
              <a:t>Obr.1</a:t>
            </a:r>
            <a:endParaRPr lang="cs-CZ" sz="1600" dirty="0">
              <a:solidFill>
                <a:srgbClr val="92D050"/>
              </a:solidFill>
            </a:endParaRPr>
          </a:p>
        </p:txBody>
      </p:sp>
      <p:pic>
        <p:nvPicPr>
          <p:cNvPr id="1026" name="Picture 2" descr="Soubor:Leontopithecus rosalia-ZOO-Jihla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484784"/>
            <a:ext cx="5699787" cy="4274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Vřešťan</a:t>
            </a: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r>
              <a:rPr lang="cs-CZ" sz="1600" dirty="0" smtClean="0">
                <a:solidFill>
                  <a:srgbClr val="92D050"/>
                </a:solidFill>
              </a:rPr>
              <a:t>                                                                                                                           </a:t>
            </a:r>
            <a:r>
              <a:rPr lang="cs-CZ" sz="1600" dirty="0" smtClean="0"/>
              <a:t>Obr.2</a:t>
            </a:r>
            <a:endParaRPr lang="cs-CZ" sz="1600" dirty="0"/>
          </a:p>
        </p:txBody>
      </p:sp>
      <p:pic>
        <p:nvPicPr>
          <p:cNvPr id="23554" name="Picture 2" descr="Soubor:Alouatta senicul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412776"/>
            <a:ext cx="5530538" cy="42256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92D050"/>
                </a:solidFill>
              </a:rPr>
              <a:t>Úzkonosí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- výskyt: </a:t>
            </a:r>
            <a:r>
              <a:rPr lang="cs-CZ" sz="2400" b="1" dirty="0" smtClean="0">
                <a:solidFill>
                  <a:srgbClr val="FFFF00"/>
                </a:solidFill>
              </a:rPr>
              <a:t>Afrika</a:t>
            </a:r>
            <a:r>
              <a:rPr lang="cs-CZ" sz="2400" b="1" dirty="0" smtClean="0"/>
              <a:t> a Jižní </a:t>
            </a:r>
            <a:r>
              <a:rPr lang="cs-CZ" sz="2400" b="1" dirty="0" smtClean="0">
                <a:solidFill>
                  <a:srgbClr val="FFFF00"/>
                </a:solidFill>
              </a:rPr>
              <a:t>Asie</a:t>
            </a:r>
          </a:p>
          <a:p>
            <a:r>
              <a:rPr lang="cs-CZ" sz="2400" b="1" dirty="0" smtClean="0"/>
              <a:t>                opice Starého světa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tělo: </a:t>
            </a:r>
            <a:r>
              <a:rPr lang="cs-CZ" sz="2400" b="1" dirty="0" smtClean="0">
                <a:solidFill>
                  <a:srgbClr val="FFFF00"/>
                </a:solidFill>
              </a:rPr>
              <a:t>úzká nosní přepážka </a:t>
            </a:r>
            <a:r>
              <a:rPr lang="cs-CZ" sz="2400" b="1" dirty="0" smtClean="0"/>
              <a:t>( nozdry u sebe)</a:t>
            </a:r>
          </a:p>
          <a:p>
            <a:r>
              <a:rPr lang="cs-CZ" sz="2400" b="1" dirty="0" smtClean="0"/>
              <a:t>           protistojný palec, nehty</a:t>
            </a:r>
          </a:p>
          <a:p>
            <a:r>
              <a:rPr lang="cs-CZ" sz="2400" b="1" dirty="0" smtClean="0"/>
              <a:t>           </a:t>
            </a:r>
            <a:r>
              <a:rPr lang="cs-CZ" sz="2400" b="1" dirty="0" smtClean="0">
                <a:solidFill>
                  <a:srgbClr val="FFFF00"/>
                </a:solidFill>
              </a:rPr>
              <a:t>holý obličej</a:t>
            </a:r>
            <a:r>
              <a:rPr lang="cs-CZ" sz="2400" b="1" dirty="0" smtClean="0"/>
              <a:t>, lícní torby</a:t>
            </a:r>
          </a:p>
          <a:p>
            <a:r>
              <a:rPr lang="cs-CZ" sz="2400" b="1" dirty="0" smtClean="0"/>
              <a:t>           bez chápavého ocasu</a:t>
            </a:r>
          </a:p>
          <a:p>
            <a:r>
              <a:rPr lang="cs-CZ" sz="2400" b="1" dirty="0" smtClean="0"/>
              <a:t>           sedací mozoly, řidší srst</a:t>
            </a:r>
          </a:p>
          <a:p>
            <a:r>
              <a:rPr lang="cs-CZ" sz="2400" b="1" dirty="0" smtClean="0"/>
              <a:t>           </a:t>
            </a:r>
          </a:p>
          <a:p>
            <a:r>
              <a:rPr lang="cs-CZ" sz="2400" b="1" dirty="0" smtClean="0"/>
              <a:t>           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Pavián</a:t>
            </a: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r>
              <a:rPr lang="cs-CZ" sz="1600" dirty="0" smtClean="0"/>
              <a:t>                                                                                                                      Obr.3</a:t>
            </a:r>
            <a:endParaRPr lang="cs-CZ" sz="1600" dirty="0"/>
          </a:p>
        </p:txBody>
      </p:sp>
      <p:pic>
        <p:nvPicPr>
          <p:cNvPr id="25602" name="Picture 2" descr="Soubor:Olive baboon Ngorongo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412776"/>
            <a:ext cx="4846340" cy="44057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Kočkodan</a:t>
            </a: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r>
              <a:rPr lang="cs-CZ" sz="1600" dirty="0" smtClean="0">
                <a:solidFill>
                  <a:srgbClr val="92D050"/>
                </a:solidFill>
              </a:rPr>
              <a:t>                                                                                                              </a:t>
            </a:r>
            <a:r>
              <a:rPr lang="cs-CZ" sz="1600" dirty="0" smtClean="0"/>
              <a:t>Obr</a:t>
            </a:r>
            <a:r>
              <a:rPr lang="cs-CZ" sz="1600" dirty="0" smtClean="0">
                <a:solidFill>
                  <a:srgbClr val="92D050"/>
                </a:solidFill>
              </a:rPr>
              <a:t>.</a:t>
            </a:r>
            <a:r>
              <a:rPr lang="cs-CZ" sz="1600" dirty="0" smtClean="0"/>
              <a:t>4</a:t>
            </a:r>
            <a:endParaRPr lang="cs-CZ" sz="1600" dirty="0">
              <a:solidFill>
                <a:srgbClr val="92D050"/>
              </a:solidFill>
            </a:endParaRPr>
          </a:p>
        </p:txBody>
      </p:sp>
      <p:pic>
        <p:nvPicPr>
          <p:cNvPr id="24578" name="Picture 2" descr="photonaturecz - Kočkod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404664"/>
            <a:ext cx="3838026" cy="5760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rgbClr val="92D050"/>
                </a:solidFill>
              </a:rPr>
              <a:t>Lidoopi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- pohyb po zemi ( po čtyřech nebo po dvou </a:t>
            </a:r>
          </a:p>
          <a:p>
            <a:r>
              <a:rPr lang="cs-CZ" sz="2400" b="1" dirty="0" smtClean="0"/>
              <a:t>                               končetinách )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- velká mozkovna</a:t>
            </a:r>
          </a:p>
          <a:p>
            <a:r>
              <a:rPr lang="cs-CZ" sz="2400" b="1" dirty="0" smtClean="0"/>
              <a:t>- zploštělý hrudník</a:t>
            </a:r>
          </a:p>
          <a:p>
            <a:r>
              <a:rPr lang="cs-CZ" sz="2400" b="1" dirty="0" smtClean="0"/>
              <a:t>- </a:t>
            </a:r>
            <a:r>
              <a:rPr lang="cs-CZ" sz="2400" b="1" smtClean="0"/>
              <a:t>prodloužené ruce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Gorila</a:t>
            </a: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r>
              <a:rPr lang="cs-CZ" sz="1600" dirty="0" smtClean="0"/>
              <a:t>                                                                                                                         Obr.5                                                                                                                           </a:t>
            </a:r>
            <a:endParaRPr lang="cs-CZ" sz="1600" dirty="0"/>
          </a:p>
        </p:txBody>
      </p:sp>
      <p:pic>
        <p:nvPicPr>
          <p:cNvPr id="4" name="Picture 4" descr="http://nd05.jxs.cz/712/789/4233affab0_87562548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84784"/>
            <a:ext cx="5544616" cy="4158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Orangutan</a:t>
            </a: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r>
              <a:rPr lang="cs-CZ" sz="1600" dirty="0" smtClean="0"/>
              <a:t>                                                                                                                         Obr.6</a:t>
            </a:r>
            <a:endParaRPr lang="cs-CZ" sz="1600" dirty="0"/>
          </a:p>
        </p:txBody>
      </p:sp>
      <p:pic>
        <p:nvPicPr>
          <p:cNvPr id="4" name="Picture 6" descr="http://i1.trekearth.com/photos/96970/orangut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060848"/>
            <a:ext cx="5331157" cy="35518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u="sng" dirty="0" smtClean="0">
                <a:solidFill>
                  <a:srgbClr val="92D050"/>
                </a:solidFill>
              </a:rPr>
              <a:t>Šimpanz</a:t>
            </a: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endParaRPr lang="cs-CZ" sz="2400" dirty="0" smtClean="0">
              <a:solidFill>
                <a:srgbClr val="92D050"/>
              </a:solidFill>
            </a:endParaRPr>
          </a:p>
          <a:p>
            <a:r>
              <a:rPr lang="cs-CZ" sz="1600" dirty="0" smtClean="0">
                <a:solidFill>
                  <a:srgbClr val="92D050"/>
                </a:solidFill>
              </a:rPr>
              <a:t>                                                                                                  </a:t>
            </a:r>
            <a:r>
              <a:rPr lang="cs-CZ" sz="1600" dirty="0" smtClean="0"/>
              <a:t>Obr.7</a:t>
            </a:r>
            <a:endParaRPr lang="cs-CZ" sz="1600" dirty="0">
              <a:solidFill>
                <a:srgbClr val="92D050"/>
              </a:solidFill>
            </a:endParaRPr>
          </a:p>
        </p:txBody>
      </p:sp>
      <p:pic>
        <p:nvPicPr>
          <p:cNvPr id="4" name="Picture 2" descr="Soubor:Chimpan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484784"/>
            <a:ext cx="3384376" cy="42027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400" b="1" dirty="0" smtClean="0">
                <a:solidFill>
                  <a:srgbClr val="FFC000"/>
                </a:solidFill>
              </a:rPr>
              <a:t>Otázky a úkoly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400" dirty="0" smtClean="0"/>
              <a:t>1. Vyjmenuj charakteristické znaky vyšších primátů.</a:t>
            </a:r>
          </a:p>
          <a:p>
            <a:r>
              <a:rPr lang="cs-CZ" sz="2400" dirty="0" smtClean="0"/>
              <a:t>2. Do kterých tří skupin vyšší primáty rozdělujeme?</a:t>
            </a:r>
          </a:p>
          <a:p>
            <a:r>
              <a:rPr lang="cs-CZ" sz="2400" dirty="0" smtClean="0"/>
              <a:t>3. Vyjmenuj charakteristické znaky a některé zástupce</a:t>
            </a:r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ploskonosích</a:t>
            </a:r>
            <a:r>
              <a:rPr lang="cs-CZ" sz="2400" dirty="0" smtClean="0"/>
              <a:t> opic.</a:t>
            </a:r>
          </a:p>
          <a:p>
            <a:r>
              <a:rPr lang="cs-CZ" sz="2400" dirty="0" smtClean="0"/>
              <a:t>4. Zjisti v encyklopedii bližší informace o některém </a:t>
            </a:r>
          </a:p>
          <a:p>
            <a:r>
              <a:rPr lang="cs-CZ" sz="2400" dirty="0" smtClean="0"/>
              <a:t>    zástupci </a:t>
            </a:r>
            <a:r>
              <a:rPr lang="cs-CZ" sz="2400" dirty="0" err="1" smtClean="0"/>
              <a:t>ploskonosích</a:t>
            </a:r>
            <a:r>
              <a:rPr lang="cs-CZ" sz="2400" dirty="0" smtClean="0"/>
              <a:t> opic.  </a:t>
            </a:r>
          </a:p>
          <a:p>
            <a:r>
              <a:rPr lang="cs-CZ" sz="2400" dirty="0" smtClean="0"/>
              <a:t>5. Vyjmenuj charakteristické znaky a zástupce </a:t>
            </a:r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úzkonosích</a:t>
            </a:r>
            <a:r>
              <a:rPr lang="cs-CZ" sz="2400" dirty="0" smtClean="0"/>
              <a:t> opic.</a:t>
            </a:r>
          </a:p>
          <a:p>
            <a:r>
              <a:rPr lang="cs-CZ" sz="2400" dirty="0" smtClean="0"/>
              <a:t>6. Vyhledej bližší informace o některém ze zástupců </a:t>
            </a:r>
          </a:p>
          <a:p>
            <a:r>
              <a:rPr lang="cs-CZ" sz="2400" dirty="0" smtClean="0"/>
              <a:t>    </a:t>
            </a:r>
            <a:r>
              <a:rPr lang="cs-CZ" sz="2400" dirty="0" err="1" smtClean="0"/>
              <a:t>úzkonosích</a:t>
            </a:r>
            <a:r>
              <a:rPr lang="cs-CZ" sz="2400" dirty="0" smtClean="0"/>
              <a:t> opic.</a:t>
            </a:r>
          </a:p>
          <a:p>
            <a:r>
              <a:rPr lang="cs-CZ" sz="2400" dirty="0" smtClean="0"/>
              <a:t>7. Které opice patří mezi </a:t>
            </a:r>
            <a:r>
              <a:rPr lang="cs-CZ" sz="2400" dirty="0" err="1" smtClean="0"/>
              <a:t>lidoopi</a:t>
            </a:r>
            <a:r>
              <a:rPr lang="cs-CZ" sz="2400" dirty="0" smtClean="0"/>
              <a:t>? </a:t>
            </a:r>
          </a:p>
          <a:p>
            <a:r>
              <a:rPr lang="cs-CZ" sz="2400" dirty="0" smtClean="0"/>
              <a:t>8. Proč patří </a:t>
            </a:r>
            <a:r>
              <a:rPr lang="cs-CZ" sz="2400" dirty="0" err="1" smtClean="0"/>
              <a:t>lidoopi</a:t>
            </a:r>
            <a:r>
              <a:rPr lang="cs-CZ" sz="2400" dirty="0" smtClean="0"/>
              <a:t> mezi ohrožené druhy živočichů?</a:t>
            </a:r>
          </a:p>
          <a:p>
            <a:r>
              <a:rPr lang="cs-CZ" sz="2400" dirty="0" smtClean="0"/>
              <a:t>9. Vyber si jednoho zástupce </a:t>
            </a:r>
            <a:r>
              <a:rPr lang="cs-CZ" sz="2400" dirty="0" err="1" smtClean="0"/>
              <a:t>lidoopů</a:t>
            </a:r>
            <a:r>
              <a:rPr lang="cs-CZ" sz="2400" dirty="0" smtClean="0"/>
              <a:t> a vypracuj o něm referát.</a:t>
            </a:r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   Zdroje a citace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000" dirty="0" smtClean="0"/>
              <a:t>     Vlastní tvorba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 Obrázky</a:t>
            </a:r>
          </a:p>
          <a:p>
            <a:pPr>
              <a:buNone/>
            </a:pPr>
            <a:r>
              <a:rPr lang="cs-CZ" sz="2000" dirty="0" smtClean="0"/>
              <a:t>      Obr.1: MISTVAN. 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 [online]. [cit. 9.2.2013]. Dostupný na WWW: http://cs.wikipedia.org/wiki/Soubor:Leontopithecus_rosalia-ZOO-Jihlava.jpg</a:t>
            </a:r>
          </a:p>
          <a:p>
            <a:endParaRPr lang="cs-CZ" sz="2000" dirty="0" smtClean="0"/>
          </a:p>
          <a:p>
            <a:r>
              <a:rPr lang="cs-CZ" sz="2000" dirty="0" smtClean="0"/>
              <a:t>Obr.2: CATENAZZI, Alessandro. 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 [online]. [cit. 9.2.2013]. Dostupný na WWW: http://cs.wikipedia.org/wiki/Soubor:Alouatta_seniculus.jpg</a:t>
            </a:r>
          </a:p>
          <a:p>
            <a:endParaRPr lang="cs-CZ" sz="2000" dirty="0" smtClean="0"/>
          </a:p>
          <a:p>
            <a:r>
              <a:rPr lang="cs-CZ" sz="2000" dirty="0" smtClean="0"/>
              <a:t>Obr.3: </a:t>
            </a:r>
            <a:r>
              <a:rPr lang="cs-CZ" sz="1800" dirty="0" smtClean="0"/>
              <a:t>KARIM, </a:t>
            </a:r>
            <a:r>
              <a:rPr lang="cs-CZ" sz="1800" dirty="0" err="1" smtClean="0"/>
              <a:t>Muhammad</a:t>
            </a:r>
            <a:r>
              <a:rPr lang="cs-CZ" sz="1800" dirty="0" smtClean="0"/>
              <a:t> </a:t>
            </a:r>
            <a:r>
              <a:rPr lang="cs-CZ" sz="1800" dirty="0" err="1" smtClean="0"/>
              <a:t>Mahdi</a:t>
            </a:r>
            <a:r>
              <a:rPr lang="cs-CZ" sz="1800" dirty="0" smtClean="0"/>
              <a:t>. 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 [online]. [cit. 9.2.2013]. Dostupný na WWW: http://cs.wikipedia.org/wiki/Soubor:Olive_baboon_Ngorongoro.jpg</a:t>
            </a:r>
          </a:p>
          <a:p>
            <a:pPr>
              <a:buNone/>
            </a:pPr>
            <a:endParaRPr lang="cs-CZ" sz="1800" dirty="0" smtClean="0"/>
          </a:p>
          <a:p>
            <a:r>
              <a:rPr lang="cs-CZ" sz="1800" dirty="0" smtClean="0"/>
              <a:t>Obr.4: JIROUŠ, Michal. </a:t>
            </a:r>
            <a:r>
              <a:rPr lang="cs-CZ" sz="1800" i="1" dirty="0" err="1" smtClean="0"/>
              <a:t>Vivo.sk</a:t>
            </a:r>
            <a:r>
              <a:rPr lang="cs-CZ" sz="1800" dirty="0" smtClean="0"/>
              <a:t> [online]. [cit. 12.2.2013]. Dostupný na WWW: http://www.</a:t>
            </a:r>
            <a:r>
              <a:rPr lang="cs-CZ" sz="1800" dirty="0" err="1" smtClean="0"/>
              <a:t>vivo.sk</a:t>
            </a:r>
            <a:r>
              <a:rPr lang="cs-CZ" sz="1800" dirty="0" smtClean="0"/>
              <a:t>/</a:t>
            </a:r>
            <a:r>
              <a:rPr lang="cs-CZ" sz="1800" dirty="0" err="1" smtClean="0"/>
              <a:t>photo</a:t>
            </a:r>
            <a:r>
              <a:rPr lang="cs-CZ" sz="1800" dirty="0" smtClean="0"/>
              <a:t>/151799/</a:t>
            </a:r>
            <a:r>
              <a:rPr lang="cs-CZ" sz="1800" dirty="0" err="1" smtClean="0"/>
              <a:t>Kockodan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  Obr.5: AUTOR NEUVEDEN. </a:t>
            </a:r>
            <a:r>
              <a:rPr lang="cs-CZ" sz="2000" i="1" dirty="0" smtClean="0"/>
              <a:t>Blog.</a:t>
            </a:r>
            <a:r>
              <a:rPr lang="cs-CZ" sz="2000" i="1" dirty="0" err="1" smtClean="0"/>
              <a:t>cz</a:t>
            </a:r>
            <a:r>
              <a:rPr lang="cs-CZ" sz="2000" dirty="0" smtClean="0"/>
              <a:t> [online]. [cit. 12.2.2013]. Dostupný na WWW: http://save-wild-animals.blog.cz/1208/gorily-kriticky-ohrozeny</a:t>
            </a:r>
          </a:p>
          <a:p>
            <a:endParaRPr lang="cs-CZ" sz="2000" dirty="0" smtClean="0"/>
          </a:p>
          <a:p>
            <a:r>
              <a:rPr lang="cs-CZ" sz="2000" dirty="0" smtClean="0"/>
              <a:t>Obr.6: BABU, </a:t>
            </a:r>
            <a:r>
              <a:rPr lang="cs-CZ" sz="2000" dirty="0" err="1" smtClean="0"/>
              <a:t>Tarun</a:t>
            </a:r>
            <a:r>
              <a:rPr lang="cs-CZ" sz="2000" dirty="0" smtClean="0"/>
              <a:t>. </a:t>
            </a:r>
            <a:r>
              <a:rPr lang="cs-CZ" sz="2000" i="1" dirty="0" err="1" smtClean="0"/>
              <a:t>Trek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Earth.com</a:t>
            </a:r>
            <a:r>
              <a:rPr lang="cs-CZ" sz="2000" dirty="0" smtClean="0"/>
              <a:t> [online]. [cit. 9.2.2013]. Dostupný na WWW: </a:t>
            </a: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trekearth.com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gallery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Asia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Singapore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North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Central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Water</a:t>
            </a:r>
            <a:r>
              <a:rPr lang="cs-CZ" sz="2000" dirty="0" smtClean="0">
                <a:hlinkClick r:id="rId2"/>
              </a:rPr>
              <a:t>_</a:t>
            </a:r>
            <a:r>
              <a:rPr lang="cs-CZ" sz="2000" dirty="0" err="1" smtClean="0">
                <a:hlinkClick r:id="rId2"/>
              </a:rPr>
              <a:t>Catchment</a:t>
            </a:r>
            <a:r>
              <a:rPr lang="cs-CZ" sz="2000" dirty="0" smtClean="0">
                <a:hlinkClick r:id="rId2"/>
              </a:rPr>
              <a:t>/SINGAPORE/photo1001006.htm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Obr.7: AUTOR NEUVEDEN. 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 [online]. [cit. 14.2.2013]. Dostupný na WWW: http://cs.wikipedia.org/wiki/Soubor:Chimpanse.jpg</a:t>
            </a:r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    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Materiál je určen žákům 8.ročníku ZŠ.</a:t>
            </a:r>
          </a:p>
          <a:p>
            <a:r>
              <a:rPr lang="cs-CZ" sz="1800" dirty="0" smtClean="0"/>
              <a:t>Slouží k jejich seznámení se s obecnou charakteristikou a blíže </a:t>
            </a:r>
          </a:p>
          <a:p>
            <a:r>
              <a:rPr lang="cs-CZ" sz="1800" dirty="0" smtClean="0"/>
              <a:t>s některými druhy řádu vyšších primátů - opic.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277</TotalTime>
  <Words>361</Words>
  <Application>Microsoft Office PowerPoint</Application>
  <PresentationFormat>Předvádění na obrazovce (4:3)</PresentationFormat>
  <Paragraphs>298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Lití písma</vt:lpstr>
      <vt:lpstr>Prezentace aplikace PowerPoint</vt:lpstr>
      <vt:lpstr>Vyšší primáti - opice</vt:lpstr>
      <vt:lpstr>Charakteristické znaky</vt:lpstr>
      <vt:lpstr>Výskyt</vt:lpstr>
      <vt:lpstr>Dělení</vt:lpstr>
      <vt:lpstr>Ploskonosí</vt:lpstr>
      <vt:lpstr>Prezentace aplikace PowerPoint</vt:lpstr>
      <vt:lpstr>Prezentace aplikace PowerPoint</vt:lpstr>
      <vt:lpstr>Úzkonosí</vt:lpstr>
      <vt:lpstr>Prezentace aplikace PowerPoint</vt:lpstr>
      <vt:lpstr>Prezentace aplikace PowerPoint</vt:lpstr>
      <vt:lpstr>Lidoopi</vt:lpstr>
      <vt:lpstr>Prezentace aplikace PowerPoint</vt:lpstr>
      <vt:lpstr>Prezentace aplikace PowerPoint</vt:lpstr>
      <vt:lpstr>Prezentace aplikace PowerPoint</vt:lpstr>
      <vt:lpstr>Otázky a úkoly</vt:lpstr>
      <vt:lpstr>   Zdroje a citace</vt:lpstr>
      <vt:lpstr>    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Vesna202261</cp:lastModifiedBy>
  <cp:revision>31</cp:revision>
  <dcterms:created xsi:type="dcterms:W3CDTF">2012-12-08T22:20:35Z</dcterms:created>
  <dcterms:modified xsi:type="dcterms:W3CDTF">2013-03-11T09:44:36Z</dcterms:modified>
</cp:coreProperties>
</file>