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  <a:alpha val="88000"/>
              </a:schemeClr>
            </a:gs>
            <a:gs pos="17999">
              <a:srgbClr val="FEE7F2"/>
            </a:gs>
            <a:gs pos="36000">
              <a:schemeClr val="accent2">
                <a:lumMod val="60000"/>
                <a:lumOff val="40000"/>
                <a:alpha val="73000"/>
              </a:schemeClr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4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66B82-7523-4674-B199-DF6831F5C5F0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B22E8-6D71-4EFD-A4EB-479E1DBEA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357166"/>
          <a:ext cx="5654994" cy="4887946"/>
        </p:xfrm>
        <a:graphic>
          <a:graphicData uri="http://schemas.openxmlformats.org/drawingml/2006/table">
            <a:tbl>
              <a:tblPr/>
              <a:tblGrid>
                <a:gridCol w="2827497"/>
                <a:gridCol w="2827497"/>
              </a:tblGrid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VY_32_INOVACE_II.VL7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27.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1. 2013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64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Konstantin a Metoděj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88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 počátky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křesťanství na našem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území a s důvodem příchodu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věrozvěstů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–využití ICT (interaktivní tabule).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5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07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071942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714488"/>
            <a:ext cx="7958166" cy="2214577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latin typeface="Embassy AT" pitchFamily="2" charset="0"/>
              </a:rPr>
              <a:t>Konstantin a Metoděj</a:t>
            </a:r>
            <a:endParaRPr lang="cs-CZ" sz="8000" b="1" dirty="0">
              <a:latin typeface="Embassy AT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44" y="714375"/>
            <a:ext cx="8329644" cy="54117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333300"/>
                </a:solidFill>
              </a:rPr>
              <a:t>Po vzniku Velké Moravy se v této říši začalo šířit nové náboženství. </a:t>
            </a:r>
          </a:p>
          <a:p>
            <a:pPr marL="0" indent="0">
              <a:buNone/>
            </a:pPr>
            <a:endParaRPr lang="cs-CZ" dirty="0" smtClean="0">
              <a:solidFill>
                <a:srgbClr val="3333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333300"/>
                </a:solidFill>
              </a:rPr>
              <a:t>Lidé do této doby uctívali hodně božstev, to se teď začalo měnit a lidé začali věřit v jednoho Boha</a:t>
            </a:r>
            <a:r>
              <a:rPr lang="cs-CZ" dirty="0">
                <a:solidFill>
                  <a:srgbClr val="333300"/>
                </a:solidFill>
              </a:rPr>
              <a:t> </a:t>
            </a:r>
            <a:r>
              <a:rPr lang="cs-CZ" dirty="0" smtClean="0">
                <a:solidFill>
                  <a:srgbClr val="333300"/>
                </a:solidFill>
              </a:rPr>
              <a:t>a  ctít křesťanské zásady.</a:t>
            </a:r>
          </a:p>
          <a:p>
            <a:pPr marL="0" indent="0">
              <a:buNone/>
            </a:pPr>
            <a:endParaRPr lang="cs-CZ" dirty="0" smtClean="0">
              <a:solidFill>
                <a:srgbClr val="3333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333300"/>
                </a:solidFill>
              </a:rPr>
              <a:t>Křesťanské náboženství zde šířili kněží, což byli velmi studovaní lidé, kteří uměli číst a psát. </a:t>
            </a:r>
          </a:p>
          <a:p>
            <a:pPr marL="0" indent="0">
              <a:buNone/>
            </a:pPr>
            <a:endParaRPr lang="cs-CZ" dirty="0" smtClean="0">
              <a:solidFill>
                <a:srgbClr val="3333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333300"/>
                </a:solidFill>
              </a:rPr>
              <a:t>První kněží u nás pocházeli z německých oblastí a Slované jim nerozuměli. 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14356"/>
            <a:ext cx="4329114" cy="5411807"/>
          </a:xfrm>
        </p:spPr>
        <p:txBody>
          <a:bodyPr>
            <a:normAutofit fontScale="70000" lnSpcReduction="20000"/>
          </a:bodyPr>
          <a:lstStyle/>
          <a:p>
            <a:pPr marL="0" indent="0"/>
            <a:r>
              <a:rPr lang="cs-CZ" sz="3500" dirty="0" smtClean="0">
                <a:solidFill>
                  <a:srgbClr val="333300"/>
                </a:solidFill>
              </a:rPr>
              <a:t> Kníže </a:t>
            </a:r>
            <a:r>
              <a:rPr lang="cs-CZ" sz="3500" b="1" dirty="0">
                <a:solidFill>
                  <a:srgbClr val="333300"/>
                </a:solidFill>
              </a:rPr>
              <a:t>Rastislav</a:t>
            </a:r>
            <a:r>
              <a:rPr lang="cs-CZ" sz="3500" dirty="0">
                <a:solidFill>
                  <a:srgbClr val="333300"/>
                </a:solidFill>
              </a:rPr>
              <a:t> požádal císaře o učitele, kteří měli za úkol prohloubit křesťanskou víru ve Velkomoravské říši. </a:t>
            </a:r>
          </a:p>
          <a:p>
            <a:pPr marL="0" indent="0"/>
            <a:endParaRPr lang="cs-CZ" sz="3500" dirty="0">
              <a:solidFill>
                <a:srgbClr val="333300"/>
              </a:solidFill>
            </a:endParaRPr>
          </a:p>
          <a:p>
            <a:pPr marL="0" indent="0"/>
            <a:r>
              <a:rPr lang="cs-CZ" sz="3500" dirty="0" smtClean="0">
                <a:solidFill>
                  <a:srgbClr val="333300"/>
                </a:solidFill>
              </a:rPr>
              <a:t> Císař </a:t>
            </a:r>
            <a:r>
              <a:rPr lang="cs-CZ" sz="3500" dirty="0">
                <a:solidFill>
                  <a:srgbClr val="333300"/>
                </a:solidFill>
              </a:rPr>
              <a:t>poslal na Velkou Moravu dva věrozvěsty – </a:t>
            </a:r>
            <a:r>
              <a:rPr lang="cs-CZ" sz="3500" b="1" dirty="0">
                <a:solidFill>
                  <a:srgbClr val="333300"/>
                </a:solidFill>
              </a:rPr>
              <a:t>Konstantina a Metoděje</a:t>
            </a:r>
            <a:r>
              <a:rPr lang="cs-CZ" sz="3500" dirty="0">
                <a:solidFill>
                  <a:srgbClr val="333300"/>
                </a:solidFill>
              </a:rPr>
              <a:t>, kteří k lidem promlouvali slovanským jazykem. </a:t>
            </a:r>
          </a:p>
          <a:p>
            <a:pPr marL="0" indent="0"/>
            <a:endParaRPr lang="cs-CZ" sz="3500" dirty="0">
              <a:solidFill>
                <a:srgbClr val="333300"/>
              </a:solidFill>
            </a:endParaRPr>
          </a:p>
          <a:p>
            <a:pPr marL="0" indent="0"/>
            <a:r>
              <a:rPr lang="cs-CZ" sz="3500" dirty="0" smtClean="0">
                <a:solidFill>
                  <a:srgbClr val="333300"/>
                </a:solidFill>
              </a:rPr>
              <a:t> Pocházeli </a:t>
            </a:r>
            <a:r>
              <a:rPr lang="cs-CZ" sz="3500" dirty="0">
                <a:solidFill>
                  <a:srgbClr val="333300"/>
                </a:solidFill>
              </a:rPr>
              <a:t>z Řecka z okolí Soluně. Mluvilo se zde </a:t>
            </a:r>
            <a:r>
              <a:rPr lang="cs-CZ" sz="3500" dirty="0" smtClean="0">
                <a:solidFill>
                  <a:srgbClr val="333300"/>
                </a:solidFill>
              </a:rPr>
              <a:t>slovanským </a:t>
            </a:r>
            <a:r>
              <a:rPr lang="cs-CZ" sz="3500" dirty="0">
                <a:solidFill>
                  <a:srgbClr val="333300"/>
                </a:solidFill>
              </a:rPr>
              <a:t>nářečím, kterému rozuměli i lidé žijící na Velké Moravě.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57166"/>
            <a:ext cx="3724406" cy="6325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>
            <a:noAutofit/>
          </a:bodyPr>
          <a:lstStyle/>
          <a:p>
            <a:r>
              <a:rPr lang="cs-CZ" sz="6600" b="1" dirty="0">
                <a:latin typeface="Embassy AT" pitchFamily="2" charset="0"/>
              </a:rPr>
              <a:t>Hlaholice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142984"/>
            <a:ext cx="4429156" cy="4983179"/>
          </a:xfrm>
        </p:spPr>
        <p:txBody>
          <a:bodyPr>
            <a:noAutofit/>
          </a:bodyPr>
          <a:lstStyle/>
          <a:p>
            <a:r>
              <a:rPr lang="cs-CZ" sz="2500" dirty="0">
                <a:solidFill>
                  <a:srgbClr val="333300"/>
                </a:solidFill>
              </a:rPr>
              <a:t>Konstantin vymyslel nové </a:t>
            </a:r>
            <a:r>
              <a:rPr lang="cs-CZ" sz="2500" dirty="0" smtClean="0">
                <a:solidFill>
                  <a:srgbClr val="333300"/>
                </a:solidFill>
              </a:rPr>
              <a:t>slovanské </a:t>
            </a:r>
            <a:r>
              <a:rPr lang="cs-CZ" sz="2500" dirty="0">
                <a:solidFill>
                  <a:srgbClr val="333300"/>
                </a:solidFill>
              </a:rPr>
              <a:t>písmo – </a:t>
            </a:r>
            <a:r>
              <a:rPr lang="cs-CZ" sz="2500" b="1" dirty="0" smtClean="0">
                <a:solidFill>
                  <a:srgbClr val="333300"/>
                </a:solidFill>
              </a:rPr>
              <a:t>HLAHOLICI, </a:t>
            </a:r>
            <a:r>
              <a:rPr lang="cs-CZ" sz="2500" dirty="0">
                <a:solidFill>
                  <a:srgbClr val="333300"/>
                </a:solidFill>
              </a:rPr>
              <a:t>později zjednodušené  </a:t>
            </a:r>
            <a:r>
              <a:rPr lang="cs-CZ" sz="2500" dirty="0" smtClean="0">
                <a:solidFill>
                  <a:srgbClr val="333300"/>
                </a:solidFill>
              </a:rPr>
              <a:t>na CYRILICI</a:t>
            </a:r>
            <a:r>
              <a:rPr lang="cs-CZ" sz="2500" dirty="0">
                <a:solidFill>
                  <a:srgbClr val="333300"/>
                </a:solidFill>
              </a:rPr>
              <a:t>.</a:t>
            </a:r>
          </a:p>
          <a:p>
            <a:r>
              <a:rPr lang="cs-CZ" sz="2500" dirty="0">
                <a:solidFill>
                  <a:srgbClr val="333300"/>
                </a:solidFill>
              </a:rPr>
              <a:t>Do </a:t>
            </a:r>
            <a:r>
              <a:rPr lang="cs-CZ" sz="2500" dirty="0" smtClean="0">
                <a:solidFill>
                  <a:srgbClr val="333300"/>
                </a:solidFill>
              </a:rPr>
              <a:t>slovanského </a:t>
            </a:r>
            <a:r>
              <a:rPr lang="cs-CZ" sz="2500" dirty="0">
                <a:solidFill>
                  <a:srgbClr val="333300"/>
                </a:solidFill>
              </a:rPr>
              <a:t>jazyka přeložil důležité časti </a:t>
            </a:r>
            <a:r>
              <a:rPr lang="cs-CZ" sz="2500" dirty="0" smtClean="0">
                <a:solidFill>
                  <a:srgbClr val="333300"/>
                </a:solidFill>
              </a:rPr>
              <a:t>Bible</a:t>
            </a:r>
            <a:r>
              <a:rPr lang="cs-CZ" sz="2500" dirty="0">
                <a:solidFill>
                  <a:srgbClr val="333300"/>
                </a:solidFill>
              </a:rPr>
              <a:t>.</a:t>
            </a:r>
          </a:p>
          <a:p>
            <a:r>
              <a:rPr lang="cs-CZ" sz="2500" dirty="0" smtClean="0">
                <a:solidFill>
                  <a:srgbClr val="333300"/>
                </a:solidFill>
              </a:rPr>
              <a:t>Konstantin </a:t>
            </a:r>
            <a:r>
              <a:rPr lang="cs-CZ" sz="2500" dirty="0">
                <a:solidFill>
                  <a:srgbClr val="333300"/>
                </a:solidFill>
              </a:rPr>
              <a:t>přijal nové jméno </a:t>
            </a:r>
            <a:r>
              <a:rPr lang="cs-CZ" sz="2500" b="1" dirty="0">
                <a:solidFill>
                  <a:srgbClr val="333300"/>
                </a:solidFill>
              </a:rPr>
              <a:t>Cyril</a:t>
            </a:r>
            <a:r>
              <a:rPr lang="cs-CZ" sz="2500" dirty="0">
                <a:solidFill>
                  <a:srgbClr val="333300"/>
                </a:solidFill>
              </a:rPr>
              <a:t> a na Moravu se již nevrátil, v Římě zemřel.</a:t>
            </a:r>
          </a:p>
          <a:p>
            <a:r>
              <a:rPr lang="cs-CZ" sz="2500" dirty="0">
                <a:solidFill>
                  <a:srgbClr val="333300"/>
                </a:solidFill>
              </a:rPr>
              <a:t>Oba byli po své smrti  prohlášeni za svaté.</a:t>
            </a:r>
          </a:p>
          <a:p>
            <a:r>
              <a:rPr lang="cs-CZ" sz="2500" dirty="0">
                <a:solidFill>
                  <a:srgbClr val="333300"/>
                </a:solidFill>
              </a:rPr>
              <a:t>Svátek na jejich památku si připomínáme </a:t>
            </a:r>
            <a:r>
              <a:rPr lang="cs-CZ" sz="2500" b="1" dirty="0">
                <a:solidFill>
                  <a:srgbClr val="333300"/>
                </a:solidFill>
              </a:rPr>
              <a:t>5. července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18201" y="1600200"/>
            <a:ext cx="349859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latin typeface="Embassy AT" pitchFamily="2" charset="0"/>
              </a:rPr>
              <a:t>Otázky k opakování:</a:t>
            </a:r>
            <a:endParaRPr lang="cs-CZ" sz="6600" b="1" dirty="0">
              <a:latin typeface="Embassy AT" pitchFamily="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lišila víra křesťanů od víry pohanské?</a:t>
            </a:r>
          </a:p>
          <a:p>
            <a:r>
              <a:rPr lang="cs-CZ" dirty="0" smtClean="0"/>
              <a:t>Kdo a proč povolal slovanské věrozvěsty?</a:t>
            </a:r>
          </a:p>
          <a:p>
            <a:r>
              <a:rPr lang="cs-CZ" dirty="0" smtClean="0"/>
              <a:t>Jak se jmenovali?</a:t>
            </a:r>
          </a:p>
          <a:p>
            <a:r>
              <a:rPr lang="cs-CZ" dirty="0" smtClean="0"/>
              <a:t>Které písmo vymyslel Konstantin?</a:t>
            </a:r>
          </a:p>
          <a:p>
            <a:r>
              <a:rPr lang="cs-CZ" dirty="0" smtClean="0"/>
              <a:t>Napiš své jméno v hlaholici.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latin typeface="Embassy AT" pitchFamily="2" charset="0"/>
              </a:rPr>
              <a:t>Otázky k opakování:</a:t>
            </a:r>
            <a:endParaRPr lang="cs-CZ" sz="6600" b="1" dirty="0">
              <a:latin typeface="Embassy AT" pitchFamily="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Jak se lišila víra křesťanů od víry pohanské?</a:t>
            </a:r>
          </a:p>
          <a:p>
            <a:pPr>
              <a:buNone/>
            </a:pPr>
            <a:r>
              <a:rPr lang="cs-CZ" dirty="0" smtClean="0">
                <a:solidFill>
                  <a:srgbClr val="333300"/>
                </a:solidFill>
              </a:rPr>
              <a:t>	</a:t>
            </a:r>
            <a:r>
              <a:rPr lang="cs-CZ" i="1" dirty="0" smtClean="0">
                <a:solidFill>
                  <a:srgbClr val="333300"/>
                </a:solidFill>
              </a:rPr>
              <a:t>Pohané uctívali hodně božstev, křesťané věřili v jednoho Boha a  ctili křesťanské zásady.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Kdo a proč povolal slovanské věrozvěsty?</a:t>
            </a:r>
          </a:p>
          <a:p>
            <a:pPr>
              <a:buNone/>
            </a:pPr>
            <a:r>
              <a:rPr lang="cs-CZ" i="1" dirty="0" smtClean="0">
                <a:solidFill>
                  <a:srgbClr val="333300"/>
                </a:solidFill>
              </a:rPr>
              <a:t>	Kníže </a:t>
            </a:r>
            <a:r>
              <a:rPr lang="cs-CZ" i="1" dirty="0">
                <a:solidFill>
                  <a:srgbClr val="333300"/>
                </a:solidFill>
              </a:rPr>
              <a:t>Rastislav požádal císaře o učitele, kteří měli za úkol prohloubit křesťanskou víru ve Velkomoravské říši</a:t>
            </a:r>
            <a:r>
              <a:rPr lang="cs-CZ" dirty="0" smtClean="0">
                <a:solidFill>
                  <a:srgbClr val="333300"/>
                </a:solidFill>
              </a:rPr>
              <a:t>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 se jmenovali?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smtClean="0">
                <a:solidFill>
                  <a:srgbClr val="333300"/>
                </a:solidFill>
              </a:rPr>
              <a:t>Konstantin (později Cyril) a Metoděj.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Které písmo vymyslel Konstantin?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smtClean="0">
                <a:solidFill>
                  <a:srgbClr val="333300"/>
                </a:solidFill>
              </a:rPr>
              <a:t>Hlaholici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Napiš své jméno v hlaholici.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Konstantin a Metoděj:  http://upload.wikimedia.org/wikipedia/commons/7/7f/Cyril_and_Methodius.jpg</a:t>
            </a:r>
          </a:p>
          <a:p>
            <a:r>
              <a:rPr lang="cs-CZ" sz="1400" dirty="0" smtClean="0"/>
              <a:t>Hlaholice: http://images.wikia.com/necyklopedie/images/0/01/Glagolica.png</a:t>
            </a:r>
          </a:p>
          <a:p>
            <a:endParaRPr lang="cs-CZ" sz="14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277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Konstantin a Metoděj</vt:lpstr>
      <vt:lpstr>Snímek 3</vt:lpstr>
      <vt:lpstr>Snímek 4</vt:lpstr>
      <vt:lpstr>Hlaholice</vt:lpstr>
      <vt:lpstr>Otázky k opakování:</vt:lpstr>
      <vt:lpstr>Otázky k opakování:</vt:lpstr>
      <vt:lpstr>Použité zdroje: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Konstantin a Metoděj</dc:title>
  <dc:creator>Arbalest</dc:creator>
  <cp:lastModifiedBy>Jirka</cp:lastModifiedBy>
  <cp:revision>21</cp:revision>
  <dcterms:created xsi:type="dcterms:W3CDTF">2013-01-27T19:05:57Z</dcterms:created>
  <dcterms:modified xsi:type="dcterms:W3CDTF">2013-03-10T08:19:08Z</dcterms:modified>
</cp:coreProperties>
</file>