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56" r:id="rId3"/>
    <p:sldId id="264" r:id="rId4"/>
    <p:sldId id="257" r:id="rId5"/>
    <p:sldId id="258" r:id="rId6"/>
    <p:sldId id="265" r:id="rId7"/>
    <p:sldId id="266" r:id="rId8"/>
    <p:sldId id="259" r:id="rId9"/>
    <p:sldId id="263" r:id="rId10"/>
    <p:sldId id="261" r:id="rId11"/>
    <p:sldId id="262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02" y="-6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A6F83-5DAB-496A-BBFD-3778CC012CE2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6CE451-4658-471B-A1C9-28B0CE0AF7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A6F83-5DAB-496A-BBFD-3778CC012CE2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6CE451-4658-471B-A1C9-28B0CE0AF7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A6F83-5DAB-496A-BBFD-3778CC012CE2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6CE451-4658-471B-A1C9-28B0CE0AF7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A6F83-5DAB-496A-BBFD-3778CC012CE2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6CE451-4658-471B-A1C9-28B0CE0AF7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A6F83-5DAB-496A-BBFD-3778CC012CE2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6CE451-4658-471B-A1C9-28B0CE0AF7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A6F83-5DAB-496A-BBFD-3778CC012CE2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6CE451-4658-471B-A1C9-28B0CE0AF7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A6F83-5DAB-496A-BBFD-3778CC012CE2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6CE451-4658-471B-A1C9-28B0CE0AF7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A6F83-5DAB-496A-BBFD-3778CC012CE2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6CE451-4658-471B-A1C9-28B0CE0AF7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A6F83-5DAB-496A-BBFD-3778CC012CE2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6CE451-4658-471B-A1C9-28B0CE0AF7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A6F83-5DAB-496A-BBFD-3778CC012CE2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6CE451-4658-471B-A1C9-28B0CE0AF7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A6F83-5DAB-496A-BBFD-3778CC012CE2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6CE451-4658-471B-A1C9-28B0CE0AF7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E0A6F83-5DAB-496A-BBFD-3778CC012CE2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66CE451-4658-471B-A1C9-28B0CE0AF76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fade thruBlk="1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2/2e/Josef_Mathauser_-_kn%C4%9B%C5%BEna_Drahom%C3%ADra,_kn%C3%AD%C5%BEe_V%C3%A1clav_a_Ludmila.jpg" TargetMode="External"/><Relationship Id="rId2" Type="http://schemas.openxmlformats.org/officeDocument/2006/relationships/hyperlink" Target="http://www.panovnici.estranky.cz/img/mid/224/vratislav-i.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e-vsudybyl.cz/originaly/clanek/2580_40107_original.jpg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nd04.jxs.cz/460/043/defd9716ba_68297774_o2.jpg" TargetMode="External"/><Relationship Id="rId2" Type="http://schemas.openxmlformats.org/officeDocument/2006/relationships/hyperlink" Target="http://nd03.jxs.cz/037/187/46d1d3f9f9_55431242_o2.jpg" TargetMode="Externa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xtree.cz/foto/420044.jpg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prazskychytrak.cz/wp-content/uploads/boleslav-ii..jpg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igital-guide.cz/media/thumbs/digital_guide/selekce_realie/vyznamne_osobnosti/svetci/sv_vojtech/vojtech-a-slavnikovci_jpg_340x267_crop_q85.jpg" TargetMode="External"/><Relationship Id="rId2" Type="http://schemas.openxmlformats.org/officeDocument/2006/relationships/hyperlink" Target="http://files.ostasov.webnode.cz/200000386-e9840e9fd8/sv.%20Vojt%C4%9Bch%201.jpg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redskolaci.cz/wp-content/uploads/2010/06/knize-Oldrich-a-Bozena.jpg" TargetMode="External"/><Relationship Id="rId2" Type="http://schemas.openxmlformats.org/officeDocument/2006/relationships/hyperlink" Target="http://www.panovnici-evropy.estranky.cz/img/mid/27/oldrich-i..jpg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historieweb.cz/sites/default/files/styles/obrazek_v_textu_600/public/obrazky/2012/10/24/bretislav-jitka.jpg" TargetMode="External"/><Relationship Id="rId2" Type="http://schemas.openxmlformats.org/officeDocument/2006/relationships/hyperlink" Target="http://www.panovnici.estranky.cz/img/picture/190/B%C5%99etislav-I..jpg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86155602"/>
              </p:ext>
            </p:extLst>
          </p:nvPr>
        </p:nvGraphicFramePr>
        <p:xfrm>
          <a:off x="1500166" y="571480"/>
          <a:ext cx="5654994" cy="4904837"/>
        </p:xfrm>
        <a:graphic>
          <a:graphicData uri="http://schemas.openxmlformats.org/drawingml/2006/table">
            <a:tbl>
              <a:tblPr/>
              <a:tblGrid>
                <a:gridCol w="2827497"/>
                <a:gridCol w="2827497"/>
              </a:tblGrid>
              <a:tr h="220696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ZŠ a MŠ Verneřice</a:t>
                      </a:r>
                      <a:endParaRPr lang="cs-CZ" sz="12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0696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Autor výukového materiálu: 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Lenka Lehká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0696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CZ.1.07/1.4.00/21.1526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0696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smtClean="0">
                          <a:latin typeface="Times New Roman"/>
                          <a:ea typeface="Times New Roman"/>
                          <a:cs typeface="Times New Roman"/>
                        </a:rPr>
                        <a:t>VY_32_INOVACE_II.VL10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0696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Vytvořeno: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27. 1. 2013</a:t>
                      </a:r>
                      <a:endParaRPr lang="cs-CZ" sz="1200" kern="1200" dirty="0">
                        <a:solidFill>
                          <a:schemeClr val="tx1"/>
                        </a:solidFill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0696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Vzdělávací oblast: 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Člověk </a:t>
                      </a: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a jeho svět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0696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Vzdělávací obor: 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Vlastivěda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8202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Tematický okruh: 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České dějiny – </a:t>
                      </a: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Přemyslovská</a:t>
                      </a:r>
                      <a:r>
                        <a:rPr lang="cs-CZ" sz="1200" baseline="0" dirty="0" smtClean="0">
                          <a:latin typeface="Times New Roman"/>
                          <a:ea typeface="Times New Roman"/>
                          <a:cs typeface="Times New Roman"/>
                        </a:rPr>
                        <a:t> knížata II.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0696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Určeno pro: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4. ročník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94845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Výukový materiál seznamuje žáky </a:t>
                      </a: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s</a:t>
                      </a:r>
                      <a:r>
                        <a:rPr lang="cs-CZ" sz="1200" baseline="0" dirty="0" smtClean="0">
                          <a:latin typeface="Times New Roman"/>
                          <a:ea typeface="Times New Roman"/>
                          <a:cs typeface="Times New Roman"/>
                        </a:rPr>
                        <a:t> dalšími českými knížaty a jejich vládou. 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Inovace –využití ICT (interaktivní tabule).</a:t>
                      </a:r>
                      <a:endParaRPr lang="cs-CZ" sz="1200" kern="1200" baseline="0" dirty="0">
                        <a:solidFill>
                          <a:schemeClr val="tx1"/>
                        </a:solidFill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30434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Metodický pokyn: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Materiál je vhodný pro frontální výuku a na závěr pro práci jednotlivců, dvojic, či skupiny. </a:t>
                      </a: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Pro úplné využití programu je nutné připojení k internetu.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0696">
                <a:tc gridSpan="2"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Autorem materiálu a všech jeho částí, není-li uvedeno jinak, je Lenka Lehká.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236077">
                <a:tc gridSpan="2"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>
                        <a:latin typeface="Calibri"/>
                        <a:ea typeface="Times New Roman"/>
                        <a:cs typeface="Calibri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Obrázek 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43042" y="4286256"/>
            <a:ext cx="5407025" cy="1038225"/>
          </a:xfrm>
          <a:prstGeom prst="rect">
            <a:avLst/>
          </a:prstGeom>
          <a:noFill/>
        </p:spPr>
      </p:pic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 DOBÁCH PŘEMYSLOVSKÝCH KNÍŽAT II.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Vratislav a Drahomíra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algn="just"/>
            <a:r>
              <a:rPr lang="cs-CZ" dirty="0" smtClean="0">
                <a:cs typeface="Calibri" pitchFamily="34" charset="0"/>
              </a:rPr>
              <a:t>manželkou Vratislava byla kněžna Drahomíra</a:t>
            </a:r>
          </a:p>
          <a:p>
            <a:pPr algn="just"/>
            <a:r>
              <a:rPr lang="cs-CZ" dirty="0" smtClean="0">
                <a:cs typeface="Calibri" pitchFamily="34" charset="0"/>
              </a:rPr>
              <a:t>měli syny Václava a Boleslava, když Vratislav zemřel, byl Václav ještě dítě, a tak se o vládu dělily dvě kněžny </a:t>
            </a:r>
            <a:r>
              <a:rPr lang="cs-CZ" sz="2400" dirty="0" smtClean="0">
                <a:cs typeface="Calibri" pitchFamily="34" charset="0"/>
              </a:rPr>
              <a:t>(Drahomíra a Ludmila)</a:t>
            </a:r>
          </a:p>
          <a:p>
            <a:pPr algn="just"/>
            <a:r>
              <a:rPr lang="cs-CZ" dirty="0" smtClean="0">
                <a:cs typeface="Calibri" pitchFamily="34" charset="0"/>
              </a:rPr>
              <a:t>Drahomíra byla velmi energická a ctižádostivá žena, bála se, že ztratí vliv na své syny, proto nechala Ludmilu zavraždit.</a:t>
            </a:r>
          </a:p>
          <a:p>
            <a:pPr algn="just"/>
            <a:r>
              <a:rPr lang="cs-CZ" dirty="0" smtClean="0">
                <a:cs typeface="Calibri" pitchFamily="34" charset="0"/>
                <a:hlinkClick r:id="rId2"/>
              </a:rPr>
              <a:t>kníže Vratislav</a:t>
            </a:r>
            <a:endParaRPr lang="cs-CZ" dirty="0" smtClean="0">
              <a:cs typeface="Calibri" pitchFamily="34" charset="0"/>
            </a:endParaRPr>
          </a:p>
          <a:p>
            <a:pPr algn="just"/>
            <a:r>
              <a:rPr lang="cs-CZ" dirty="0" smtClean="0">
                <a:cs typeface="Calibri" pitchFamily="34" charset="0"/>
                <a:hlinkClick r:id="rId3"/>
              </a:rPr>
              <a:t>Drahomíra a Ludmila</a:t>
            </a:r>
            <a:endParaRPr lang="cs-CZ" dirty="0" smtClean="0">
              <a:cs typeface="Calibri" pitchFamily="34" charset="0"/>
            </a:endParaRPr>
          </a:p>
          <a:p>
            <a:pPr algn="just"/>
            <a:r>
              <a:rPr lang="cs-CZ" dirty="0" smtClean="0">
                <a:cs typeface="Calibri" pitchFamily="34" charset="0"/>
                <a:hlinkClick r:id="rId4"/>
              </a:rPr>
              <a:t>zavraždění Ludmily</a:t>
            </a:r>
            <a:endParaRPr lang="cs-CZ" dirty="0" smtClean="0">
              <a:cs typeface="Calibri" pitchFamily="34" charset="0"/>
            </a:endParaRPr>
          </a:p>
          <a:p>
            <a:endParaRPr lang="cs-CZ" dirty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Kníže Václav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14282" y="1285860"/>
            <a:ext cx="5715040" cy="5214974"/>
          </a:xfrm>
        </p:spPr>
        <p:txBody>
          <a:bodyPr>
            <a:noAutofit/>
          </a:bodyPr>
          <a:lstStyle/>
          <a:p>
            <a:r>
              <a:rPr lang="cs-CZ" sz="2400" dirty="0" smtClean="0"/>
              <a:t>Velmi zbožný a vzdělaný muž</a:t>
            </a:r>
          </a:p>
          <a:p>
            <a:r>
              <a:rPr lang="cs-CZ" sz="2400" dirty="0" smtClean="0"/>
              <a:t>Vychovávala ho babička Ludmila</a:t>
            </a:r>
          </a:p>
          <a:p>
            <a:r>
              <a:rPr lang="cs-CZ" sz="2400" dirty="0" smtClean="0"/>
              <a:t>Toužil zachovat mír, proto odváděl poplatek německému panovníkovi  (120 volů a 500 hřiven)</a:t>
            </a:r>
          </a:p>
          <a:p>
            <a:r>
              <a:rPr lang="cs-CZ" sz="2400" dirty="0" smtClean="0"/>
              <a:t>Zavražděn na popud svého bratra Boleslava 28. září 935 ve dveřích kostela ve Staré Boleslavi</a:t>
            </a:r>
          </a:p>
          <a:p>
            <a:r>
              <a:rPr lang="cs-CZ" sz="2400" dirty="0" smtClean="0"/>
              <a:t>Po smrti byl prohlášen za svatého a stal se patronem českých zemí</a:t>
            </a:r>
          </a:p>
          <a:p>
            <a:r>
              <a:rPr lang="cs-CZ" sz="2400" dirty="0" smtClean="0">
                <a:hlinkClick r:id="rId2"/>
              </a:rPr>
              <a:t>Václav jako válečník</a:t>
            </a:r>
            <a:endParaRPr lang="cs-CZ" sz="2400" dirty="0" smtClean="0"/>
          </a:p>
          <a:p>
            <a:r>
              <a:rPr lang="cs-CZ" sz="2400" dirty="0" smtClean="0">
                <a:hlinkClick r:id="rId3"/>
              </a:rPr>
              <a:t>zavraždění Václava</a:t>
            </a:r>
            <a:endParaRPr lang="cs-CZ" sz="2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857884" y="1600200"/>
            <a:ext cx="2828916" cy="4525963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143636" y="928670"/>
            <a:ext cx="2876550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98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Boleslav I. (Ukrutný)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Mladší bratr Václava</a:t>
            </a:r>
          </a:p>
          <a:p>
            <a:r>
              <a:rPr lang="cs-CZ" dirty="0" smtClean="0"/>
              <a:t>Přestal platit poplatek za mír a 14 let vedl válku s německou říší</a:t>
            </a:r>
          </a:p>
          <a:p>
            <a:r>
              <a:rPr lang="cs-CZ" dirty="0" smtClean="0"/>
              <a:t>Rozšířil území  (připojil Moravu a západní Slovensko)</a:t>
            </a:r>
          </a:p>
          <a:p>
            <a:r>
              <a:rPr lang="cs-CZ" dirty="0" smtClean="0"/>
              <a:t>Začal razit stříbrné mince – DENÁRY</a:t>
            </a:r>
          </a:p>
          <a:p>
            <a:r>
              <a:rPr lang="cs-CZ" dirty="0" smtClean="0">
                <a:hlinkClick r:id="rId3"/>
              </a:rPr>
              <a:t>Boleslav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929454" y="4643446"/>
            <a:ext cx="1928826" cy="19489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Boleslav II.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Nejvýznamnější panovník 10. století, sjednotil celé Čechy</a:t>
            </a:r>
          </a:p>
          <a:p>
            <a:r>
              <a:rPr lang="cs-CZ" dirty="0" smtClean="0"/>
              <a:t>Založil pražské arcibiskupství</a:t>
            </a:r>
          </a:p>
          <a:p>
            <a:r>
              <a:rPr lang="cs-CZ" dirty="0" smtClean="0"/>
              <a:t>Dal vyvraždit rod </a:t>
            </a:r>
            <a:r>
              <a:rPr lang="cs-CZ" dirty="0" err="1" smtClean="0"/>
              <a:t>Slavníkovců</a:t>
            </a:r>
            <a:r>
              <a:rPr lang="cs-CZ" dirty="0" smtClean="0"/>
              <a:t>, který ohrožoval jednotu českého knížectví.       </a:t>
            </a:r>
          </a:p>
          <a:p>
            <a:r>
              <a:rPr lang="cs-CZ" dirty="0" smtClean="0">
                <a:hlinkClick r:id="rId2"/>
              </a:rPr>
              <a:t>Boleslav II.</a:t>
            </a:r>
            <a:r>
              <a:rPr lang="cs-CZ" dirty="0" smtClean="0"/>
              <a:t>                            </a:t>
            </a: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Sv. Vojtěch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1214422"/>
            <a:ext cx="8572560" cy="4911741"/>
          </a:xfrm>
        </p:spPr>
        <p:txBody>
          <a:bodyPr>
            <a:noAutofit/>
          </a:bodyPr>
          <a:lstStyle/>
          <a:p>
            <a:r>
              <a:rPr lang="cs-CZ" sz="2800" dirty="0" smtClean="0"/>
              <a:t>Pražský biskup</a:t>
            </a:r>
          </a:p>
          <a:p>
            <a:r>
              <a:rPr lang="cs-CZ" sz="2800" dirty="0" smtClean="0"/>
              <a:t>Velmi vzdělaný, často pobýval na papežském dvoře v  Římě</a:t>
            </a:r>
          </a:p>
          <a:p>
            <a:r>
              <a:rPr lang="cs-CZ" sz="2800" dirty="0" smtClean="0"/>
              <a:t>Pocházel z rodu </a:t>
            </a:r>
            <a:r>
              <a:rPr lang="cs-CZ" sz="2800" dirty="0" err="1" smtClean="0"/>
              <a:t>Slavníkovců</a:t>
            </a:r>
            <a:endParaRPr lang="cs-CZ" sz="2800" dirty="0" smtClean="0"/>
          </a:p>
          <a:p>
            <a:r>
              <a:rPr lang="cs-CZ" sz="2800" dirty="0" smtClean="0"/>
              <a:t>Přežil vyvraždění rodu, protože nebyl v Čechách</a:t>
            </a:r>
          </a:p>
          <a:p>
            <a:r>
              <a:rPr lang="cs-CZ" sz="2800" dirty="0" smtClean="0"/>
              <a:t>Byl zabit při šíření křesťanství mezi pohany v Prusku</a:t>
            </a:r>
          </a:p>
          <a:p>
            <a:r>
              <a:rPr lang="cs-CZ" sz="2800" dirty="0" smtClean="0"/>
              <a:t>Byl prohlášen za svatého</a:t>
            </a:r>
          </a:p>
          <a:p>
            <a:r>
              <a:rPr lang="cs-CZ" sz="2800" dirty="0" smtClean="0">
                <a:hlinkClick r:id="rId2"/>
              </a:rPr>
              <a:t>sv. Vojtěch</a:t>
            </a:r>
            <a:endParaRPr lang="cs-CZ" sz="2800" dirty="0" smtClean="0"/>
          </a:p>
          <a:p>
            <a:r>
              <a:rPr lang="cs-CZ" sz="2800" dirty="0" smtClean="0">
                <a:hlinkClick r:id="rId3"/>
              </a:rPr>
              <a:t>zavraždění Vojtěcha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Oldřich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cs-CZ" dirty="0" smtClean="0"/>
              <a:t>Moravu připojil k Čechám natrvalo</a:t>
            </a:r>
          </a:p>
          <a:p>
            <a:pPr algn="just"/>
            <a:r>
              <a:rPr lang="cs-CZ" dirty="0" smtClean="0"/>
              <a:t>Svého bratra Jaromíra dal oslepit a uvěznit</a:t>
            </a:r>
          </a:p>
          <a:p>
            <a:pPr algn="just"/>
            <a:r>
              <a:rPr lang="cs-CZ" dirty="0" smtClean="0"/>
              <a:t>Oženil se s dcerou sedláka Boženou – měli syna Břetislava</a:t>
            </a:r>
          </a:p>
          <a:p>
            <a:pPr algn="just">
              <a:buNone/>
            </a:pPr>
            <a:endParaRPr lang="cs-CZ" dirty="0" smtClean="0"/>
          </a:p>
          <a:p>
            <a:pPr algn="just"/>
            <a:r>
              <a:rPr lang="cs-CZ" dirty="0" smtClean="0">
                <a:hlinkClick r:id="rId2"/>
              </a:rPr>
              <a:t>Oldřich</a:t>
            </a:r>
            <a:endParaRPr lang="cs-CZ" dirty="0" smtClean="0"/>
          </a:p>
          <a:p>
            <a:pPr algn="just"/>
            <a:r>
              <a:rPr lang="cs-CZ" dirty="0" smtClean="0">
                <a:hlinkClick r:id="rId3"/>
              </a:rPr>
              <a:t>Oldřich a Božena</a:t>
            </a:r>
            <a:endParaRPr lang="cs-CZ" dirty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Břetislav 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Velmi smělý a úspěšný </a:t>
            </a:r>
          </a:p>
          <a:p>
            <a:r>
              <a:rPr lang="cs-CZ" dirty="0" smtClean="0"/>
              <a:t>Začal budovat pevné strážní hrady</a:t>
            </a:r>
          </a:p>
          <a:p>
            <a:r>
              <a:rPr lang="cs-CZ" dirty="0" smtClean="0"/>
              <a:t>Svou budoucí ženu Jitku unesl z německého kláštera</a:t>
            </a:r>
          </a:p>
          <a:p>
            <a:r>
              <a:rPr lang="cs-CZ" dirty="0" smtClean="0"/>
              <a:t>Snažil se zavést pevný křesťanský řád</a:t>
            </a:r>
          </a:p>
          <a:p>
            <a:r>
              <a:rPr lang="cs-CZ" dirty="0" smtClean="0"/>
              <a:t>Zavedl </a:t>
            </a:r>
            <a:r>
              <a:rPr lang="cs-CZ" dirty="0" err="1" smtClean="0"/>
              <a:t>stařešnický</a:t>
            </a:r>
            <a:r>
              <a:rPr lang="cs-CZ" dirty="0" smtClean="0"/>
              <a:t> řád – knížetem se stane nejstarší z rodu Přemyslovců</a:t>
            </a:r>
          </a:p>
          <a:p>
            <a:r>
              <a:rPr lang="cs-CZ" dirty="0" smtClean="0">
                <a:hlinkClick r:id="rId2"/>
              </a:rPr>
              <a:t>Břetislav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únos Jitky</a:t>
            </a:r>
            <a:endParaRPr lang="cs-CZ" dirty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5470"/>
          </a:xfrm>
        </p:spPr>
        <p:txBody>
          <a:bodyPr>
            <a:normAutofit/>
          </a:bodyPr>
          <a:lstStyle/>
          <a:p>
            <a:pPr algn="l"/>
            <a:r>
              <a:rPr lang="cs-CZ" sz="2800" dirty="0" smtClean="0"/>
              <a:t>Otázky k opakování: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1000108"/>
            <a:ext cx="8543956" cy="5572164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dirty="0" smtClean="0"/>
              <a:t>Vyjmenuj další významná knížata z rodu Přemyslovců.</a:t>
            </a:r>
          </a:p>
          <a:p>
            <a:r>
              <a:rPr lang="cs-CZ" dirty="0" smtClean="0"/>
              <a:t>Jak se jmenovali rodiče sv. Václava?</a:t>
            </a:r>
          </a:p>
          <a:p>
            <a:r>
              <a:rPr lang="cs-CZ" dirty="0" smtClean="0"/>
              <a:t>Co udělala Drahomíra, aby si zajistila i nadále vládu?</a:t>
            </a:r>
          </a:p>
          <a:p>
            <a:r>
              <a:rPr lang="cs-CZ" dirty="0" smtClean="0"/>
              <a:t>Kdo byl Vojtěch?</a:t>
            </a:r>
          </a:p>
          <a:p>
            <a:r>
              <a:rPr lang="cs-CZ" dirty="0" smtClean="0"/>
              <a:t>Jak získal kníže Břetislav svou manželku?</a:t>
            </a:r>
          </a:p>
          <a:p>
            <a:endParaRPr lang="cs-CZ" dirty="0" smtClean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5470"/>
          </a:xfrm>
        </p:spPr>
        <p:txBody>
          <a:bodyPr>
            <a:normAutofit/>
          </a:bodyPr>
          <a:lstStyle/>
          <a:p>
            <a:pPr algn="l"/>
            <a:r>
              <a:rPr lang="cs-CZ" sz="2800" dirty="0" smtClean="0"/>
              <a:t>Otázky k opakování: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1214422"/>
            <a:ext cx="8715436" cy="4911741"/>
          </a:xfrm>
        </p:spPr>
        <p:txBody>
          <a:bodyPr>
            <a:normAutofit fontScale="85000" lnSpcReduction="10000"/>
          </a:bodyPr>
          <a:lstStyle/>
          <a:p>
            <a:r>
              <a:rPr lang="cs-CZ" b="1" dirty="0" smtClean="0"/>
              <a:t>Vyjmenuj další významná knížata z rodu Přemyslovců.</a:t>
            </a:r>
          </a:p>
          <a:p>
            <a:pPr>
              <a:buNone/>
            </a:pPr>
            <a:r>
              <a:rPr lang="cs-CZ" i="1" dirty="0" smtClean="0"/>
              <a:t>Vratislav, Václav, Boleslav I., Boleslav II., Oldřich, Břetislav</a:t>
            </a:r>
          </a:p>
          <a:p>
            <a:r>
              <a:rPr lang="cs-CZ" b="1" dirty="0" smtClean="0"/>
              <a:t>Jak se jmenovali rodiče sv. Václava?</a:t>
            </a:r>
          </a:p>
          <a:p>
            <a:pPr>
              <a:buNone/>
            </a:pPr>
            <a:r>
              <a:rPr lang="cs-CZ" i="1" dirty="0" smtClean="0"/>
              <a:t>Vratislav a Drahomíra</a:t>
            </a:r>
          </a:p>
          <a:p>
            <a:r>
              <a:rPr lang="cs-CZ" b="1" dirty="0" smtClean="0"/>
              <a:t>Co udělala Drahomíra, aby si zajistila i nadále vládu ?</a:t>
            </a:r>
          </a:p>
          <a:p>
            <a:pPr>
              <a:buNone/>
            </a:pPr>
            <a:r>
              <a:rPr lang="cs-CZ" i="1" dirty="0" smtClean="0"/>
              <a:t>Nechala zavraždit svou tchýni Ludmilu. </a:t>
            </a:r>
          </a:p>
          <a:p>
            <a:r>
              <a:rPr lang="cs-CZ" dirty="0" smtClean="0"/>
              <a:t> </a:t>
            </a:r>
            <a:r>
              <a:rPr lang="cs-CZ" b="1" dirty="0" smtClean="0"/>
              <a:t>Kdo byl Vojtěch?</a:t>
            </a:r>
          </a:p>
          <a:p>
            <a:pPr>
              <a:buNone/>
            </a:pPr>
            <a:r>
              <a:rPr lang="cs-CZ" i="1" dirty="0" smtClean="0"/>
              <a:t>Pražský biskup, velmi vzdělaný, pocházel z rodu </a:t>
            </a:r>
            <a:r>
              <a:rPr lang="cs-CZ" i="1" dirty="0" err="1" smtClean="0"/>
              <a:t>Slavníkovců</a:t>
            </a:r>
            <a:r>
              <a:rPr lang="cs-CZ" i="1" dirty="0" smtClean="0"/>
              <a:t>, byl zavražděn při šíření křesťanství.</a:t>
            </a:r>
          </a:p>
          <a:p>
            <a:r>
              <a:rPr lang="cs-CZ" b="1" dirty="0" smtClean="0"/>
              <a:t>Jak získal kníže Břetislav svou manželku?</a:t>
            </a:r>
          </a:p>
          <a:p>
            <a:pPr>
              <a:buNone/>
            </a:pPr>
            <a:r>
              <a:rPr lang="cs-CZ" i="1" dirty="0" smtClean="0"/>
              <a:t>Unesl ji z německého kláštera.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mtClean="0"/>
              <a:t>Použité zdroje: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 smtClean="0"/>
              <a:t>Kníže Václav: http://upload.wikimedia.org/wikipedia/commons/thumb/d/d3/Wenceslaus_I_Duke_of_Bohemia_equestrian_statue_in_Prague_1.jpg/302px-Wenceslaus_I_Duke_of_Bohemia_equestrian_statue_in_Prague_1.jpg</a:t>
            </a:r>
          </a:p>
          <a:p>
            <a:endParaRPr lang="cs-CZ" sz="1600" dirty="0" smtClean="0"/>
          </a:p>
          <a:p>
            <a:r>
              <a:rPr lang="cs-CZ" sz="1600" dirty="0" smtClean="0"/>
              <a:t>Denár: </a:t>
            </a:r>
          </a:p>
          <a:p>
            <a:pPr>
              <a:buNone/>
            </a:pPr>
            <a:r>
              <a:rPr lang="cs-CZ" sz="1600" smtClean="0"/>
              <a:t>	http</a:t>
            </a:r>
            <a:r>
              <a:rPr lang="cs-CZ" sz="1600" dirty="0" smtClean="0"/>
              <a:t>://upload.wikimedia.org/wikipedia/commons/8/88/Boleslav1_denar.jpg</a:t>
            </a:r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213</TotalTime>
  <Words>574</Words>
  <Application>Microsoft Office PowerPoint</Application>
  <PresentationFormat>Předvádění na obrazovce (4:3)</PresentationFormat>
  <Paragraphs>100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Prezentace aplikace PowerPoint</vt:lpstr>
      <vt:lpstr>V DOBÁCH PŘEMYSLOVSKÝCH KNÍŽAT II.</vt:lpstr>
      <vt:lpstr>Vratislav a Drahomíra</vt:lpstr>
      <vt:lpstr>Kníže Václav</vt:lpstr>
      <vt:lpstr>Boleslav I. (Ukrutný)</vt:lpstr>
      <vt:lpstr>Boleslav II.</vt:lpstr>
      <vt:lpstr>Sv. Vojtěch</vt:lpstr>
      <vt:lpstr>Oldřich</vt:lpstr>
      <vt:lpstr>Břetislav I.</vt:lpstr>
      <vt:lpstr>Otázky k opakování:</vt:lpstr>
      <vt:lpstr>Otázky k opakování:</vt:lpstr>
      <vt:lpstr>Použité zdroje:</vt:lpstr>
    </vt:vector>
  </TitlesOfParts>
  <Company>lumik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 DOBÁCH PŘEMYSLOVSKÝCH KNÍŽAT</dc:title>
  <dc:creator>Arbalest</dc:creator>
  <cp:lastModifiedBy>bendji</cp:lastModifiedBy>
  <cp:revision>44</cp:revision>
  <dcterms:created xsi:type="dcterms:W3CDTF">2013-02-02T20:15:36Z</dcterms:created>
  <dcterms:modified xsi:type="dcterms:W3CDTF">2013-03-11T11:10:47Z</dcterms:modified>
</cp:coreProperties>
</file>