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9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FCAED0-E3AB-4438-8E36-DE236F71E778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CFCAED0-E3AB-4438-8E36-DE236F71E778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27570F2-ED26-44CD-BF14-460F5CEA69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zoom dir="in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428673"/>
              </p:ext>
            </p:extLst>
          </p:nvPr>
        </p:nvGraphicFramePr>
        <p:xfrm>
          <a:off x="1500166" y="428604"/>
          <a:ext cx="5905520" cy="5150920"/>
        </p:xfrm>
        <a:graphic>
          <a:graphicData uri="http://schemas.openxmlformats.org/drawingml/2006/table">
            <a:tbl>
              <a:tblPr/>
              <a:tblGrid>
                <a:gridCol w="2952760"/>
                <a:gridCol w="2952760"/>
              </a:tblGrid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ZŠ a MŠ </a:t>
                      </a:r>
                      <a:r>
                        <a:rPr lang="cs-CZ" sz="1200" dirty="0" err="1">
                          <a:latin typeface="Times New Roman"/>
                          <a:ea typeface="Times New Roman"/>
                          <a:cs typeface="Times New Roman"/>
                        </a:rPr>
                        <a:t>Verneřice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VY_32_INOVACE_II.VL11</a:t>
                      </a:r>
                      <a:endParaRPr kumimoji="0"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22. 2. 2013</a:t>
                      </a:r>
                      <a:endParaRPr kumimoji="0"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453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České dějiny –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Románský sloh</a:t>
                      </a:r>
                      <a:endParaRPr kumimoji="0"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024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žáky se základními rysy románské kultury a památkami románského slohu na našem území. Inovace – využití ICT (interaktivní tabule).</a:t>
                      </a:r>
                      <a:endParaRPr kumimoji="0"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702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dvojic, či skupiny. 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550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Lenka Lehká.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047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4357694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728" y="1857364"/>
            <a:ext cx="7406640" cy="1472184"/>
          </a:xfrm>
        </p:spPr>
        <p:txBody>
          <a:bodyPr>
            <a:normAutofit/>
          </a:bodyPr>
          <a:lstStyle/>
          <a:p>
            <a:r>
              <a:rPr lang="cs-CZ" sz="5400" dirty="0" smtClean="0">
                <a:latin typeface="Algerian" pitchFamily="82" charset="0"/>
              </a:rPr>
              <a:t>Románský sloh</a:t>
            </a:r>
            <a:endParaRPr lang="cs-CZ" sz="5400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43042" y="1785926"/>
            <a:ext cx="5782646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642918"/>
            <a:ext cx="8143875" cy="541178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Inspirace starověkým Římem (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romanus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= římský)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Románský sloh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je umělecký sloh, který se ve středověku v 11. - 13. století rozšířil ve stavitelství a výtvarném umění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Románské umění bylo uměním v západních křesťanských zemích od začátku 11. až do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pol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. 13. století.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Do současnosti se zachovala řada církevních staveb, především kostelů. 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Stavěly se však také paláce, hrady, kláštery, špitály a obytné domy - do současnosti se z nich většinou nic nezachovalo.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214290"/>
            <a:ext cx="7498080" cy="1143000"/>
          </a:xfrm>
        </p:spPr>
        <p:txBody>
          <a:bodyPr/>
          <a:lstStyle/>
          <a:p>
            <a:pPr algn="ctr"/>
            <a:r>
              <a:rPr lang="cs-CZ" b="1" dirty="0" smtClean="0"/>
              <a:t>Architektura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1428736"/>
            <a:ext cx="4143404" cy="50006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Typické prvky</a:t>
            </a:r>
          </a:p>
          <a:p>
            <a:pPr lvl="1">
              <a:buFont typeface="Arial" pitchFamily="34" charset="0"/>
              <a:buChar char="•"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kamenné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stavby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</a:p>
          <a:p>
            <a:pPr lvl="1">
              <a:buFont typeface="Arial" pitchFamily="34" charset="0"/>
              <a:buChar char="•"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silné, mohutné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zdi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</a:p>
          <a:p>
            <a:pPr lvl="1">
              <a:buFont typeface="Arial" pitchFamily="34" charset="0"/>
              <a:buChar char="•"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kamenné klenby, sloupy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půlkruhový oblouk</a:t>
            </a:r>
            <a:r>
              <a:rPr lang="cs-CZ" sz="1800" dirty="0" smtClean="0">
                <a:solidFill>
                  <a:schemeClr val="accent3">
                    <a:lumMod val="50000"/>
                  </a:schemeClr>
                </a:solidFill>
              </a:rPr>
              <a:t>	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úzká, malá okna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sdružená okna	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zdobené portály 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(zdobení nad vchodem</a:t>
            </a:r>
            <a:r>
              <a:rPr lang="cs-CZ" dirty="0" smtClean="0"/>
              <a:t>)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214810" y="1357298"/>
            <a:ext cx="4564623" cy="3423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5572132" y="4857760"/>
            <a:ext cx="27077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Rotunda sv.  Jiří na Řípu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714876" y="1714488"/>
            <a:ext cx="422910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28596" y="1714488"/>
            <a:ext cx="422910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4929190" y="5214950"/>
            <a:ext cx="38576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Trojitý nelomený oblouk románského slohu ve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Zdíkově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paláci (dříve Přemyslovský palác) v Olomouci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158" y="5214950"/>
            <a:ext cx="41434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Hlavice sloupů křížové chodby kláštera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Saint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-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Génis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-des-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Fontaines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28596" y="1643050"/>
            <a:ext cx="3000396" cy="44983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714348" y="6215082"/>
            <a:ext cx="24288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Bazilika Svatého Jiří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3643306" y="1643050"/>
            <a:ext cx="5141917" cy="4477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4500562" y="6215082"/>
            <a:ext cx="38659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Bazilika svatého Prokopa v Třebíči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285720" y="285728"/>
            <a:ext cx="8715436" cy="1143000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				Bazilika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</a:t>
            </a:r>
            <a:r>
              <a:rPr lang="cs-CZ" sz="2800" dirty="0" smtClean="0">
                <a:effectLst/>
              </a:rPr>
              <a:t>Ve středověku se bazilika stala čestným titulem některých kostelů, zpravidla sídel vyšších církevních hodnostářů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785926"/>
            <a:ext cx="4071966" cy="3053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285720" y="5143512"/>
            <a:ext cx="32861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Hrad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Landštejn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- Pohled z hradní věže do nádvoří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4500635" y="1785926"/>
            <a:ext cx="4643365" cy="30970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5429256" y="5000636"/>
            <a:ext cx="292895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Románská věž  - zřícenina hradu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Přimda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28926" y="357166"/>
            <a:ext cx="28448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Zříceniny hradů</a:t>
            </a: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5143504" y="1142984"/>
            <a:ext cx="3536182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5357818" y="5929330"/>
            <a:ext cx="30648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Portál kostela v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Hrusincích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9144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Portál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285720" y="1071546"/>
            <a:ext cx="4786346" cy="485776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+mj-lt"/>
                <a:ea typeface="+mj-ea"/>
                <a:cs typeface="+mj-cs"/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Portál je architektonickými nebo jinými výtvarnými prvky ozdobené orámování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vstupu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 do významné, obvykle veřejné budovy, např. do katedrály.</a:t>
            </a: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214290"/>
            <a:ext cx="74980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Románské malířství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1000108"/>
            <a:ext cx="4357718" cy="5000660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 dochovanými románskými malbami se můžeme setkat u nás pouze v kostelích. 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Pro celý románský sloh jsou typické biblické motivy.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150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357686" y="1071546"/>
            <a:ext cx="4214842" cy="5217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571472" y="5857892"/>
            <a:ext cx="39137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sv-SE" b="1" dirty="0" smtClean="0">
                <a:solidFill>
                  <a:schemeClr val="accent3">
                    <a:lumMod val="50000"/>
                  </a:schemeClr>
                </a:solidFill>
              </a:rPr>
              <a:t>Kristus v mandorle (Dolní Chabry)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28662" y="2143116"/>
            <a:ext cx="2857500" cy="394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714348" y="6000768"/>
            <a:ext cx="371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Poslední večeře Páně - iluminace z Kodexu vyšehradského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2143116"/>
            <a:ext cx="2713308" cy="3967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4786314" y="6072206"/>
            <a:ext cx="30003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Svatý Václav - iluminace z Kodexu vyšehradského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596" y="142853"/>
            <a:ext cx="828680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Iluminace</a:t>
            </a:r>
          </a:p>
          <a:p>
            <a:r>
              <a:rPr lang="cs-CZ" sz="2400" dirty="0" smtClean="0">
                <a:solidFill>
                  <a:schemeClr val="tx2">
                    <a:satMod val="130000"/>
                  </a:schemeClr>
                </a:solidFill>
                <a:latin typeface="+mj-lt"/>
                <a:ea typeface="+mj-ea"/>
                <a:cs typeface="+mj-cs"/>
              </a:rPr>
              <a:t>Bohatá malovaná výzdoba knih. </a:t>
            </a:r>
          </a:p>
          <a:p>
            <a:r>
              <a:rPr lang="cs-CZ" sz="2400" dirty="0" smtClean="0">
                <a:solidFill>
                  <a:schemeClr val="tx2">
                    <a:satMod val="130000"/>
                  </a:schemeClr>
                </a:solidFill>
                <a:latin typeface="+mj-lt"/>
                <a:ea typeface="+mj-ea"/>
                <a:cs typeface="+mj-cs"/>
              </a:rPr>
              <a:t>Např. v bohatě zdobeném Kodexu vyšehradském z roku 1085 můžeme obdivovat malby zachycující korunovaci Vratislava II. či výjevy ze Starého a Nového zákona</a:t>
            </a:r>
            <a:r>
              <a:rPr lang="cs-CZ" sz="2800" dirty="0" smtClean="0">
                <a:solidFill>
                  <a:schemeClr val="tx2">
                    <a:satMod val="130000"/>
                  </a:schemeClr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0"/>
            <a:ext cx="749808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Otázky k opakování: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000108"/>
            <a:ext cx="7929586" cy="557216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Jaké jsou typické prvky románského slohu?</a:t>
            </a:r>
          </a:p>
          <a:p>
            <a:pPr marL="363538" lvl="1" indent="-268288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</a:t>
            </a:r>
          </a:p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Co je to bazilika?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	</a:t>
            </a:r>
          </a:p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Co je to portál?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	</a:t>
            </a:r>
          </a:p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Co je to iluminace?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satMod val="130000"/>
                  </a:schemeClr>
                </a:solidFill>
              </a:rPr>
              <a:t>	</a:t>
            </a:r>
            <a:endParaRPr lang="cs-CZ" sz="28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749808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Otázky k opakování: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928670"/>
            <a:ext cx="8572560" cy="557216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Jaké jsou typické prvky románského slohu?</a:t>
            </a:r>
          </a:p>
          <a:p>
            <a:pPr marL="363538" lvl="1" indent="-268288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kamenné  stavby, silné, mohutné zdi, kamenné klenby, sloupy, půlkruhový oblouk</a:t>
            </a:r>
            <a:r>
              <a:rPr lang="cs-CZ" sz="1800" dirty="0" smtClean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úzká, malá okna, sdružená okna, zdobené portály </a:t>
            </a:r>
          </a:p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Co je to bazilika?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	čestný titul některých kostelů, zpravidla sídel vyšších církevních hodnostářů</a:t>
            </a:r>
          </a:p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Co je to portál?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	ozdobené orámování vstupu do významné, obvykle veřejné budovy, např. do katedrály</a:t>
            </a:r>
          </a:p>
          <a:p>
            <a:r>
              <a:rPr lang="cs-CZ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Co je to iluminace?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satMod val="130000"/>
                  </a:schemeClr>
                </a:solidFill>
              </a:rPr>
              <a:t>	bohatá malovaná výzdoba knih</a:t>
            </a:r>
            <a:endParaRPr lang="cs-CZ" sz="28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2844" y="571480"/>
          <a:ext cx="8858312" cy="48514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28826"/>
                <a:gridCol w="692948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Obrázek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zdroje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Rotunda sv. Jiří na Řípu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/>
                        <a:t>http://upload.wikimedia.org/wikipedia/commons/thumb/a/af/%C5%98%C3%ADp%2C_rotunda_svat%C3%A9ho_Ji%C5%99%C3%AD.jpg/800px-%C5%98%C3%ADp%2C_rotunda_svat%C3%A9ho_Ji%C5%99%C3%AD.jpg</a:t>
                      </a:r>
                      <a:endParaRPr lang="cs-CZ" sz="11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Trojitý nelomený oblouk ve </a:t>
                      </a:r>
                      <a:r>
                        <a:rPr lang="cs-CZ" sz="1200" dirty="0" err="1" smtClean="0"/>
                        <a:t>Zdíkově</a:t>
                      </a:r>
                      <a:r>
                        <a:rPr lang="cs-CZ" sz="1200" dirty="0" smtClean="0"/>
                        <a:t> paláci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http://upload.wikimedia.org/wikipedia/commons/4/4d/Romansky_sloh.jpg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Hlavice sloupu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http://upload.wikimedia.org/wikipedia/commons/8/80/StGenisdesFontaines_Cloitre_02.jpg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Bazilika</a:t>
                      </a:r>
                      <a:r>
                        <a:rPr lang="cs-CZ" sz="1200" baseline="0" dirty="0" smtClean="0"/>
                        <a:t> sv. Jiří na Pražském hradě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http://upload.wikimedia.org/wikipedia/commons/e/ec/Bazilika_Svat%C3%A9ho_Ji%C5%99%C3%AD.jpg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Bazilika</a:t>
                      </a:r>
                      <a:r>
                        <a:rPr lang="cs-CZ" sz="1200" baseline="0" dirty="0" smtClean="0"/>
                        <a:t> Sv. Prokopa v Třebíči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http://upload.wikimedia.org/wikipedia/commons/8/84/Trebic_podklasteri_bazilika_velka_apsida.jpg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Hrad </a:t>
                      </a:r>
                      <a:r>
                        <a:rPr lang="cs-CZ" sz="1200" dirty="0" err="1" smtClean="0"/>
                        <a:t>Landštejn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http://upload.wikimedia.org/wikipedia/commons/f/fd/Land%C5%A1tejn1.jpg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Přimda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http://upload.wikimedia.org/wikipedia/commons/a/ae/Burg_Primda_Gesamtansicht.jpg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Portál v </a:t>
                      </a:r>
                      <a:r>
                        <a:rPr lang="cs-CZ" sz="1200" dirty="0" err="1" smtClean="0"/>
                        <a:t>Hrusincích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http://upload.wikimedia.org/wikipedia/commons/8/84/Hrusice_CZ_St_Wenceslas_church_Romanesque_portal.148.jpg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Mandrola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http://upload.wikimedia.org/wikipedia/commons/5/59/Mandorla.jpg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Kodex vyšehradský 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http://upload.wikimedia.org/wikipedia/commons/d/d7/Kodex_vy%C5%A1ehradsk%C3%BD2.jpg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Kodex  vyšehradský</a:t>
                      </a:r>
                      <a:r>
                        <a:rPr lang="cs-CZ" sz="1200" baseline="0" dirty="0" smtClean="0"/>
                        <a:t> 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http://upload.wikimedia.org/wikipedia/commons/0/09/Kodex_vy%C5%A1ehradsk%C3%BD1.jpg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</TotalTime>
  <Words>445</Words>
  <Application>Microsoft Office PowerPoint</Application>
  <PresentationFormat>Předvádění na obrazovce (4:3)</PresentationFormat>
  <Paragraphs>106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Prezentace aplikace PowerPoint</vt:lpstr>
      <vt:lpstr>Románský sloh</vt:lpstr>
      <vt:lpstr>Prezentace aplikace PowerPoint</vt:lpstr>
      <vt:lpstr>Architektura</vt:lpstr>
      <vt:lpstr>Prezentace aplikace PowerPoint</vt:lpstr>
      <vt:lpstr>    Bazilika  Ve středověku se bazilika stala čestným titulem některých kostelů, zpravidla sídel vyšších církevních hodnostářů.</vt:lpstr>
      <vt:lpstr>Prezentace aplikace PowerPoint</vt:lpstr>
      <vt:lpstr>Portál</vt:lpstr>
      <vt:lpstr>Románské malířství </vt:lpstr>
      <vt:lpstr>Prezentace aplikace PowerPoint</vt:lpstr>
      <vt:lpstr>Otázky k opakování:</vt:lpstr>
      <vt:lpstr>Otázky k opakování:</vt:lpstr>
      <vt:lpstr>Prezentace aplikace PowerPoint</vt:lpstr>
    </vt:vector>
  </TitlesOfParts>
  <Company>lumik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Románský sloh</dc:title>
  <dc:creator>Arbalest</dc:creator>
  <cp:lastModifiedBy>bendji</cp:lastModifiedBy>
  <cp:revision>38</cp:revision>
  <dcterms:created xsi:type="dcterms:W3CDTF">2013-02-22T10:20:41Z</dcterms:created>
  <dcterms:modified xsi:type="dcterms:W3CDTF">2013-03-11T11:10:23Z</dcterms:modified>
</cp:coreProperties>
</file>