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6" r:id="rId3"/>
    <p:sldId id="261" r:id="rId4"/>
    <p:sldId id="258" r:id="rId5"/>
    <p:sldId id="260" r:id="rId6"/>
    <p:sldId id="262" r:id="rId7"/>
    <p:sldId id="263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1514"/>
    <a:srgbClr val="311211"/>
    <a:srgbClr val="660033"/>
    <a:srgbClr val="FF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E25729-65FB-4FEC-B5BC-C33276291159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AD6476-EC7D-43C5-AB0F-BA74E4BFE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D6476-EC7D-43C5-AB0F-BA74E4BFEE2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D6476-EC7D-43C5-AB0F-BA74E4BFEE2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D6476-EC7D-43C5-AB0F-BA74E4BFEE2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4A361-0AAF-445B-A664-EF8839CB35D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1/Wheat_field.jpgenic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c/c4/Illustration_Hordeum_vulgare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786" y="500042"/>
          <a:ext cx="7429552" cy="4692191"/>
        </p:xfrm>
        <a:graphic>
          <a:graphicData uri="http://schemas.openxmlformats.org/drawingml/2006/table">
            <a:tbl>
              <a:tblPr/>
              <a:tblGrid>
                <a:gridCol w="3095648"/>
                <a:gridCol w="4333904"/>
              </a:tblGrid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VY_32_INOVACE_III.PR13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27. 1. 2013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61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Na poli - rostliny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27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s tím, jaké rostliny člověk pěstuje k  užitku a dalšímu zpracování na polích.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částí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není-li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8390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4000504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3800" b="1" dirty="0" smtClean="0">
                <a:solidFill>
                  <a:srgbClr val="381514"/>
                </a:solidFill>
              </a:rPr>
              <a:t>Na</a:t>
            </a:r>
            <a:r>
              <a:rPr lang="cs-CZ" sz="13800" b="1" dirty="0" smtClean="0"/>
              <a:t> </a:t>
            </a:r>
            <a:r>
              <a:rPr lang="cs-CZ" sz="13800" b="1" dirty="0">
                <a:solidFill>
                  <a:srgbClr val="381514"/>
                </a:solidFill>
              </a:rPr>
              <a:t>poli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381514"/>
                </a:solidFill>
              </a:rPr>
              <a:t>rostliny</a:t>
            </a:r>
            <a:endParaRPr lang="cs-CZ" sz="6600" b="1" dirty="0">
              <a:solidFill>
                <a:srgbClr val="381514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92135" cy="6894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285720" y="500042"/>
            <a:ext cx="84296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Pole</a:t>
            </a:r>
            <a:r>
              <a:rPr lang="cs-CZ" sz="2800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 je půda určená k pěstování jednoho typu rostliny, nejčastěji obilovin, olejnin, okopanin a píce</a:t>
            </a:r>
            <a:r>
              <a:rPr lang="cs-CZ" sz="2400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4282" y="24288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Arial" charset="0"/>
                <a:cs typeface="Arial" charset="0"/>
              </a:rPr>
              <a:t> </a:t>
            </a:r>
            <a:r>
              <a:rPr lang="cs-CZ" sz="2800" dirty="0">
                <a:solidFill>
                  <a:srgbClr val="311211"/>
                </a:solidFill>
                <a:latin typeface="Arial" charset="0"/>
                <a:cs typeface="Arial" charset="0"/>
              </a:rPr>
              <a:t>Původní (domácí) </a:t>
            </a:r>
            <a:r>
              <a:rPr lang="cs-CZ" sz="2800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– žito, </a:t>
            </a:r>
            <a:r>
              <a:rPr lang="cs-CZ" sz="2800" dirty="0">
                <a:solidFill>
                  <a:srgbClr val="311211"/>
                </a:solidFill>
                <a:latin typeface="Arial" charset="0"/>
                <a:cs typeface="Arial" charset="0"/>
              </a:rPr>
              <a:t>ječmen, oves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4282" y="3214687"/>
            <a:ext cx="82868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Arial" charset="0"/>
                <a:cs typeface="Arial" charset="0"/>
              </a:rPr>
              <a:t> </a:t>
            </a:r>
            <a:r>
              <a:rPr lang="cs-CZ" sz="2800" dirty="0">
                <a:solidFill>
                  <a:srgbClr val="311211"/>
                </a:solidFill>
                <a:latin typeface="Arial" charset="0"/>
                <a:cs typeface="Arial" charset="0"/>
              </a:rPr>
              <a:t>Dovezené z cizích zemí (dnes již zdomácnělé)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 brambory</a:t>
            </a:r>
            <a:r>
              <a:rPr lang="cs-CZ" sz="2800" dirty="0">
                <a:solidFill>
                  <a:srgbClr val="311211"/>
                </a:solidFill>
                <a:latin typeface="Arial" charset="0"/>
                <a:cs typeface="Arial" charset="0"/>
              </a:rPr>
              <a:t>, kukuřice, fazole, rajčata – z Ameriky,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 pšenice </a:t>
            </a:r>
            <a:r>
              <a:rPr lang="cs-CZ" sz="2800" dirty="0">
                <a:solidFill>
                  <a:srgbClr val="311211"/>
                </a:solidFill>
                <a:latin typeface="Arial" charset="0"/>
                <a:cs typeface="Arial" charset="0"/>
              </a:rPr>
              <a:t>a zelí - z Turecka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5720" y="4929198"/>
            <a:ext cx="871543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>
                <a:solidFill>
                  <a:srgbClr val="311211"/>
                </a:solidFill>
                <a:latin typeface="Arial" charset="0"/>
                <a:cs typeface="Arial" charset="0"/>
              </a:rPr>
              <a:t>V zemědělské krajině jsou od sebe jednotlivá pole často oddělena mezemi, případně jsou v polích i křovinaté ostrůvky s několika stromky, tzv. remízky.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25470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Obiloviny </a:t>
            </a:r>
            <a: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- </a:t>
            </a:r>
            <a:r>
              <a:rPr lang="cs-CZ" sz="24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pěstují se pro zrno, ze kterého se vyrábí </a:t>
            </a:r>
            <a: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mouka,</a:t>
            </a:r>
            <a:b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</a:br>
            <a: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	         </a:t>
            </a:r>
            <a:r>
              <a:rPr lang="cs-CZ" sz="2400" dirty="0" smtClean="0">
                <a:solidFill>
                  <a:srgbClr val="381514"/>
                </a:solidFill>
                <a:latin typeface="Arial" charset="0"/>
                <a:ea typeface="+mn-ea"/>
                <a:cs typeface="Arial" charset="0"/>
              </a:rPr>
              <a:t>kořeny</a:t>
            </a:r>
            <a: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 </a:t>
            </a:r>
            <a:r>
              <a:rPr lang="cs-CZ" sz="24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mají svazčité, stéblo je duté s kolénky.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000232" y="4643446"/>
            <a:ext cx="1520128" cy="2108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4714884"/>
            <a:ext cx="2117731" cy="203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1428736"/>
            <a:ext cx="1619250" cy="266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10" y="1500174"/>
            <a:ext cx="1728445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1500174"/>
            <a:ext cx="1989357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571472" y="5643578"/>
            <a:ext cx="13533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11211"/>
                </a:solidFill>
              </a:rPr>
              <a:t>P</a:t>
            </a:r>
            <a:r>
              <a:rPr lang="cs-CZ" b="1" dirty="0" smtClean="0">
                <a:solidFill>
                  <a:srgbClr val="311211"/>
                </a:solidFill>
              </a:rPr>
              <a:t>šenice </a:t>
            </a:r>
            <a:r>
              <a:rPr lang="cs-CZ" b="1" dirty="0">
                <a:solidFill>
                  <a:srgbClr val="311211"/>
                </a:solidFill>
              </a:rPr>
              <a:t>setá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286644" y="5643578"/>
            <a:ext cx="10035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11211"/>
                </a:solidFill>
              </a:rPr>
              <a:t>Ž</a:t>
            </a:r>
            <a:r>
              <a:rPr lang="cs-CZ" b="1" dirty="0" smtClean="0">
                <a:solidFill>
                  <a:srgbClr val="311211"/>
                </a:solidFill>
              </a:rPr>
              <a:t>ito </a:t>
            </a:r>
            <a:r>
              <a:rPr lang="cs-CZ" b="1" dirty="0">
                <a:solidFill>
                  <a:srgbClr val="311211"/>
                </a:solidFill>
              </a:rPr>
              <a:t>seté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857620" y="4286256"/>
            <a:ext cx="10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11211"/>
                </a:solidFill>
              </a:rPr>
              <a:t>K</a:t>
            </a:r>
            <a:r>
              <a:rPr lang="cs-CZ" b="1" dirty="0" smtClean="0">
                <a:solidFill>
                  <a:srgbClr val="311211"/>
                </a:solidFill>
              </a:rPr>
              <a:t>ukuřice</a:t>
            </a:r>
            <a:endParaRPr lang="cs-CZ" b="1" dirty="0">
              <a:solidFill>
                <a:srgbClr val="31121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72264" y="4071942"/>
            <a:ext cx="1101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11211"/>
                </a:solidFill>
              </a:rPr>
              <a:t>O</a:t>
            </a:r>
            <a:r>
              <a:rPr lang="cs-CZ" b="1" dirty="0" smtClean="0">
                <a:solidFill>
                  <a:srgbClr val="311211"/>
                </a:solidFill>
              </a:rPr>
              <a:t>ves </a:t>
            </a:r>
            <a:r>
              <a:rPr lang="cs-CZ" b="1" dirty="0">
                <a:solidFill>
                  <a:srgbClr val="311211"/>
                </a:solidFill>
              </a:rPr>
              <a:t>setý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14348" y="4214818"/>
            <a:ext cx="16392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J</a:t>
            </a:r>
            <a:r>
              <a:rPr lang="cs-CZ" b="1" dirty="0" smtClean="0">
                <a:solidFill>
                  <a:srgbClr val="381514"/>
                </a:solidFill>
              </a:rPr>
              <a:t>ečmen </a:t>
            </a:r>
            <a:r>
              <a:rPr lang="cs-CZ" b="1" dirty="0">
                <a:solidFill>
                  <a:srgbClr val="381514"/>
                </a:solidFill>
              </a:rPr>
              <a:t>obecný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929718" cy="1071570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2700" b="1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Okopaniny - </a:t>
            </a:r>
            <a:r>
              <a:rPr lang="cs-CZ" sz="27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jsou  dobrou předplodinou zejména </a:t>
            </a:r>
            <a:r>
              <a:rPr lang="cs-CZ" sz="27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pro obilniny</a:t>
            </a:r>
            <a:r>
              <a:rPr lang="cs-CZ" sz="27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. </a:t>
            </a:r>
            <a:r>
              <a:rPr lang="cs-CZ" sz="27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		Využívána </a:t>
            </a:r>
            <a:r>
              <a:rPr lang="cs-CZ" sz="27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je hlíza nebo bulva. </a:t>
            </a:r>
            <a:r>
              <a:rPr lang="cs-CZ" dirty="0" smtClean="0">
                <a:latin typeface="Arial" charset="0"/>
                <a:cs typeface="Arial" charset="0"/>
              </a:rPr>
              <a:t/>
            </a:r>
            <a:br>
              <a:rPr lang="cs-CZ" dirty="0" smtClean="0">
                <a:latin typeface="Arial" charset="0"/>
                <a:cs typeface="Arial" charset="0"/>
              </a:rPr>
            </a:b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1500174"/>
            <a:ext cx="2571768" cy="386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AutoShape 4" descr="http://upload.wikimedia.org/wikipedia/commons/8/83/SugarBeet.jpg"/>
          <p:cNvSpPr>
            <a:spLocks noChangeAspect="1" noChangeArrowheads="1"/>
          </p:cNvSpPr>
          <p:nvPr/>
        </p:nvSpPr>
        <p:spPr bwMode="auto">
          <a:xfrm>
            <a:off x="155575" y="-3938588"/>
            <a:ext cx="5429250" cy="8220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AutoShape 6" descr="http://upload.wikimedia.org/wikipedia/commons/8/83/SugarBeet.jpg"/>
          <p:cNvSpPr>
            <a:spLocks noChangeAspect="1" noChangeArrowheads="1"/>
          </p:cNvSpPr>
          <p:nvPr/>
        </p:nvSpPr>
        <p:spPr bwMode="auto">
          <a:xfrm>
            <a:off x="155575" y="-3938588"/>
            <a:ext cx="5429250" cy="8220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6" name="AutoShape 8" descr="http://upload.wikimedia.org/wikipedia/commons/8/83/SugarBeet.jpg"/>
          <p:cNvSpPr>
            <a:spLocks noChangeAspect="1" noChangeArrowheads="1"/>
          </p:cNvSpPr>
          <p:nvPr/>
        </p:nvSpPr>
        <p:spPr bwMode="auto">
          <a:xfrm>
            <a:off x="155575" y="-3938588"/>
            <a:ext cx="5429250" cy="8220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8" name="AutoShape 10" descr="http://upload.wikimedia.org/wikipedia/commons/8/83/SugarBeet.jpg"/>
          <p:cNvSpPr>
            <a:spLocks noChangeAspect="1" noChangeArrowheads="1"/>
          </p:cNvSpPr>
          <p:nvPr/>
        </p:nvSpPr>
        <p:spPr bwMode="auto">
          <a:xfrm>
            <a:off x="155575" y="-3938588"/>
            <a:ext cx="5429250" cy="8220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40" y="1500174"/>
            <a:ext cx="2594568" cy="3924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0" name="AutoShape 12" descr="http://upload.wikimedia.org/wikipedia/commons/4/41/Beta_vulgaris_subsp._vulgaris_var._conditiva%2C_Rote_R%C3%BCbe.JPG"/>
          <p:cNvSpPr>
            <a:spLocks noChangeAspect="1" noChangeArrowheads="1"/>
          </p:cNvSpPr>
          <p:nvPr/>
        </p:nvSpPr>
        <p:spPr bwMode="auto">
          <a:xfrm>
            <a:off x="155575" y="-3938588"/>
            <a:ext cx="6162675" cy="8210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5999140" y="1500174"/>
            <a:ext cx="2893239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500034" y="5357826"/>
            <a:ext cx="2158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>
                <a:solidFill>
                  <a:srgbClr val="381514"/>
                </a:solidFill>
              </a:rPr>
              <a:t>Lilek brambor - hlíza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858016" y="5357826"/>
            <a:ext cx="1450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Červená řepa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643306" y="5429264"/>
            <a:ext cx="14463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Cukrová řepa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28625"/>
            <a:ext cx="8786842" cy="1143000"/>
          </a:xfrm>
        </p:spPr>
        <p:txBody>
          <a:bodyPr>
            <a:normAutofit fontScale="90000"/>
          </a:bodyPr>
          <a:lstStyle/>
          <a:p>
            <a:r>
              <a:rPr lang="cs-CZ" sz="2700" b="1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Pícniny -</a:t>
            </a:r>
            <a:r>
              <a:rPr lang="cs-CZ" sz="27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 </a:t>
            </a:r>
            <a:r>
              <a:rPr lang="cs-CZ" sz="27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jsou rostlinné druhy pěstované ke krmným účelům.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58" y="1928802"/>
            <a:ext cx="385762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58" name="AutoShape 2" descr="http://upload.wikimedia.org/wikipedia/commons/9/92/Trifolium-repens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60" name="AutoShape 4" descr="http://upload.wikimedia.org/wikipedia/commons/9/92/Trifolium-repens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1643050"/>
            <a:ext cx="2838711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1928794" y="4500570"/>
            <a:ext cx="998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Vojtěška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643702" y="5072074"/>
            <a:ext cx="6242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Jetel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9001156" cy="214311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Olejniny</a:t>
            </a:r>
            <a:r>
              <a:rPr lang="cs-CZ" sz="24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 - plodiny obsahující nejčastěji v semenech větší množství oleje. Olej se získává lisováním. </a:t>
            </a:r>
            <a: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/>
            </a:r>
            <a:b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</a:br>
            <a:r>
              <a:rPr lang="cs-CZ" sz="2400" dirty="0" smtClean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Používá </a:t>
            </a:r>
            <a:r>
              <a:rPr lang="cs-CZ" sz="24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se pro výrobu potravin, paliv (</a:t>
            </a:r>
            <a:r>
              <a:rPr lang="cs-CZ" sz="2400" dirty="0" err="1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biopalivo</a:t>
            </a:r>
            <a:r>
              <a:rPr lang="cs-CZ" sz="24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), maziv. Využívají se jako složka nátěrových hmot a pro další chemické zpracování.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" y="1785926"/>
            <a:ext cx="2241636" cy="2757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000364" y="4926013"/>
            <a:ext cx="3121025" cy="193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702" y="1643050"/>
            <a:ext cx="2089372" cy="3045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71868" y="1643050"/>
            <a:ext cx="1928826" cy="2893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14348" y="4500570"/>
            <a:ext cx="1400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Řepka olejka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7358082" y="4643446"/>
            <a:ext cx="1058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Mák setý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143636" y="5929330"/>
            <a:ext cx="1730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Slunečnice roční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143372" y="4500570"/>
            <a:ext cx="9685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Len setý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Otázky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311211"/>
                </a:solidFill>
                <a:latin typeface="Arial" charset="0"/>
                <a:cs typeface="Arial" charset="0"/>
              </a:rPr>
              <a:t>Co je to pole?</a:t>
            </a:r>
          </a:p>
          <a:p>
            <a:r>
              <a:rPr lang="cs-CZ" sz="2400" dirty="0">
                <a:solidFill>
                  <a:srgbClr val="311211"/>
                </a:solidFill>
                <a:latin typeface="Arial" charset="0"/>
                <a:cs typeface="Arial" charset="0"/>
              </a:rPr>
              <a:t>Jak dělíme rostliny, které na poli rostou?</a:t>
            </a:r>
          </a:p>
          <a:p>
            <a:r>
              <a:rPr lang="cs-CZ" sz="2400" dirty="0">
                <a:solidFill>
                  <a:srgbClr val="311211"/>
                </a:solidFill>
                <a:latin typeface="Arial" charset="0"/>
                <a:cs typeface="Arial" charset="0"/>
              </a:rPr>
              <a:t>Vyjmenuj obiloviny.</a:t>
            </a:r>
          </a:p>
          <a:p>
            <a:r>
              <a:rPr lang="cs-CZ" sz="2400" dirty="0">
                <a:solidFill>
                  <a:srgbClr val="311211"/>
                </a:solidFill>
                <a:latin typeface="Arial" charset="0"/>
                <a:cs typeface="Arial" charset="0"/>
              </a:rPr>
              <a:t>Znáš nějaké olejniny? K čemu slouží?</a:t>
            </a:r>
          </a:p>
          <a:p>
            <a:r>
              <a:rPr lang="cs-CZ" sz="2400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Proč </a:t>
            </a:r>
            <a:r>
              <a:rPr lang="cs-CZ" sz="2400" dirty="0">
                <a:solidFill>
                  <a:srgbClr val="311211"/>
                </a:solidFill>
                <a:latin typeface="Arial" charset="0"/>
                <a:cs typeface="Arial" charset="0"/>
              </a:rPr>
              <a:t>se pěstují pícniny?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200" dirty="0">
                <a:solidFill>
                  <a:srgbClr val="311211"/>
                </a:solidFill>
                <a:latin typeface="Arial" charset="0"/>
                <a:ea typeface="+mn-ea"/>
                <a:cs typeface="Arial" charset="0"/>
              </a:rPr>
              <a:t>Otázky k opakování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cs-CZ" sz="3100" b="1" dirty="0">
                <a:solidFill>
                  <a:srgbClr val="311211"/>
                </a:solidFill>
                <a:latin typeface="Arial" charset="0"/>
                <a:cs typeface="Arial" charset="0"/>
              </a:rPr>
              <a:t>Co je to pole?</a:t>
            </a:r>
          </a:p>
          <a:p>
            <a:pPr>
              <a:spcBef>
                <a:spcPct val="0"/>
              </a:spcBef>
              <a:buNone/>
            </a:pPr>
            <a:r>
              <a:rPr lang="cs-CZ" sz="3100" dirty="0">
                <a:solidFill>
                  <a:srgbClr val="311211"/>
                </a:solidFill>
                <a:latin typeface="Arial" charset="0"/>
                <a:cs typeface="Arial" charset="0"/>
              </a:rPr>
              <a:t>	</a:t>
            </a: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Pole </a:t>
            </a:r>
            <a:r>
              <a:rPr lang="cs-CZ" sz="3100" i="1" dirty="0">
                <a:solidFill>
                  <a:srgbClr val="311211"/>
                </a:solidFill>
                <a:latin typeface="Arial" charset="0"/>
                <a:cs typeface="Arial" charset="0"/>
              </a:rPr>
              <a:t>je půda určená k pěstování jednoho typu </a:t>
            </a: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rostliny, </a:t>
            </a:r>
            <a:r>
              <a:rPr lang="cs-CZ" sz="3100" i="1" dirty="0">
                <a:solidFill>
                  <a:srgbClr val="311211"/>
                </a:solidFill>
                <a:latin typeface="Arial" charset="0"/>
                <a:cs typeface="Arial" charset="0"/>
              </a:rPr>
              <a:t>nejčastěji obilovin, olejnin, okopanin a píce.</a:t>
            </a:r>
          </a:p>
          <a:p>
            <a:pPr>
              <a:spcBef>
                <a:spcPct val="0"/>
              </a:spcBef>
            </a:pPr>
            <a:r>
              <a:rPr lang="cs-CZ" sz="3100" b="1" dirty="0">
                <a:solidFill>
                  <a:srgbClr val="311211"/>
                </a:solidFill>
                <a:latin typeface="Arial" charset="0"/>
                <a:cs typeface="Arial" charset="0"/>
              </a:rPr>
              <a:t>Jak dělíme rostliny, které na poli rostou?</a:t>
            </a:r>
          </a:p>
          <a:p>
            <a:pPr>
              <a:spcBef>
                <a:spcPct val="0"/>
              </a:spcBef>
              <a:buNone/>
            </a:pPr>
            <a:r>
              <a:rPr lang="cs-CZ" sz="3100" dirty="0">
                <a:solidFill>
                  <a:srgbClr val="311211"/>
                </a:solidFill>
                <a:latin typeface="Arial" charset="0"/>
                <a:cs typeface="Arial" charset="0"/>
              </a:rPr>
              <a:t>	</a:t>
            </a: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Obiloviny</a:t>
            </a:r>
            <a:r>
              <a:rPr lang="cs-CZ" sz="3100" i="1" dirty="0">
                <a:solidFill>
                  <a:srgbClr val="311211"/>
                </a:solidFill>
                <a:latin typeface="Arial" charset="0"/>
                <a:cs typeface="Arial" charset="0"/>
              </a:rPr>
              <a:t>, olejniny, okopaniny a píce.</a:t>
            </a:r>
          </a:p>
          <a:p>
            <a:pPr>
              <a:spcBef>
                <a:spcPct val="0"/>
              </a:spcBef>
            </a:pPr>
            <a:r>
              <a:rPr lang="cs-CZ" sz="3100" b="1" dirty="0">
                <a:solidFill>
                  <a:srgbClr val="311211"/>
                </a:solidFill>
                <a:latin typeface="Arial" charset="0"/>
                <a:cs typeface="Arial" charset="0"/>
              </a:rPr>
              <a:t>Vyjmenuj obiloviny.</a:t>
            </a:r>
          </a:p>
          <a:p>
            <a:pPr fontAlgn="t">
              <a:spcBef>
                <a:spcPct val="0"/>
              </a:spcBef>
              <a:buNone/>
            </a:pPr>
            <a:r>
              <a:rPr lang="cs-CZ" sz="3100" dirty="0">
                <a:solidFill>
                  <a:srgbClr val="311211"/>
                </a:solidFill>
                <a:latin typeface="Arial" charset="0"/>
                <a:cs typeface="Arial" charset="0"/>
              </a:rPr>
              <a:t>	</a:t>
            </a: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Pšenice</a:t>
            </a:r>
            <a:r>
              <a:rPr lang="cs-CZ" sz="3100" i="1" dirty="0">
                <a:solidFill>
                  <a:srgbClr val="311211"/>
                </a:solidFill>
                <a:latin typeface="Arial" charset="0"/>
                <a:cs typeface="Arial" charset="0"/>
              </a:rPr>
              <a:t>, žito, ječmen, oves, </a:t>
            </a: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kukuřice.</a:t>
            </a:r>
            <a:endParaRPr lang="cs-CZ" sz="3100" i="1" dirty="0">
              <a:solidFill>
                <a:srgbClr val="311211"/>
              </a:solidFill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r>
              <a:rPr lang="cs-CZ" sz="3100" b="1" dirty="0">
                <a:solidFill>
                  <a:srgbClr val="311211"/>
                </a:solidFill>
                <a:latin typeface="Arial" charset="0"/>
                <a:cs typeface="Arial" charset="0"/>
              </a:rPr>
              <a:t>Znáš nějaké olejniny? K čemu slouží?</a:t>
            </a:r>
          </a:p>
          <a:p>
            <a:pPr>
              <a:spcBef>
                <a:spcPct val="0"/>
              </a:spcBef>
              <a:buNone/>
            </a:pP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	Používají </a:t>
            </a:r>
            <a:r>
              <a:rPr lang="cs-CZ" sz="3100" i="1" dirty="0">
                <a:solidFill>
                  <a:srgbClr val="311211"/>
                </a:solidFill>
                <a:latin typeface="Arial" charset="0"/>
                <a:cs typeface="Arial" charset="0"/>
              </a:rPr>
              <a:t>se pro výrobu olejů, paliv (</a:t>
            </a:r>
            <a:r>
              <a:rPr lang="cs-CZ" sz="3100" i="1" dirty="0" err="1">
                <a:solidFill>
                  <a:srgbClr val="311211"/>
                </a:solidFill>
                <a:latin typeface="Arial" charset="0"/>
                <a:cs typeface="Arial" charset="0"/>
              </a:rPr>
              <a:t>biopalivo</a:t>
            </a:r>
            <a:r>
              <a:rPr lang="cs-CZ" sz="3100" i="1" dirty="0">
                <a:solidFill>
                  <a:srgbClr val="311211"/>
                </a:solidFill>
                <a:latin typeface="Arial" charset="0"/>
                <a:cs typeface="Arial" charset="0"/>
              </a:rPr>
              <a:t>), maziv. Využívají se jako složka nátěrových hmot a pro další chemické zpracování. Řepka olejka, len, mák setý, </a:t>
            </a: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slunečnice.</a:t>
            </a:r>
            <a:endParaRPr lang="cs-CZ" sz="3100" i="1" dirty="0">
              <a:solidFill>
                <a:srgbClr val="311211"/>
              </a:solidFill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r>
              <a:rPr lang="cs-CZ" sz="3100" b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Proč </a:t>
            </a:r>
            <a:r>
              <a:rPr lang="cs-CZ" sz="3100" b="1" dirty="0">
                <a:solidFill>
                  <a:srgbClr val="311211"/>
                </a:solidFill>
                <a:latin typeface="Arial" charset="0"/>
                <a:cs typeface="Arial" charset="0"/>
              </a:rPr>
              <a:t>se pěstují pícniny?</a:t>
            </a:r>
          </a:p>
          <a:p>
            <a:pPr>
              <a:spcBef>
                <a:spcPct val="0"/>
              </a:spcBef>
              <a:buNone/>
            </a:pPr>
            <a:r>
              <a:rPr lang="cs-CZ" sz="3100" dirty="0">
                <a:solidFill>
                  <a:srgbClr val="311211"/>
                </a:solidFill>
                <a:latin typeface="Arial" charset="0"/>
                <a:cs typeface="Arial" charset="0"/>
              </a:rPr>
              <a:t>	</a:t>
            </a:r>
            <a:r>
              <a:rPr lang="cs-CZ" sz="3100" i="1" dirty="0">
                <a:solidFill>
                  <a:srgbClr val="311211"/>
                </a:solidFill>
                <a:latin typeface="Arial" charset="0"/>
                <a:cs typeface="Arial" charset="0"/>
              </a:rPr>
              <a:t>Pro krmení hospodářských </a:t>
            </a:r>
            <a:r>
              <a:rPr lang="cs-CZ" sz="3100" i="1" dirty="0" smtClean="0">
                <a:solidFill>
                  <a:srgbClr val="311211"/>
                </a:solidFill>
                <a:latin typeface="Arial" charset="0"/>
                <a:cs typeface="Arial" charset="0"/>
              </a:rPr>
              <a:t>zvířat.</a:t>
            </a:r>
            <a:endParaRPr lang="cs-CZ" sz="3100" i="1" dirty="0">
              <a:solidFill>
                <a:srgbClr val="311211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357166"/>
          <a:ext cx="8501122" cy="5577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71570"/>
                <a:gridCol w="7429552"/>
              </a:tblGrid>
              <a:tr h="196278">
                <a:tc>
                  <a:txBody>
                    <a:bodyPr/>
                    <a:lstStyle/>
                    <a:p>
                      <a:r>
                        <a:rPr lang="cs-CZ" dirty="0" smtClean="0"/>
                        <a:t>Obrázky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zdroje</a:t>
                      </a:r>
                      <a:endParaRPr lang="cs-CZ" dirty="0"/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pole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http://upload.wikimedia.org/wikipedia/commons/c/cd/Pole_v_Cesku_lan_bez_mezi.jpg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3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r>
                        <a:rPr lang="cs-CZ" sz="1200" b="1" smtClean="0">
                          <a:latin typeface="Times New Roman" pitchFamily="18" charset="0"/>
                          <a:cs typeface="Times New Roman" pitchFamily="18" charset="0"/>
                        </a:rPr>
                        <a:t>šenice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http://upload.wikimedia.org/wikipedia/commons/7/71/Wheat_field.jpg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žito 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http://upload.wikimedia.org/wikipedia/commons/thumb/0/03/Wild_rye.jpg/250px-Wild_rye.jpg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12634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ječmen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http://upload.wikimedia.org/wikipedia/commons/thumb/c/c4/Illustration_Hordeum_vulgare0.jpg/250px-Illustration_Hordeum_vulgare0.jpg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oves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http://upload.wikimedia.org/wikipedia/commons/thumb/4/41/Illustration_Avena_sativa0.jpg/258px-Illustration_Avena_sativa0.jpg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kukuřice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http://upload.wikimedia.org/wikipedia/commons/9/9d/Zea_Mays_L.jpg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28991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lilek brambor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http://upload.wikimedia.org/wikipedia/commons/thumb/1/12/Potato_plant.jpg/258px-Potato_plant.jpg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12634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cukrová řepa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http://upload.wikimedia.org/wikipedia/commons/8/83/SugarBeet.jpg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červená</a:t>
                      </a:r>
                      <a:r>
                        <a:rPr lang="cs-CZ" sz="1200" b="1" u="none" kern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řepa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http://upload.wikimedia.org/wikipedia/commons/4/41/Beta_vulgaris_subsp._vulgaris_var._conditiva%2C_Rote_R%C3%BCbe.JPG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vojtěška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http://upload.wikimedia.org/wikipedia/commons/e/e2/Lucerne_flowers.jpg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jetel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http://upload.wikimedia.org/wikipedia/commons/9/92/Trifolium-repens.jpg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řepka</a:t>
                      </a:r>
                      <a:r>
                        <a:rPr lang="cs-CZ" sz="1200" b="1" u="none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olejka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http://upload.wikimedia.org/wikipedia/commons/5/57/Brassica_napus_-_K%C3%B6hler%E2%80%93s_Medizinal-Pflanzen-169.jpg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slunečnice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http://upload.wikimedia.org/wikipedia/commons/d/d5/Sunflowers.jpg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mák setý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http://upload.wikimedia.org/wikipedia/commons/thumb/1/18/Illustration_Papaver_somniferum0.jpg/411px-Illustration_Papaver_somniferum0.jpg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  <a:tr h="155342">
                <a:tc>
                  <a:txBody>
                    <a:bodyPr/>
                    <a:lstStyle/>
                    <a:p>
                      <a:r>
                        <a:rPr lang="cs-CZ" sz="1200" b="1" u="none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len setý</a:t>
                      </a:r>
                      <a:endParaRPr lang="cs-CZ" sz="1200" b="1" u="none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http://upload.wikimedia.org/wikipedia/commons/2/27/Linum_usitatissimum_L_ag1.jpg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  <a:hlinkClick r:id="rId4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401</Words>
  <Application>Microsoft Office PowerPoint</Application>
  <PresentationFormat>Předvádění na obrazovce (4:3)</PresentationFormat>
  <Paragraphs>101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Na poli</vt:lpstr>
      <vt:lpstr>Snímek 3</vt:lpstr>
      <vt:lpstr>Obiloviny - pěstují se pro zrno, ze kterého se vyrábí mouka,           kořeny mají svazčité, stéblo je duté s kolénky.</vt:lpstr>
      <vt:lpstr>Okopaniny - jsou  dobrou předplodinou zejména pro obilniny.   Využívána je hlíza nebo bulva.  </vt:lpstr>
      <vt:lpstr>Pícniny - jsou rostlinné druhy pěstované ke krmným účelům.  </vt:lpstr>
      <vt:lpstr>Olejniny - plodiny obsahující nejčastěji v semenech větší množství oleje. Olej se získává lisováním.  Používá se pro výrobu potravin, paliv (biopalivo), maziv. Využívají se jako složka nátěrových hmot a pro další chemické zpracování. </vt:lpstr>
      <vt:lpstr>Otázky k opakování</vt:lpstr>
      <vt:lpstr>Otázky k opakování</vt:lpstr>
      <vt:lpstr>Snímek 10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poli</dc:title>
  <dc:creator>Arbalest</dc:creator>
  <cp:lastModifiedBy>Jirka</cp:lastModifiedBy>
  <cp:revision>55</cp:revision>
  <dcterms:created xsi:type="dcterms:W3CDTF">2013-01-27T12:10:18Z</dcterms:created>
  <dcterms:modified xsi:type="dcterms:W3CDTF">2013-03-10T08:49:05Z</dcterms:modified>
</cp:coreProperties>
</file>