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4" r:id="rId2"/>
    <p:sldId id="256" r:id="rId3"/>
    <p:sldId id="268" r:id="rId4"/>
    <p:sldId id="269" r:id="rId5"/>
    <p:sldId id="270" r:id="rId6"/>
    <p:sldId id="267" r:id="rId7"/>
    <p:sldId id="271" r:id="rId8"/>
    <p:sldId id="272" r:id="rId9"/>
    <p:sldId id="274" r:id="rId10"/>
    <p:sldId id="276" r:id="rId11"/>
    <p:sldId id="275" r:id="rId12"/>
    <p:sldId id="277" r:id="rId13"/>
    <p:sldId id="278" r:id="rId14"/>
    <p:sldId id="279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81514"/>
    <a:srgbClr val="311211"/>
    <a:srgbClr val="660033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E25729-65FB-4FEC-B5BC-C33276291159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AD6476-EC7D-43C5-AB0F-BA74E4BFEE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749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4A361-0AAF-445B-A664-EF8839CB35D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04A361-0AAF-445B-A664-EF8839CB35D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7ADFA-A7AE-4CBC-A839-23CA322E2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85786" y="500042"/>
          <a:ext cx="7429552" cy="4665264"/>
        </p:xfrm>
        <a:graphic>
          <a:graphicData uri="http://schemas.openxmlformats.org/drawingml/2006/table">
            <a:tbl>
              <a:tblPr/>
              <a:tblGrid>
                <a:gridCol w="3095648"/>
                <a:gridCol w="4333904"/>
              </a:tblGrid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ZŠ a MŠ </a:t>
                      </a:r>
                      <a:r>
                        <a:rPr lang="cs-CZ" sz="1200" dirty="0" err="1">
                          <a:latin typeface="Times New Roman"/>
                          <a:ea typeface="Times New Roman"/>
                          <a:cs typeface="Times New Roman"/>
                        </a:rPr>
                        <a:t>Verneřice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Lenka Lehká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VY_32_INOVACE_III.PR14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27. 1. 2013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Člověk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a jeho svět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Přírodověda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61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Na poli - živočichové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227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Výukový materiál seznamuje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žáky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s tím, pro jaké živočichy se stává pole domovem a úkrytem a pro které zásobárnou potravin.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ICT (interaktivní tabule).</a:t>
                      </a:r>
                      <a:endParaRPr lang="cs-CZ" sz="1200" kern="1200" baseline="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8298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je vhodný pro frontální výuku a na závěr pro práci jednotlivců, dvojic, či skupiny.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659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částí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,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není-li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uvedeno jinak, je Lenka Lehká.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83901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14480" y="4000504"/>
            <a:ext cx="5407025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3800" b="1" dirty="0" smtClean="0">
                <a:solidFill>
                  <a:srgbClr val="381514"/>
                </a:solidFill>
              </a:rPr>
              <a:t>Na</a:t>
            </a:r>
            <a:r>
              <a:rPr lang="cs-CZ" sz="13800" b="1" dirty="0" smtClean="0"/>
              <a:t> </a:t>
            </a:r>
            <a:r>
              <a:rPr lang="cs-CZ" sz="13800" b="1" dirty="0">
                <a:solidFill>
                  <a:srgbClr val="381514"/>
                </a:solidFill>
              </a:rPr>
              <a:t>poli</a:t>
            </a: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381514"/>
                </a:solidFill>
              </a:rPr>
              <a:t>živočichové</a:t>
            </a:r>
            <a:endParaRPr lang="cs-CZ" sz="6600" b="1" dirty="0">
              <a:solidFill>
                <a:srgbClr val="381514"/>
              </a:solidFill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7" y="857250"/>
            <a:ext cx="8429683" cy="5268913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rgbClr val="311211"/>
                </a:solidFill>
              </a:rPr>
              <a:t>Polní </a:t>
            </a:r>
            <a:r>
              <a:rPr lang="cs-CZ" dirty="0">
                <a:solidFill>
                  <a:srgbClr val="311211"/>
                </a:solidFill>
              </a:rPr>
              <a:t>živočichové jsou zbarveni tak, aby  splývali s okolím. Zbarvení je chrání </a:t>
            </a:r>
            <a:r>
              <a:rPr lang="cs-CZ" dirty="0" smtClean="0">
                <a:solidFill>
                  <a:srgbClr val="311211"/>
                </a:solidFill>
              </a:rPr>
              <a:t>před útokem </a:t>
            </a:r>
            <a:r>
              <a:rPr lang="cs-CZ" dirty="0">
                <a:solidFill>
                  <a:srgbClr val="311211"/>
                </a:solidFill>
              </a:rPr>
              <a:t>nepřátel. </a:t>
            </a:r>
            <a:endParaRPr lang="cs-CZ" dirty="0" smtClean="0">
              <a:solidFill>
                <a:srgbClr val="311211"/>
              </a:solidFill>
            </a:endParaRPr>
          </a:p>
          <a:p>
            <a:pPr algn="just"/>
            <a:endParaRPr lang="cs-CZ" dirty="0" smtClean="0">
              <a:solidFill>
                <a:srgbClr val="311211"/>
              </a:solidFill>
            </a:endParaRPr>
          </a:p>
          <a:p>
            <a:pPr algn="just"/>
            <a:r>
              <a:rPr lang="cs-CZ" dirty="0" smtClean="0">
                <a:solidFill>
                  <a:srgbClr val="311211"/>
                </a:solidFill>
              </a:rPr>
              <a:t>Živí </a:t>
            </a:r>
            <a:r>
              <a:rPr lang="cs-CZ" dirty="0">
                <a:solidFill>
                  <a:srgbClr val="311211"/>
                </a:solidFill>
              </a:rPr>
              <a:t>se </a:t>
            </a:r>
            <a:r>
              <a:rPr lang="cs-CZ" dirty="0" smtClean="0">
                <a:solidFill>
                  <a:srgbClr val="311211"/>
                </a:solidFill>
              </a:rPr>
              <a:t>polními plodinami</a:t>
            </a:r>
            <a:r>
              <a:rPr lang="cs-CZ" dirty="0">
                <a:solidFill>
                  <a:srgbClr val="311211"/>
                </a:solidFill>
              </a:rPr>
              <a:t>. Vyskytuje se zde např. skřivan </a:t>
            </a:r>
            <a:r>
              <a:rPr lang="cs-CZ" dirty="0" smtClean="0">
                <a:solidFill>
                  <a:srgbClr val="311211"/>
                </a:solidFill>
              </a:rPr>
              <a:t>polní</a:t>
            </a:r>
            <a:r>
              <a:rPr lang="cs-CZ" dirty="0">
                <a:solidFill>
                  <a:srgbClr val="311211"/>
                </a:solidFill>
              </a:rPr>
              <a:t>, koroptev polní, bažant obecný, </a:t>
            </a:r>
            <a:r>
              <a:rPr lang="cs-CZ" dirty="0" smtClean="0">
                <a:solidFill>
                  <a:srgbClr val="311211"/>
                </a:solidFill>
              </a:rPr>
              <a:t>hraboš </a:t>
            </a:r>
            <a:r>
              <a:rPr lang="cs-CZ" dirty="0">
                <a:solidFill>
                  <a:srgbClr val="311211"/>
                </a:solidFill>
              </a:rPr>
              <a:t>polní, křeček polní, zajíc </a:t>
            </a:r>
            <a:r>
              <a:rPr lang="cs-CZ" dirty="0" smtClean="0">
                <a:solidFill>
                  <a:srgbClr val="311211"/>
                </a:solidFill>
              </a:rPr>
              <a:t>polní. </a:t>
            </a:r>
          </a:p>
          <a:p>
            <a:pPr algn="just"/>
            <a:endParaRPr lang="cs-CZ" dirty="0" smtClean="0">
              <a:solidFill>
                <a:srgbClr val="311211"/>
              </a:solidFill>
            </a:endParaRPr>
          </a:p>
          <a:p>
            <a:pPr algn="just"/>
            <a:r>
              <a:rPr lang="cs-CZ" dirty="0" smtClean="0">
                <a:solidFill>
                  <a:srgbClr val="311211"/>
                </a:solidFill>
              </a:rPr>
              <a:t>Mezi dravce patří poštolka obecná, káně lesní.</a:t>
            </a:r>
          </a:p>
          <a:p>
            <a:pPr algn="just"/>
            <a:endParaRPr lang="cs-CZ" dirty="0"/>
          </a:p>
          <a:p>
            <a:pPr algn="just"/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311211"/>
                </a:solidFill>
                <a:latin typeface="+mn-lt"/>
                <a:ea typeface="+mn-ea"/>
                <a:cs typeface="+mn-cs"/>
              </a:rPr>
              <a:t>Zajíc polní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600200"/>
            <a:ext cx="4357718" cy="454344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311211"/>
                </a:solidFill>
              </a:rPr>
              <a:t>Srst </a:t>
            </a:r>
            <a:r>
              <a:rPr lang="cs-CZ" dirty="0">
                <a:solidFill>
                  <a:srgbClr val="311211"/>
                </a:solidFill>
              </a:rPr>
              <a:t>je hnědá, tělo protáhlé, uši delší než hlava, přední končetiny výrazně </a:t>
            </a:r>
            <a:r>
              <a:rPr lang="cs-CZ" dirty="0" smtClean="0">
                <a:solidFill>
                  <a:srgbClr val="311211"/>
                </a:solidFill>
              </a:rPr>
              <a:t>kratší</a:t>
            </a:r>
          </a:p>
          <a:p>
            <a:endParaRPr lang="cs-CZ" dirty="0">
              <a:solidFill>
                <a:srgbClr val="311211"/>
              </a:solidFill>
            </a:endParaRPr>
          </a:p>
          <a:p>
            <a:r>
              <a:rPr lang="cs-CZ" dirty="0">
                <a:solidFill>
                  <a:srgbClr val="311211"/>
                </a:solidFill>
              </a:rPr>
              <a:t>M</a:t>
            </a:r>
            <a:r>
              <a:rPr lang="cs-CZ" dirty="0" smtClean="0">
                <a:solidFill>
                  <a:srgbClr val="311211"/>
                </a:solidFill>
              </a:rPr>
              <a:t>noží </a:t>
            </a:r>
            <a:r>
              <a:rPr lang="cs-CZ" dirty="0">
                <a:solidFill>
                  <a:srgbClr val="311211"/>
                </a:solidFill>
              </a:rPr>
              <a:t>se asi 3x </a:t>
            </a:r>
            <a:r>
              <a:rPr lang="cs-CZ" dirty="0" smtClean="0">
                <a:solidFill>
                  <a:srgbClr val="311211"/>
                </a:solidFill>
              </a:rPr>
              <a:t>ročně</a:t>
            </a:r>
          </a:p>
          <a:p>
            <a:endParaRPr lang="cs-CZ" dirty="0">
              <a:solidFill>
                <a:srgbClr val="311211"/>
              </a:solidFill>
            </a:endParaRPr>
          </a:p>
          <a:p>
            <a:r>
              <a:rPr lang="cs-CZ" dirty="0" smtClean="0">
                <a:solidFill>
                  <a:srgbClr val="311211"/>
                </a:solidFill>
              </a:rPr>
              <a:t>Jako </a:t>
            </a:r>
            <a:r>
              <a:rPr lang="cs-CZ" dirty="0">
                <a:solidFill>
                  <a:srgbClr val="311211"/>
                </a:solidFill>
              </a:rPr>
              <a:t>pelech má vyhloubené přírodní </a:t>
            </a:r>
            <a:r>
              <a:rPr lang="cs-CZ" dirty="0" smtClean="0">
                <a:solidFill>
                  <a:srgbClr val="311211"/>
                </a:solidFill>
              </a:rPr>
              <a:t>jamky</a:t>
            </a:r>
          </a:p>
          <a:p>
            <a:endParaRPr lang="cs-CZ" dirty="0">
              <a:solidFill>
                <a:srgbClr val="311211"/>
              </a:solidFill>
            </a:endParaRPr>
          </a:p>
          <a:p>
            <a:r>
              <a:rPr lang="cs-CZ" dirty="0">
                <a:solidFill>
                  <a:srgbClr val="311211"/>
                </a:solidFill>
              </a:rPr>
              <a:t>P</a:t>
            </a:r>
            <a:r>
              <a:rPr lang="cs-CZ" dirty="0" smtClean="0">
                <a:solidFill>
                  <a:srgbClr val="311211"/>
                </a:solidFill>
              </a:rPr>
              <a:t>atří </a:t>
            </a:r>
            <a:r>
              <a:rPr lang="cs-CZ" dirty="0">
                <a:solidFill>
                  <a:srgbClr val="311211"/>
                </a:solidFill>
              </a:rPr>
              <a:t>mezi </a:t>
            </a:r>
            <a:r>
              <a:rPr lang="cs-CZ" dirty="0" smtClean="0">
                <a:solidFill>
                  <a:srgbClr val="311211"/>
                </a:solidFill>
              </a:rPr>
              <a:t>býložravce</a:t>
            </a:r>
          </a:p>
          <a:p>
            <a:endParaRPr lang="cs-CZ" dirty="0">
              <a:solidFill>
                <a:srgbClr val="311211"/>
              </a:solidFill>
            </a:endParaRPr>
          </a:p>
          <a:p>
            <a:r>
              <a:rPr lang="cs-CZ" dirty="0" smtClean="0">
                <a:solidFill>
                  <a:srgbClr val="311211"/>
                </a:solidFill>
              </a:rPr>
              <a:t>Jeho </a:t>
            </a:r>
            <a:r>
              <a:rPr lang="cs-CZ" dirty="0">
                <a:solidFill>
                  <a:srgbClr val="311211"/>
                </a:solidFill>
              </a:rPr>
              <a:t>nepřátelé jsou lišky a zdivočelí psi</a:t>
            </a:r>
          </a:p>
        </p:txBody>
      </p:sp>
      <p:pic>
        <p:nvPicPr>
          <p:cNvPr id="5" name="Picture 2" descr="C:\Users\Viktor\Desktop\zajic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00562" y="1785926"/>
            <a:ext cx="4038600" cy="370390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311211"/>
                </a:solidFill>
                <a:latin typeface="+mn-lt"/>
                <a:ea typeface="+mn-ea"/>
                <a:cs typeface="+mn-cs"/>
              </a:rPr>
              <a:t>Koroptev polní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600200"/>
            <a:ext cx="4352956" cy="4525963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>
                <a:solidFill>
                  <a:srgbClr val="311211"/>
                </a:solidFill>
              </a:rPr>
              <a:t>Samec </a:t>
            </a:r>
            <a:r>
              <a:rPr lang="cs-CZ" sz="2600" dirty="0">
                <a:solidFill>
                  <a:srgbClr val="311211"/>
                </a:solidFill>
              </a:rPr>
              <a:t>má na hrudi tmavě hnědou skvrnu ve tvaru podkovy</a:t>
            </a:r>
          </a:p>
          <a:p>
            <a:r>
              <a:rPr lang="cs-CZ" sz="2600" dirty="0" smtClean="0">
                <a:solidFill>
                  <a:srgbClr val="311211"/>
                </a:solidFill>
              </a:rPr>
              <a:t>Hlava </a:t>
            </a:r>
            <a:r>
              <a:rPr lang="cs-CZ" sz="2600" dirty="0">
                <a:solidFill>
                  <a:srgbClr val="311211"/>
                </a:solidFill>
              </a:rPr>
              <a:t>a krk jsou šedé s rezavým zbarvením</a:t>
            </a:r>
          </a:p>
          <a:p>
            <a:r>
              <a:rPr lang="cs-CZ" sz="2600" dirty="0" smtClean="0">
                <a:solidFill>
                  <a:srgbClr val="311211"/>
                </a:solidFill>
              </a:rPr>
              <a:t>Křídla </a:t>
            </a:r>
            <a:r>
              <a:rPr lang="cs-CZ" sz="2600" dirty="0">
                <a:solidFill>
                  <a:srgbClr val="311211"/>
                </a:solidFill>
              </a:rPr>
              <a:t>jsou rezavě rudá s puntíkováním na bocích</a:t>
            </a:r>
          </a:p>
          <a:p>
            <a:r>
              <a:rPr lang="cs-CZ" sz="2600" dirty="0" smtClean="0">
                <a:solidFill>
                  <a:srgbClr val="311211"/>
                </a:solidFill>
              </a:rPr>
              <a:t>Obývají </a:t>
            </a:r>
            <a:r>
              <a:rPr lang="cs-CZ" sz="2600" dirty="0">
                <a:solidFill>
                  <a:srgbClr val="311211"/>
                </a:solidFill>
              </a:rPr>
              <a:t>meze polí s křovinami</a:t>
            </a:r>
          </a:p>
          <a:p>
            <a:r>
              <a:rPr lang="cs-CZ" sz="2600" dirty="0" smtClean="0">
                <a:solidFill>
                  <a:srgbClr val="311211"/>
                </a:solidFill>
              </a:rPr>
              <a:t>Jsou </a:t>
            </a:r>
            <a:r>
              <a:rPr lang="cs-CZ" sz="2600" dirty="0">
                <a:solidFill>
                  <a:srgbClr val="311211"/>
                </a:solidFill>
              </a:rPr>
              <a:t>všežravci a stálí ptáci </a:t>
            </a:r>
            <a:endParaRPr lang="cs-CZ" sz="2600" dirty="0" smtClean="0">
              <a:solidFill>
                <a:srgbClr val="311211"/>
              </a:solidFill>
            </a:endParaRPr>
          </a:p>
          <a:p>
            <a:r>
              <a:rPr lang="cs-CZ" sz="2600" dirty="0">
                <a:solidFill>
                  <a:srgbClr val="311211"/>
                </a:solidFill>
              </a:rPr>
              <a:t>L</a:t>
            </a:r>
            <a:r>
              <a:rPr lang="cs-CZ" sz="2600" dirty="0" smtClean="0">
                <a:solidFill>
                  <a:srgbClr val="311211"/>
                </a:solidFill>
              </a:rPr>
              <a:t>ovná </a:t>
            </a:r>
            <a:r>
              <a:rPr lang="cs-CZ" sz="2600" dirty="0">
                <a:solidFill>
                  <a:srgbClr val="311211"/>
                </a:solidFill>
              </a:rPr>
              <a:t>zvěř člověka</a:t>
            </a:r>
          </a:p>
          <a:p>
            <a:endParaRPr lang="cs-CZ" dirty="0"/>
          </a:p>
        </p:txBody>
      </p:sp>
      <p:pic>
        <p:nvPicPr>
          <p:cNvPr id="5" name="Picture 2" descr="C:\Users\Viktor\Desktop\korptev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6248" y="2000240"/>
            <a:ext cx="4621801" cy="299350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311211"/>
                </a:solidFill>
                <a:latin typeface="+mn-lt"/>
                <a:ea typeface="+mn-ea"/>
                <a:cs typeface="+mn-cs"/>
              </a:rPr>
              <a:t>Bažant obecný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42844" y="1600200"/>
            <a:ext cx="4352956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311211"/>
                </a:solidFill>
              </a:rPr>
              <a:t>Samci </a:t>
            </a:r>
            <a:r>
              <a:rPr lang="cs-CZ" dirty="0">
                <a:solidFill>
                  <a:srgbClr val="311211"/>
                </a:solidFill>
              </a:rPr>
              <a:t>– jsou výrazně zbarveni s dlouhými ocasními pery, u oka mají červenou lysinu</a:t>
            </a:r>
          </a:p>
          <a:p>
            <a:r>
              <a:rPr lang="cs-CZ" dirty="0" smtClean="0">
                <a:solidFill>
                  <a:srgbClr val="311211"/>
                </a:solidFill>
              </a:rPr>
              <a:t>Samice </a:t>
            </a:r>
            <a:r>
              <a:rPr lang="cs-CZ" dirty="0">
                <a:solidFill>
                  <a:srgbClr val="311211"/>
                </a:solidFill>
              </a:rPr>
              <a:t>– mají šedohnědou barvu, při hnízdění splývají s okolím</a:t>
            </a:r>
          </a:p>
          <a:p>
            <a:r>
              <a:rPr lang="cs-CZ" dirty="0" smtClean="0">
                <a:solidFill>
                  <a:srgbClr val="311211"/>
                </a:solidFill>
              </a:rPr>
              <a:t>Patří </a:t>
            </a:r>
            <a:r>
              <a:rPr lang="cs-CZ" dirty="0">
                <a:solidFill>
                  <a:srgbClr val="311211"/>
                </a:solidFill>
              </a:rPr>
              <a:t>mezi všežravce (semena, bobule, drobný hmyz)</a:t>
            </a:r>
          </a:p>
          <a:p>
            <a:r>
              <a:rPr lang="cs-CZ" dirty="0" smtClean="0">
                <a:solidFill>
                  <a:srgbClr val="311211"/>
                </a:solidFill>
              </a:rPr>
              <a:t>Je </a:t>
            </a:r>
            <a:r>
              <a:rPr lang="cs-CZ" dirty="0">
                <a:solidFill>
                  <a:srgbClr val="311211"/>
                </a:solidFill>
              </a:rPr>
              <a:t>to stálý pták </a:t>
            </a:r>
            <a:endParaRPr lang="cs-CZ" dirty="0" smtClean="0">
              <a:solidFill>
                <a:srgbClr val="311211"/>
              </a:solidFill>
            </a:endParaRPr>
          </a:p>
          <a:p>
            <a:r>
              <a:rPr lang="cs-CZ" dirty="0" smtClean="0">
                <a:solidFill>
                  <a:srgbClr val="311211"/>
                </a:solidFill>
              </a:rPr>
              <a:t>Lovná </a:t>
            </a:r>
            <a:r>
              <a:rPr lang="cs-CZ" dirty="0">
                <a:solidFill>
                  <a:srgbClr val="311211"/>
                </a:solidFill>
              </a:rPr>
              <a:t>zvěř člověka</a:t>
            </a:r>
          </a:p>
          <a:p>
            <a:endParaRPr lang="cs-CZ" dirty="0"/>
          </a:p>
        </p:txBody>
      </p:sp>
      <p:sp>
        <p:nvSpPr>
          <p:cNvPr id="30722" name="AutoShape 2" descr="http://upload.wikimedia.org/wikipedia/commons/d/d7/Phasianus_colchicus_2_tom_%28Lukasz_Lukasik%29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9220" y="2132856"/>
            <a:ext cx="4029472" cy="3022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311211"/>
                </a:solidFill>
                <a:latin typeface="+mn-lt"/>
                <a:ea typeface="+mn-ea"/>
                <a:cs typeface="+mn-cs"/>
              </a:rPr>
              <a:t>Sysel obecný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1600200"/>
            <a:ext cx="4210080" cy="4525963"/>
          </a:xfrm>
        </p:spPr>
        <p:txBody>
          <a:bodyPr>
            <a:normAutofit/>
          </a:bodyPr>
          <a:lstStyle/>
          <a:p>
            <a:r>
              <a:rPr lang="cs-CZ" sz="2600" dirty="0">
                <a:solidFill>
                  <a:srgbClr val="311211"/>
                </a:solidFill>
              </a:rPr>
              <a:t>Ohrožený druh</a:t>
            </a:r>
          </a:p>
          <a:p>
            <a:r>
              <a:rPr lang="cs-CZ" sz="2600" dirty="0" smtClean="0">
                <a:solidFill>
                  <a:srgbClr val="311211"/>
                </a:solidFill>
              </a:rPr>
              <a:t>Kožíšek </a:t>
            </a:r>
            <a:r>
              <a:rPr lang="cs-CZ" sz="2600" dirty="0">
                <a:solidFill>
                  <a:srgbClr val="311211"/>
                </a:solidFill>
              </a:rPr>
              <a:t>je hustý a hnědý. </a:t>
            </a:r>
          </a:p>
          <a:p>
            <a:r>
              <a:rPr lang="cs-CZ" sz="2600" dirty="0">
                <a:solidFill>
                  <a:srgbClr val="311211"/>
                </a:solidFill>
              </a:rPr>
              <a:t>Má velké oči a čtyřprsté končetiny. </a:t>
            </a:r>
          </a:p>
          <a:p>
            <a:r>
              <a:rPr lang="cs-CZ" sz="2600" dirty="0">
                <a:solidFill>
                  <a:srgbClr val="311211"/>
                </a:solidFill>
              </a:rPr>
              <a:t>Žije v koloniích. Když </a:t>
            </a:r>
            <a:r>
              <a:rPr lang="cs-CZ" sz="2600" dirty="0" smtClean="0">
                <a:solidFill>
                  <a:srgbClr val="311211"/>
                </a:solidFill>
              </a:rPr>
              <a:t>má </a:t>
            </a:r>
            <a:r>
              <a:rPr lang="cs-CZ" sz="2600" dirty="0">
                <a:solidFill>
                  <a:srgbClr val="311211"/>
                </a:solidFill>
              </a:rPr>
              <a:t>hlídku, upozorní na nebezpečí pískavými zvuky.</a:t>
            </a:r>
          </a:p>
          <a:p>
            <a:r>
              <a:rPr lang="cs-CZ" sz="2600" dirty="0" smtClean="0">
                <a:solidFill>
                  <a:srgbClr val="311211"/>
                </a:solidFill>
              </a:rPr>
              <a:t>Jeho </a:t>
            </a:r>
            <a:r>
              <a:rPr lang="cs-CZ" sz="2600" dirty="0">
                <a:solidFill>
                  <a:srgbClr val="311211"/>
                </a:solidFill>
              </a:rPr>
              <a:t>nepřátelé jsou káně lesní, poštolka obecná, liška obecná</a:t>
            </a:r>
          </a:p>
          <a:p>
            <a:endParaRPr lang="cs-CZ" sz="2400" dirty="0"/>
          </a:p>
          <a:p>
            <a:endParaRPr lang="cs-CZ" dirty="0"/>
          </a:p>
        </p:txBody>
      </p:sp>
      <p:pic>
        <p:nvPicPr>
          <p:cNvPr id="5" name="Picture 2" descr="C:\Users\Viktor\Desktop\800px-Europäischer_Ziesel_in_Hockstellung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311211"/>
                </a:solidFill>
                <a:latin typeface="+mn-lt"/>
                <a:ea typeface="+mn-ea"/>
                <a:cs typeface="+mn-cs"/>
              </a:rPr>
              <a:t>Hraboš polní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600200"/>
            <a:ext cx="4429156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311211"/>
                </a:solidFill>
              </a:rPr>
              <a:t>Je </a:t>
            </a:r>
            <a:r>
              <a:rPr lang="cs-CZ" dirty="0">
                <a:solidFill>
                  <a:srgbClr val="311211"/>
                </a:solidFill>
              </a:rPr>
              <a:t>malý hlodavec s krátkým ocasem a hnědou srstí</a:t>
            </a:r>
          </a:p>
          <a:p>
            <a:r>
              <a:rPr lang="cs-CZ" dirty="0" smtClean="0">
                <a:solidFill>
                  <a:srgbClr val="311211"/>
                </a:solidFill>
              </a:rPr>
              <a:t>Patří </a:t>
            </a:r>
            <a:r>
              <a:rPr lang="cs-CZ" dirty="0">
                <a:solidFill>
                  <a:srgbClr val="311211"/>
                </a:solidFill>
              </a:rPr>
              <a:t>mezi savce, množí se až 5x ročně</a:t>
            </a:r>
          </a:p>
          <a:p>
            <a:r>
              <a:rPr lang="cs-CZ" dirty="0" smtClean="0">
                <a:solidFill>
                  <a:srgbClr val="311211"/>
                </a:solidFill>
              </a:rPr>
              <a:t>Je </a:t>
            </a:r>
            <a:r>
              <a:rPr lang="cs-CZ" dirty="0">
                <a:solidFill>
                  <a:srgbClr val="311211"/>
                </a:solidFill>
              </a:rPr>
              <a:t>býložravec (semena a zelené části rostlin)</a:t>
            </a:r>
          </a:p>
          <a:p>
            <a:r>
              <a:rPr lang="cs-CZ" dirty="0" smtClean="0">
                <a:solidFill>
                  <a:srgbClr val="311211"/>
                </a:solidFill>
              </a:rPr>
              <a:t>Zásoby </a:t>
            </a:r>
            <a:r>
              <a:rPr lang="cs-CZ" dirty="0">
                <a:solidFill>
                  <a:srgbClr val="311211"/>
                </a:solidFill>
              </a:rPr>
              <a:t>shromažďuje v podzemních chodbách</a:t>
            </a:r>
          </a:p>
          <a:p>
            <a:r>
              <a:rPr lang="cs-CZ" dirty="0" smtClean="0">
                <a:solidFill>
                  <a:srgbClr val="311211"/>
                </a:solidFill>
              </a:rPr>
              <a:t>Jeho </a:t>
            </a:r>
            <a:r>
              <a:rPr lang="cs-CZ" dirty="0">
                <a:solidFill>
                  <a:srgbClr val="311211"/>
                </a:solidFill>
              </a:rPr>
              <a:t>nepřátelé jsou káně lesní, poštolka obecná, liška obecná</a:t>
            </a:r>
          </a:p>
          <a:p>
            <a:endParaRPr lang="cs-CZ" dirty="0"/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4857752" y="2143116"/>
            <a:ext cx="4038600" cy="33351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311211"/>
                </a:solidFill>
                <a:latin typeface="+mn-lt"/>
                <a:ea typeface="+mn-ea"/>
                <a:cs typeface="+mn-cs"/>
              </a:rPr>
              <a:t>Mandelinka bramborová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600" dirty="0" smtClean="0">
                <a:solidFill>
                  <a:srgbClr val="311211"/>
                </a:solidFill>
              </a:rPr>
              <a:t>Škodí </a:t>
            </a:r>
            <a:r>
              <a:rPr lang="cs-CZ" sz="2600" dirty="0">
                <a:solidFill>
                  <a:srgbClr val="311211"/>
                </a:solidFill>
              </a:rPr>
              <a:t>tím, že požírají bramborovou nať</a:t>
            </a:r>
          </a:p>
          <a:p>
            <a:r>
              <a:rPr lang="cs-CZ" sz="2600" dirty="0" smtClean="0">
                <a:solidFill>
                  <a:srgbClr val="311211"/>
                </a:solidFill>
              </a:rPr>
              <a:t>Jsou </a:t>
            </a:r>
            <a:r>
              <a:rPr lang="cs-CZ" sz="2600" dirty="0">
                <a:solidFill>
                  <a:srgbClr val="311211"/>
                </a:solidFill>
              </a:rPr>
              <a:t>potravou bažantů a koroptví</a:t>
            </a:r>
          </a:p>
          <a:p>
            <a:endParaRPr lang="cs-CZ" dirty="0"/>
          </a:p>
        </p:txBody>
      </p:sp>
      <p:pic>
        <p:nvPicPr>
          <p:cNvPr id="317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5214942" y="1600201"/>
            <a:ext cx="3149794" cy="4199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1748" name="AutoShape 4" descr="http://upload.wikimedia.org/wikipedia/commons/2/2e/Potato_beetle_larvae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1749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3854697"/>
            <a:ext cx="2714644" cy="2182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311211"/>
                </a:solidFill>
                <a:latin typeface="+mn-lt"/>
                <a:ea typeface="+mn-ea"/>
                <a:cs typeface="+mn-cs"/>
              </a:rPr>
              <a:t>Skřivan polní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600" dirty="0">
                <a:solidFill>
                  <a:srgbClr val="311211"/>
                </a:solidFill>
              </a:rPr>
              <a:t>Stěhovavý</a:t>
            </a:r>
          </a:p>
          <a:p>
            <a:r>
              <a:rPr lang="pl-PL" sz="2600" dirty="0">
                <a:solidFill>
                  <a:srgbClr val="311211"/>
                </a:solidFill>
              </a:rPr>
              <a:t>Žije v křoví na okrajích polí</a:t>
            </a:r>
          </a:p>
          <a:p>
            <a:r>
              <a:rPr lang="cs-CZ" sz="2600" dirty="0">
                <a:solidFill>
                  <a:srgbClr val="311211"/>
                </a:solidFill>
              </a:rPr>
              <a:t>Živí se semeny, ale mláďata živí hmyzem</a:t>
            </a:r>
          </a:p>
          <a:p>
            <a:r>
              <a:rPr lang="cs-CZ" sz="2600" dirty="0">
                <a:solidFill>
                  <a:srgbClr val="311211"/>
                </a:solidFill>
              </a:rPr>
              <a:t>Samec výrazně zpívá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379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648200" y="2516981"/>
            <a:ext cx="4038600" cy="269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311211"/>
                </a:solidFill>
                <a:latin typeface="+mn-lt"/>
                <a:ea typeface="+mn-ea"/>
                <a:cs typeface="+mn-cs"/>
              </a:rPr>
              <a:t>Káně lesní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600" dirty="0">
                <a:solidFill>
                  <a:srgbClr val="311211"/>
                </a:solidFill>
              </a:rPr>
              <a:t>P</a:t>
            </a:r>
            <a:r>
              <a:rPr lang="cs-CZ" sz="2600" dirty="0" smtClean="0">
                <a:solidFill>
                  <a:srgbClr val="311211"/>
                </a:solidFill>
              </a:rPr>
              <a:t>atří </a:t>
            </a:r>
            <a:r>
              <a:rPr lang="cs-CZ" sz="2600" dirty="0">
                <a:solidFill>
                  <a:srgbClr val="311211"/>
                </a:solidFill>
              </a:rPr>
              <a:t>mezi nejhojnější dravce u nás</a:t>
            </a:r>
          </a:p>
          <a:p>
            <a:r>
              <a:rPr lang="cs-CZ" sz="2600" dirty="0" smtClean="0">
                <a:solidFill>
                  <a:srgbClr val="311211"/>
                </a:solidFill>
              </a:rPr>
              <a:t>Hnízdo </a:t>
            </a:r>
            <a:r>
              <a:rPr lang="cs-CZ" sz="2600" dirty="0">
                <a:solidFill>
                  <a:srgbClr val="311211"/>
                </a:solidFill>
              </a:rPr>
              <a:t>staví na vysokých stromech</a:t>
            </a:r>
          </a:p>
          <a:p>
            <a:r>
              <a:rPr lang="cs-CZ" sz="2600" dirty="0">
                <a:solidFill>
                  <a:srgbClr val="311211"/>
                </a:solidFill>
              </a:rPr>
              <a:t>Ž</a:t>
            </a:r>
            <a:r>
              <a:rPr lang="cs-CZ" sz="2600" dirty="0" smtClean="0">
                <a:solidFill>
                  <a:srgbClr val="311211"/>
                </a:solidFill>
              </a:rPr>
              <a:t>iví </a:t>
            </a:r>
            <a:r>
              <a:rPr lang="cs-CZ" sz="2600" dirty="0">
                <a:solidFill>
                  <a:srgbClr val="311211"/>
                </a:solidFill>
              </a:rPr>
              <a:t>se hlavně hraboši</a:t>
            </a:r>
          </a:p>
          <a:p>
            <a:r>
              <a:rPr lang="cs-CZ" sz="2600" dirty="0">
                <a:solidFill>
                  <a:srgbClr val="311211"/>
                </a:solidFill>
              </a:rPr>
              <a:t>J</a:t>
            </a:r>
            <a:r>
              <a:rPr lang="cs-CZ" sz="2600" dirty="0" smtClean="0">
                <a:solidFill>
                  <a:srgbClr val="311211"/>
                </a:solidFill>
              </a:rPr>
              <a:t>e </a:t>
            </a:r>
            <a:r>
              <a:rPr lang="cs-CZ" sz="2600" dirty="0">
                <a:solidFill>
                  <a:srgbClr val="311211"/>
                </a:solidFill>
              </a:rPr>
              <a:t>to stálý pták</a:t>
            </a:r>
          </a:p>
          <a:p>
            <a:r>
              <a:rPr lang="cs-CZ" sz="2600" dirty="0">
                <a:solidFill>
                  <a:srgbClr val="311211"/>
                </a:solidFill>
              </a:rPr>
              <a:t>JE CHRÁNĚNÉ!!!</a:t>
            </a:r>
          </a:p>
          <a:p>
            <a:endParaRPr lang="cs-CZ" dirty="0"/>
          </a:p>
        </p:txBody>
      </p:sp>
      <p:pic>
        <p:nvPicPr>
          <p:cNvPr id="327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311211"/>
                </a:solidFill>
                <a:latin typeface="+mn-lt"/>
                <a:ea typeface="+mn-ea"/>
                <a:cs typeface="+mn-cs"/>
              </a:rPr>
              <a:t>Poštolka obecná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600" dirty="0">
                <a:solidFill>
                  <a:srgbClr val="311211"/>
                </a:solidFill>
              </a:rPr>
              <a:t>Stálá </a:t>
            </a:r>
          </a:p>
          <a:p>
            <a:r>
              <a:rPr lang="cs-CZ" sz="2600" dirty="0">
                <a:solidFill>
                  <a:srgbClr val="311211"/>
                </a:solidFill>
              </a:rPr>
              <a:t>Malý dravec</a:t>
            </a:r>
          </a:p>
          <a:p>
            <a:r>
              <a:rPr lang="cs-CZ" sz="2600" dirty="0">
                <a:solidFill>
                  <a:srgbClr val="311211"/>
                </a:solidFill>
              </a:rPr>
              <a:t>Dobře se přizpůsobuje prostředí</a:t>
            </a:r>
          </a:p>
          <a:p>
            <a:r>
              <a:rPr lang="cs-CZ" sz="2600" dirty="0">
                <a:solidFill>
                  <a:srgbClr val="311211"/>
                </a:solidFill>
              </a:rPr>
              <a:t>Živí se hraboši, hlodavci a hmyzem</a:t>
            </a:r>
          </a:p>
          <a:p>
            <a:r>
              <a:rPr lang="cs-CZ" sz="2600" dirty="0">
                <a:solidFill>
                  <a:srgbClr val="311211"/>
                </a:solidFill>
              </a:rPr>
              <a:t>Často hnízdí na balkonech panelových domů</a:t>
            </a:r>
          </a:p>
          <a:p>
            <a:endParaRPr lang="cs-CZ" dirty="0"/>
          </a:p>
        </p:txBody>
      </p:sp>
      <p:pic>
        <p:nvPicPr>
          <p:cNvPr id="348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5063081" y="1600200"/>
            <a:ext cx="320883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rgbClr val="381514"/>
                </a:solidFill>
              </a:rPr>
              <a:t>Otázky k opakování</a:t>
            </a:r>
            <a:endParaRPr lang="cs-CZ" sz="3600" dirty="0">
              <a:solidFill>
                <a:srgbClr val="381514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solidFill>
                  <a:srgbClr val="381514"/>
                </a:solidFill>
                <a:latin typeface="+mj-lt"/>
                <a:ea typeface="+mj-ea"/>
                <a:cs typeface="+mj-cs"/>
              </a:rPr>
              <a:t>Jak a proč je zbarvena většina živočichů žijících na poli</a:t>
            </a:r>
            <a:r>
              <a:rPr lang="cs-CZ" sz="2400" dirty="0" smtClean="0">
                <a:solidFill>
                  <a:srgbClr val="381514"/>
                </a:solidFill>
                <a:latin typeface="+mj-lt"/>
                <a:ea typeface="+mj-ea"/>
                <a:cs typeface="+mj-cs"/>
              </a:rPr>
              <a:t>?</a:t>
            </a:r>
          </a:p>
          <a:p>
            <a:r>
              <a:rPr lang="cs-CZ" sz="2400" dirty="0" smtClean="0">
                <a:solidFill>
                  <a:srgbClr val="381514"/>
                </a:solidFill>
                <a:latin typeface="+mj-lt"/>
                <a:ea typeface="+mj-ea"/>
                <a:cs typeface="+mj-cs"/>
              </a:rPr>
              <a:t>Jaký je rozdíl mezi samicemi  a samci bažanta a koroptve?</a:t>
            </a:r>
          </a:p>
          <a:p>
            <a:r>
              <a:rPr lang="cs-CZ" sz="2400" dirty="0" smtClean="0">
                <a:solidFill>
                  <a:srgbClr val="381514"/>
                </a:solidFill>
                <a:latin typeface="+mj-lt"/>
                <a:ea typeface="+mj-ea"/>
                <a:cs typeface="+mj-cs"/>
              </a:rPr>
              <a:t>Jmenuj některé škůdce a jak škodí?</a:t>
            </a:r>
          </a:p>
          <a:p>
            <a:r>
              <a:rPr lang="cs-CZ" sz="2400" dirty="0" smtClean="0">
                <a:solidFill>
                  <a:srgbClr val="381514"/>
                </a:solidFill>
                <a:latin typeface="+mj-lt"/>
                <a:ea typeface="+mj-ea"/>
                <a:cs typeface="+mj-cs"/>
              </a:rPr>
              <a:t>Čím se živí dravci? Jmenuj některé.</a:t>
            </a:r>
            <a:endParaRPr lang="cs-CZ" sz="2400" dirty="0">
              <a:solidFill>
                <a:srgbClr val="381514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>
                <a:solidFill>
                  <a:srgbClr val="381514"/>
                </a:solidFill>
              </a:rPr>
              <a:t>Otázky k 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>
                <a:solidFill>
                  <a:srgbClr val="381514"/>
                </a:solidFill>
              </a:rPr>
              <a:t>Jak a proč je zbarvena většina živočichů žijících na poli</a:t>
            </a:r>
            <a:r>
              <a:rPr lang="cs-CZ" b="1" dirty="0" smtClean="0">
                <a:solidFill>
                  <a:srgbClr val="381514"/>
                </a:solidFill>
              </a:rPr>
              <a:t>?</a:t>
            </a:r>
          </a:p>
          <a:p>
            <a:pPr>
              <a:buNone/>
            </a:pPr>
            <a:r>
              <a:rPr lang="cs-CZ" i="1" dirty="0" smtClean="0">
                <a:solidFill>
                  <a:srgbClr val="311211"/>
                </a:solidFill>
              </a:rPr>
              <a:t>	</a:t>
            </a:r>
            <a:r>
              <a:rPr lang="cs-CZ" sz="3300" i="1" dirty="0">
                <a:solidFill>
                  <a:srgbClr val="311211"/>
                </a:solidFill>
              </a:rPr>
              <a:t>Polní živočichové jsou zbarveni tak, aby  splývali s okolím. Zbarvení je chrání před  útokem nepřátel. </a:t>
            </a:r>
          </a:p>
          <a:p>
            <a:endParaRPr lang="cs-CZ" dirty="0">
              <a:solidFill>
                <a:srgbClr val="381514"/>
              </a:solidFill>
            </a:endParaRPr>
          </a:p>
          <a:p>
            <a:r>
              <a:rPr lang="cs-CZ" b="1" dirty="0">
                <a:solidFill>
                  <a:srgbClr val="381514"/>
                </a:solidFill>
              </a:rPr>
              <a:t>Jaký je rozdíl mezi samicemi  a samci </a:t>
            </a:r>
            <a:r>
              <a:rPr lang="cs-CZ" b="1" dirty="0" smtClean="0">
                <a:solidFill>
                  <a:srgbClr val="381514"/>
                </a:solidFill>
              </a:rPr>
              <a:t>bažanta?</a:t>
            </a:r>
          </a:p>
          <a:p>
            <a:pPr>
              <a:buNone/>
            </a:pPr>
            <a:r>
              <a:rPr lang="cs-CZ" i="1" dirty="0" smtClean="0">
                <a:solidFill>
                  <a:srgbClr val="311211"/>
                </a:solidFill>
              </a:rPr>
              <a:t>	Samci – jsou výrazně zbarveni s dlouhými ocasními pery, u oka mají červenou lysinu</a:t>
            </a:r>
          </a:p>
          <a:p>
            <a:pPr>
              <a:buNone/>
            </a:pPr>
            <a:r>
              <a:rPr lang="cs-CZ" i="1" dirty="0" smtClean="0">
                <a:solidFill>
                  <a:srgbClr val="311211"/>
                </a:solidFill>
              </a:rPr>
              <a:t>	Samice – mají šedohnědou barvu, při hnízdění splývají s okolím, aby chránily vajíčka a mláďata.</a:t>
            </a:r>
          </a:p>
          <a:p>
            <a:pPr>
              <a:buNone/>
            </a:pPr>
            <a:endParaRPr lang="cs-CZ" dirty="0" smtClean="0">
              <a:solidFill>
                <a:srgbClr val="381514"/>
              </a:solidFill>
            </a:endParaRPr>
          </a:p>
          <a:p>
            <a:r>
              <a:rPr lang="cs-CZ" b="1" dirty="0" smtClean="0">
                <a:solidFill>
                  <a:srgbClr val="381514"/>
                </a:solidFill>
              </a:rPr>
              <a:t>Jmenuj </a:t>
            </a:r>
            <a:r>
              <a:rPr lang="cs-CZ" b="1" dirty="0">
                <a:solidFill>
                  <a:srgbClr val="381514"/>
                </a:solidFill>
              </a:rPr>
              <a:t>některé škůdce a jak </a:t>
            </a:r>
            <a:r>
              <a:rPr lang="cs-CZ" b="1" dirty="0" smtClean="0">
                <a:solidFill>
                  <a:srgbClr val="381514"/>
                </a:solidFill>
              </a:rPr>
              <a:t>škodí?</a:t>
            </a:r>
          </a:p>
          <a:p>
            <a:pPr>
              <a:buNone/>
            </a:pPr>
            <a:r>
              <a:rPr lang="cs-CZ" sz="3300" i="1" dirty="0" smtClean="0">
                <a:solidFill>
                  <a:srgbClr val="311211"/>
                </a:solidFill>
              </a:rPr>
              <a:t>	Hraboš </a:t>
            </a:r>
            <a:r>
              <a:rPr lang="cs-CZ" sz="3300" i="1" dirty="0">
                <a:solidFill>
                  <a:srgbClr val="311211"/>
                </a:solidFill>
              </a:rPr>
              <a:t>polní - živí se semeny obilovin a rychle se </a:t>
            </a:r>
            <a:r>
              <a:rPr lang="cs-CZ" sz="3300" i="1" dirty="0" smtClean="0">
                <a:solidFill>
                  <a:srgbClr val="311211"/>
                </a:solidFill>
              </a:rPr>
              <a:t>množí</a:t>
            </a:r>
          </a:p>
          <a:p>
            <a:pPr>
              <a:buNone/>
            </a:pPr>
            <a:r>
              <a:rPr lang="cs-CZ" sz="3300" i="1" dirty="0" smtClean="0">
                <a:solidFill>
                  <a:srgbClr val="311211"/>
                </a:solidFill>
              </a:rPr>
              <a:t>	Mandelinka </a:t>
            </a:r>
            <a:r>
              <a:rPr lang="cs-CZ" sz="3300" i="1" dirty="0">
                <a:solidFill>
                  <a:srgbClr val="311211"/>
                </a:solidFill>
              </a:rPr>
              <a:t>bramborová - požírají bramborovou nať.</a:t>
            </a:r>
          </a:p>
          <a:p>
            <a:pPr lvl="1">
              <a:buNone/>
            </a:pPr>
            <a:endParaRPr lang="cs-CZ" i="1" dirty="0">
              <a:solidFill>
                <a:srgbClr val="381514"/>
              </a:solidFill>
            </a:endParaRPr>
          </a:p>
          <a:p>
            <a:r>
              <a:rPr lang="cs-CZ" b="1" dirty="0">
                <a:solidFill>
                  <a:srgbClr val="381514"/>
                </a:solidFill>
              </a:rPr>
              <a:t>Čím se živí dravci, jmenuj některé</a:t>
            </a:r>
            <a:r>
              <a:rPr lang="cs-CZ" b="1" dirty="0" smtClean="0">
                <a:solidFill>
                  <a:srgbClr val="381514"/>
                </a:solidFill>
              </a:rPr>
              <a:t>.</a:t>
            </a:r>
          </a:p>
          <a:p>
            <a:pPr>
              <a:buNone/>
            </a:pPr>
            <a:r>
              <a:rPr lang="cs-CZ" dirty="0" smtClean="0">
                <a:solidFill>
                  <a:srgbClr val="311211"/>
                </a:solidFill>
              </a:rPr>
              <a:t>	</a:t>
            </a:r>
            <a:r>
              <a:rPr lang="cs-CZ" i="1" dirty="0" smtClean="0">
                <a:solidFill>
                  <a:srgbClr val="311211"/>
                </a:solidFill>
              </a:rPr>
              <a:t>Káně lesní, poštolka obecná - živí se hlavně hraboši.</a:t>
            </a:r>
          </a:p>
          <a:p>
            <a:endParaRPr lang="cs-CZ" dirty="0">
              <a:solidFill>
                <a:srgbClr val="381514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14282" y="625778"/>
          <a:ext cx="8715436" cy="3073891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285884"/>
                <a:gridCol w="7429552"/>
              </a:tblGrid>
              <a:tr h="422131">
                <a:tc>
                  <a:txBody>
                    <a:bodyPr/>
                    <a:lstStyle/>
                    <a:p>
                      <a:r>
                        <a:rPr lang="cs-CZ" dirty="0" smtClean="0"/>
                        <a:t>Obrázek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zdroje</a:t>
                      </a:r>
                      <a:endParaRPr lang="cs-CZ" dirty="0"/>
                    </a:p>
                  </a:txBody>
                  <a:tcPr/>
                </a:tc>
              </a:tr>
              <a:tr h="237951">
                <a:tc>
                  <a:txBody>
                    <a:bodyPr/>
                    <a:lstStyle/>
                    <a:p>
                      <a:r>
                        <a:rPr lang="cs-CZ" sz="1200" b="1" dirty="0" smtClean="0"/>
                        <a:t>Zajíc polní</a:t>
                      </a:r>
                      <a:endParaRPr lang="cs-CZ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http://upload.wikimedia.org/wikipedia/commons/3/33/01-sfel-08-009a_-_crop.jpg</a:t>
                      </a:r>
                    </a:p>
                  </a:txBody>
                  <a:tcPr/>
                </a:tc>
              </a:tr>
              <a:tr h="231454">
                <a:tc>
                  <a:txBody>
                    <a:bodyPr/>
                    <a:lstStyle/>
                    <a:p>
                      <a:r>
                        <a:rPr lang="cs-CZ" sz="1200" b="1" dirty="0" smtClean="0"/>
                        <a:t>Koroptev polní</a:t>
                      </a:r>
                      <a:endParaRPr lang="cs-CZ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http://upload.wikimedia.org/wikipedia/commons/6/6f/Perdix_perdix_%28Marek_Szczepanek%29.jpg</a:t>
                      </a:r>
                    </a:p>
                  </a:txBody>
                  <a:tcPr/>
                </a:tc>
              </a:tr>
              <a:tr h="189377">
                <a:tc>
                  <a:txBody>
                    <a:bodyPr/>
                    <a:lstStyle/>
                    <a:p>
                      <a:r>
                        <a:rPr lang="cs-CZ" sz="1200" b="1" dirty="0" smtClean="0"/>
                        <a:t>Bažant obecný</a:t>
                      </a:r>
                      <a:endParaRPr lang="cs-CZ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http://upload.wikimedia.org/wikipedia/commons/d/d7/Phasianus_colchicus_2_tom_%28Lukasz_Lukasik%29.jpg</a:t>
                      </a:r>
                    </a:p>
                  </a:txBody>
                  <a:tcPr/>
                </a:tc>
              </a:tr>
              <a:tr h="242886">
                <a:tc>
                  <a:txBody>
                    <a:bodyPr/>
                    <a:lstStyle/>
                    <a:p>
                      <a:r>
                        <a:rPr lang="cs-CZ" sz="1200" b="1" dirty="0" smtClean="0"/>
                        <a:t>Sysel obecný</a:t>
                      </a:r>
                      <a:endParaRPr lang="cs-CZ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http://upload.wikimedia.org/wikipedia/commons/1/19/Europ%C3%A4ischer_Ziesel_in_Hockstellung.jpg</a:t>
                      </a:r>
                    </a:p>
                  </a:txBody>
                  <a:tcPr/>
                </a:tc>
              </a:tr>
              <a:tr h="140803">
                <a:tc>
                  <a:txBody>
                    <a:bodyPr/>
                    <a:lstStyle/>
                    <a:p>
                      <a:r>
                        <a:rPr lang="cs-CZ" sz="1200" b="1" dirty="0" smtClean="0"/>
                        <a:t>Hraboš polní</a:t>
                      </a:r>
                      <a:endParaRPr lang="cs-CZ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http://upload.wikimedia.org/wikipedia/commons/1/10/Feldmaus_Microtus_arvalis.jpg</a:t>
                      </a:r>
                    </a:p>
                  </a:txBody>
                  <a:tcPr/>
                </a:tc>
              </a:tr>
              <a:tr h="357190">
                <a:tc>
                  <a:txBody>
                    <a:bodyPr/>
                    <a:lstStyle/>
                    <a:p>
                      <a:r>
                        <a:rPr lang="cs-CZ" sz="1200" b="1" dirty="0" smtClean="0"/>
                        <a:t>Mandelinka bramborová</a:t>
                      </a:r>
                      <a:endParaRPr lang="cs-CZ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http://upload.wikimedia.org/wikipedia/commons/2/2e/Potato_beetle_larvae.jpg</a:t>
                      </a:r>
                    </a:p>
                    <a:p>
                      <a:r>
                        <a:rPr lang="cs-CZ" sz="1200" dirty="0" smtClean="0"/>
                        <a:t>http://upload.wikimedia.org/wikipedia/commons/e/e6/Leptinotarsa-decemlineata-eggs.jpg</a:t>
                      </a:r>
                    </a:p>
                  </a:txBody>
                  <a:tcPr/>
                </a:tc>
              </a:tr>
              <a:tr h="266539">
                <a:tc>
                  <a:txBody>
                    <a:bodyPr/>
                    <a:lstStyle/>
                    <a:p>
                      <a:r>
                        <a:rPr lang="cs-CZ" sz="1200" b="1" dirty="0" smtClean="0"/>
                        <a:t>Skřivan polní</a:t>
                      </a:r>
                      <a:endParaRPr lang="cs-CZ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http://upload.wikimedia.org/wikipedia/commons/d/d8/Alauda_arvensis_2.jpg</a:t>
                      </a:r>
                    </a:p>
                  </a:txBody>
                  <a:tcPr/>
                </a:tc>
              </a:tr>
              <a:tr h="123663">
                <a:tc>
                  <a:txBody>
                    <a:bodyPr/>
                    <a:lstStyle/>
                    <a:p>
                      <a:r>
                        <a:rPr lang="cs-CZ" sz="1200" b="1" dirty="0" smtClean="0"/>
                        <a:t>Káně lesní</a:t>
                      </a:r>
                      <a:endParaRPr lang="cs-CZ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http://upload.wikimedia.org/wikipedia/commons/6/67/Buteo_buteo_1_%28Lukasz_Lukasik%29.jpg</a:t>
                      </a:r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200" b="1" dirty="0" smtClean="0"/>
                        <a:t>Poštolka obecná</a:t>
                      </a:r>
                      <a:endParaRPr lang="cs-CZ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http://upload.wikimedia.org/wikipedia/commons/2/24/Common_kestrel_falco_tinnunculus.jpg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450</TotalTime>
  <Words>583</Words>
  <Application>Microsoft Office PowerPoint</Application>
  <PresentationFormat>Předvádění na obrazovce (4:3)</PresentationFormat>
  <Paragraphs>125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Na poli</vt:lpstr>
      <vt:lpstr>Prezentace aplikace PowerPoint</vt:lpstr>
      <vt:lpstr>Zajíc polní</vt:lpstr>
      <vt:lpstr>Koroptev polní</vt:lpstr>
      <vt:lpstr>Bažant obecný</vt:lpstr>
      <vt:lpstr>Sysel obecný</vt:lpstr>
      <vt:lpstr>Hraboš polní</vt:lpstr>
      <vt:lpstr>Mandelinka bramborová</vt:lpstr>
      <vt:lpstr>Skřivan polní</vt:lpstr>
      <vt:lpstr>Káně lesní</vt:lpstr>
      <vt:lpstr>Poštolka obecná</vt:lpstr>
      <vt:lpstr>Otázky k opakování</vt:lpstr>
      <vt:lpstr>Otázky k opakování</vt:lpstr>
      <vt:lpstr>Prezentace aplikace PowerPoint</vt:lpstr>
    </vt:vector>
  </TitlesOfParts>
  <Company>lumik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 poli</dc:title>
  <dc:creator>Arbalest</dc:creator>
  <cp:lastModifiedBy>bendji</cp:lastModifiedBy>
  <cp:revision>75</cp:revision>
  <dcterms:created xsi:type="dcterms:W3CDTF">2013-01-27T12:10:18Z</dcterms:created>
  <dcterms:modified xsi:type="dcterms:W3CDTF">2013-03-11T11:08:48Z</dcterms:modified>
</cp:coreProperties>
</file>