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8" r:id="rId4"/>
    <p:sldId id="259" r:id="rId5"/>
    <p:sldId id="260" r:id="rId6"/>
    <p:sldId id="261" r:id="rId7"/>
    <p:sldId id="263" r:id="rId8"/>
    <p:sldId id="262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33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80" d="100"/>
          <a:sy n="80" d="100"/>
        </p:scale>
        <p:origin x="-132" y="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3000">
              <a:schemeClr val="accent3">
                <a:lumMod val="40000"/>
                <a:lumOff val="60000"/>
              </a:schemeClr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4348" y="857232"/>
          <a:ext cx="7429552" cy="4535613"/>
        </p:xfrm>
        <a:graphic>
          <a:graphicData uri="http://schemas.openxmlformats.org/drawingml/2006/table">
            <a:tbl>
              <a:tblPr/>
              <a:tblGrid>
                <a:gridCol w="3095648"/>
                <a:gridCol w="4333904"/>
              </a:tblGrid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ZŠ a MŠ </a:t>
                      </a:r>
                      <a:r>
                        <a:rPr lang="cs-CZ" sz="1200" dirty="0" err="1">
                          <a:latin typeface="Times New Roman"/>
                          <a:ea typeface="Times New Roman"/>
                          <a:cs typeface="Times New Roman"/>
                        </a:rPr>
                        <a:t>Verneřice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Lenka Lehká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VY_32_INOVACE_III.PR16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63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3.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2013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Člověk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a jeho svět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Přírodověda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130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Na louce - rostliny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2277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Výukový materiál seznamuje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žáky s tím, co je louka, k čemu slouží a jaké rostliny na ní rostou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. Inovace – využití ICT (interaktivní tabule).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Materiál je vhodný pro frontální výuku a na závěr pro práci jednotlivců, dvojic, či skupiny. 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7493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částí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,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není-li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uvedeno jinak, je Lenka Lehká.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83901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4214818"/>
            <a:ext cx="5407025" cy="1038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 Louce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644098" cy="723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214414" y="1428736"/>
            <a:ext cx="778674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200" b="1" i="0" u="none" strike="noStrike" cap="none" normalizeH="0" baseline="0" dirty="0" smtClean="0">
                <a:ln>
                  <a:noFill/>
                </a:ln>
                <a:solidFill>
                  <a:srgbClr val="0033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Na louce - rostliny</a:t>
            </a: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rgbClr val="003300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928670"/>
            <a:ext cx="8186737" cy="512603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3300"/>
                </a:solidFill>
              </a:rPr>
              <a:t>Louky jsou uměle vytvořená společenstva rostlin a živočichů.</a:t>
            </a:r>
          </a:p>
          <a:p>
            <a:r>
              <a:rPr lang="cs-CZ" dirty="0" smtClean="0">
                <a:solidFill>
                  <a:srgbClr val="003300"/>
                </a:solidFill>
              </a:rPr>
              <a:t>Člověk je vytvořil z potřeby píce pro hospodářská zvířata. Využívají se jako pastviny, - zdroj potravy pro různé druhy hospodářských zvířat, jež se zde volně pasou.</a:t>
            </a:r>
          </a:p>
          <a:p>
            <a:r>
              <a:rPr lang="cs-CZ" dirty="0" smtClean="0">
                <a:solidFill>
                  <a:srgbClr val="003300"/>
                </a:solidFill>
              </a:rPr>
              <a:t>Louka je tvořená společenstvím různých druhů trav a bylin. </a:t>
            </a:r>
          </a:p>
          <a:p>
            <a:endParaRPr lang="cs-CZ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3300"/>
                </a:solidFill>
              </a:rPr>
              <a:t>Trávy</a:t>
            </a:r>
            <a:endParaRPr lang="cs-CZ" dirty="0">
              <a:solidFill>
                <a:srgbClr val="00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5"/>
            <a:ext cx="8229600" cy="100013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rgbClr val="003300"/>
                </a:solidFill>
              </a:rPr>
              <a:t>rostliny, které pokrývají povrch jako zelený koberec. Pokud je příliš chladno nebo sucho, </a:t>
            </a:r>
            <a:r>
              <a:rPr lang="cs-CZ" b="1" dirty="0" smtClean="0">
                <a:solidFill>
                  <a:srgbClr val="003300"/>
                </a:solidFill>
              </a:rPr>
              <a:t>travní porost</a:t>
            </a:r>
            <a:r>
              <a:rPr lang="cs-CZ" dirty="0" smtClean="0">
                <a:solidFill>
                  <a:srgbClr val="003300"/>
                </a:solidFill>
              </a:rPr>
              <a:t> čili trávník se zbarvuje do hněda. 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214282" y="1857364"/>
            <a:ext cx="1857387" cy="3282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2357422" y="1857364"/>
            <a:ext cx="1963999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4714876" y="1857364"/>
            <a:ext cx="1876573" cy="33419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6828331" y="1857364"/>
            <a:ext cx="2012473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Obdélník 11"/>
          <p:cNvSpPr/>
          <p:nvPr/>
        </p:nvSpPr>
        <p:spPr>
          <a:xfrm>
            <a:off x="428596" y="5286388"/>
            <a:ext cx="13612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3300"/>
                </a:solidFill>
              </a:rPr>
              <a:t>Lipnice luční</a:t>
            </a:r>
            <a:endParaRPr lang="cs-CZ" b="1" dirty="0">
              <a:solidFill>
                <a:srgbClr val="0033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14612" y="5286388"/>
            <a:ext cx="14109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3300"/>
                </a:solidFill>
              </a:rPr>
              <a:t>Bojínek luční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929190" y="5286388"/>
            <a:ext cx="1538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3300"/>
                </a:solidFill>
              </a:rPr>
              <a:t>Srha laločnatá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358082" y="5214950"/>
            <a:ext cx="10595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3300"/>
                </a:solidFill>
              </a:rPr>
              <a:t>Kostřava</a:t>
            </a:r>
            <a:r>
              <a:rPr lang="cs-CZ" b="1" dirty="0" smtClean="0"/>
              <a:t>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582726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003300"/>
                </a:solidFill>
              </a:rPr>
              <a:t>Byliny</a:t>
            </a:r>
            <a:br>
              <a:rPr lang="cs-CZ" sz="4000" b="1" dirty="0" smtClean="0">
                <a:solidFill>
                  <a:srgbClr val="003300"/>
                </a:solidFill>
              </a:rPr>
            </a:br>
            <a:r>
              <a:rPr lang="cs-CZ" sz="4000" b="1" dirty="0" smtClean="0">
                <a:solidFill>
                  <a:srgbClr val="003300"/>
                </a:solidFill>
              </a:rPr>
              <a:t> </a:t>
            </a:r>
            <a:r>
              <a:rPr lang="cs-CZ" sz="3600" dirty="0" smtClean="0">
                <a:solidFill>
                  <a:srgbClr val="003300"/>
                </a:solidFill>
                <a:latin typeface="+mn-lt"/>
                <a:ea typeface="+mn-ea"/>
                <a:cs typeface="+mn-cs"/>
              </a:rPr>
              <a:t>velmi často je člověk využívá pro jejich léčivé účinky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28596" y="2357430"/>
            <a:ext cx="2265246" cy="3384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215074" y="2285992"/>
            <a:ext cx="2516920" cy="33602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 descr="http://upload.wikimedia.org/wikipedia/commons/b/b2/Taraxacum_officinale_-_K%C3%B6hler%E2%80%93s_Medizinal-Pflanzen-135.jpg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3286116" y="2357430"/>
            <a:ext cx="2488337" cy="3433789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000100" y="5786454"/>
            <a:ext cx="8679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3300"/>
                </a:solidFill>
              </a:rPr>
              <a:t>Jitrocel</a:t>
            </a:r>
            <a:endParaRPr lang="cs-CZ" b="1" dirty="0">
              <a:solidFill>
                <a:srgbClr val="0033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857620" y="5857892"/>
            <a:ext cx="12690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3300"/>
                </a:solidFill>
              </a:rPr>
              <a:t>Pampeliška</a:t>
            </a:r>
            <a:endParaRPr lang="cs-CZ" b="1" dirty="0">
              <a:solidFill>
                <a:srgbClr val="0033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57950" y="5786454"/>
            <a:ext cx="22289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3300"/>
                </a:solidFill>
              </a:rPr>
              <a:t>Zvonek  okrouhlolistý</a:t>
            </a:r>
            <a:endParaRPr lang="cs-CZ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2000232" y="4143380"/>
            <a:ext cx="3071834" cy="23338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3143240" y="214290"/>
            <a:ext cx="2625347" cy="35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6572264" y="142852"/>
            <a:ext cx="2001632" cy="35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8" name="Picture 6" descr="http://upload.wikimedia.org/wikipedia/commons/a/ae/Illustration_Trifolium_pratense0.jpg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285720" y="142852"/>
            <a:ext cx="2143140" cy="3543608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642910" y="3714752"/>
            <a:ext cx="11324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3300"/>
                </a:solidFill>
              </a:rPr>
              <a:t>Jetel luční</a:t>
            </a:r>
            <a:endParaRPr lang="cs-CZ" b="1" dirty="0">
              <a:solidFill>
                <a:srgbClr val="0033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43504" y="5357826"/>
            <a:ext cx="16128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3300"/>
                </a:solidFill>
              </a:rPr>
              <a:t>Kohoutek luční</a:t>
            </a:r>
            <a:endParaRPr lang="cs-CZ" b="1" dirty="0">
              <a:solidFill>
                <a:srgbClr val="0033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00892" y="3714752"/>
            <a:ext cx="11209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3300"/>
                </a:solidFill>
              </a:rPr>
              <a:t>Kopretina</a:t>
            </a:r>
            <a:endParaRPr lang="cs-CZ" b="1" dirty="0">
              <a:solidFill>
                <a:srgbClr val="0033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71868" y="3714752"/>
            <a:ext cx="15322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3300"/>
                </a:solidFill>
              </a:rPr>
              <a:t>Přeslička luční</a:t>
            </a:r>
            <a:endParaRPr lang="cs-CZ" b="1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>
                <a:solidFill>
                  <a:prstClr val="black"/>
                </a:solidFill>
              </a:rPr>
              <a:t>K opakování: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200" b="1" dirty="0">
                <a:solidFill>
                  <a:prstClr val="black"/>
                </a:solidFill>
              </a:rPr>
              <a:t>Co je louka?</a:t>
            </a:r>
          </a:p>
          <a:p>
            <a:pPr marL="0" lvl="0" indent="0">
              <a:buNone/>
            </a:pPr>
            <a:endParaRPr lang="cs-CZ" sz="2200" dirty="0">
              <a:solidFill>
                <a:prstClr val="black"/>
              </a:solidFill>
            </a:endParaRPr>
          </a:p>
          <a:p>
            <a:pPr lvl="0"/>
            <a:r>
              <a:rPr lang="cs-CZ" sz="2200" b="1" dirty="0">
                <a:solidFill>
                  <a:prstClr val="black"/>
                </a:solidFill>
              </a:rPr>
              <a:t>K čemu louka slouží?</a:t>
            </a:r>
          </a:p>
          <a:p>
            <a:pPr marL="0" lvl="0" indent="0">
              <a:buNone/>
            </a:pPr>
            <a:endParaRPr lang="cs-CZ" sz="2200" dirty="0">
              <a:solidFill>
                <a:prstClr val="black"/>
              </a:solidFill>
            </a:endParaRPr>
          </a:p>
          <a:p>
            <a:pPr lvl="0"/>
            <a:r>
              <a:rPr lang="cs-CZ" sz="2200" b="1" dirty="0">
                <a:solidFill>
                  <a:prstClr val="black"/>
                </a:solidFill>
              </a:rPr>
              <a:t>Co jsou trávy?</a:t>
            </a:r>
          </a:p>
          <a:p>
            <a:pPr lvl="0">
              <a:buNone/>
            </a:pPr>
            <a:endParaRPr lang="cs-CZ" sz="2200" dirty="0">
              <a:solidFill>
                <a:prstClr val="black"/>
              </a:solidFill>
            </a:endParaRPr>
          </a:p>
          <a:p>
            <a:r>
              <a:rPr lang="cs-CZ" sz="2200" b="1" dirty="0" smtClean="0">
                <a:solidFill>
                  <a:prstClr val="black"/>
                </a:solidFill>
              </a:rPr>
              <a:t>Vrať </a:t>
            </a:r>
            <a:r>
              <a:rPr lang="cs-CZ" sz="2200" b="1" dirty="0">
                <a:solidFill>
                  <a:prstClr val="black"/>
                </a:solidFill>
              </a:rPr>
              <a:t>se k prezentaci a postupně poznávej rostliny.</a:t>
            </a:r>
          </a:p>
          <a:p>
            <a:pPr marL="0" lvl="0" indent="0">
              <a:buNone/>
            </a:pPr>
            <a:endParaRPr lang="cs-CZ" sz="22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756413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K </a:t>
            </a:r>
            <a:r>
              <a:rPr lang="cs-CZ" sz="3200" smtClean="0"/>
              <a:t>opakování – řešení: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Co je louka?</a:t>
            </a:r>
          </a:p>
          <a:p>
            <a:pPr marL="0" indent="0">
              <a:buNone/>
            </a:pPr>
            <a:r>
              <a:rPr lang="cs-CZ" dirty="0" smtClean="0"/>
              <a:t>Louky </a:t>
            </a:r>
            <a:r>
              <a:rPr lang="cs-CZ" dirty="0"/>
              <a:t>jsou uměle vytvořená společenstva rostlin a </a:t>
            </a:r>
            <a:r>
              <a:rPr lang="cs-CZ" dirty="0" smtClean="0"/>
              <a:t>živočichů.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K čemu louka slouží?</a:t>
            </a:r>
          </a:p>
          <a:p>
            <a:pPr marL="0" indent="0">
              <a:buNone/>
            </a:pPr>
            <a:r>
              <a:rPr lang="cs-CZ" dirty="0"/>
              <a:t>Člověk je vytvořil z potřeby píce pro hospodářská zvířata. Využívají se jako </a:t>
            </a:r>
            <a:r>
              <a:rPr lang="cs-CZ" dirty="0" smtClean="0"/>
              <a:t>pastviny </a:t>
            </a:r>
            <a:r>
              <a:rPr lang="cs-CZ" dirty="0"/>
              <a:t>- zdroj potravy pro různé druhy hospodářských </a:t>
            </a:r>
            <a:r>
              <a:rPr lang="cs-CZ" dirty="0" smtClean="0"/>
              <a:t>zvířat.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Co jsou trávy?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ostliny</a:t>
            </a:r>
            <a:r>
              <a:rPr lang="cs-CZ" dirty="0"/>
              <a:t>, které pokrývají povrch jako zelený koberec. Pokud je příliš chladno nebo sucho, travní porost čili trávník se zbarvuje do hněda.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Vrať se k prezentaci a postupně poznávej rostliny.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493432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14282" y="857232"/>
          <a:ext cx="8501122" cy="41980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403965"/>
                <a:gridCol w="7097157"/>
              </a:tblGrid>
              <a:tr h="291784">
                <a:tc>
                  <a:txBody>
                    <a:bodyPr/>
                    <a:lstStyle/>
                    <a:p>
                      <a:r>
                        <a:rPr lang="cs-CZ" dirty="0" smtClean="0"/>
                        <a:t>Snímek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zdroje</a:t>
                      </a:r>
                      <a:endParaRPr lang="cs-CZ" dirty="0"/>
                    </a:p>
                  </a:txBody>
                  <a:tcPr/>
                </a:tc>
              </a:tr>
              <a:tr h="29178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Louka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Fotografie</a:t>
                      </a:r>
                      <a:r>
                        <a:rPr lang="cs-CZ" sz="1200" baseline="0" dirty="0" smtClean="0"/>
                        <a:t> autorky.</a:t>
                      </a:r>
                      <a:endParaRPr lang="cs-CZ" sz="1200" dirty="0"/>
                    </a:p>
                  </a:txBody>
                  <a:tcPr/>
                </a:tc>
              </a:tr>
              <a:tr h="29178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Lipnice luční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http://upload.wikimedia.org/wikipedia/commons/6/62/Poa_pratensis.jpg</a:t>
                      </a:r>
                      <a:endParaRPr lang="cs-CZ" sz="1200" dirty="0"/>
                    </a:p>
                  </a:txBody>
                  <a:tcPr/>
                </a:tc>
              </a:tr>
              <a:tr h="29178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Bojínek luční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http://upload.wikimedia.org/wikipedia/commons/f/f3/Illustration_Phleum_pratense0.jpg</a:t>
                      </a:r>
                      <a:endParaRPr lang="cs-CZ" sz="1200" dirty="0"/>
                    </a:p>
                  </a:txBody>
                  <a:tcPr/>
                </a:tc>
              </a:tr>
              <a:tr h="29178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Srha laločnatá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http://upload.wikimedia.org/wikipedia/commons/9/91/Illustration_Dactylis_glomerata0.jpg</a:t>
                      </a:r>
                      <a:endParaRPr lang="cs-CZ" sz="1200" dirty="0"/>
                    </a:p>
                  </a:txBody>
                  <a:tcPr/>
                </a:tc>
              </a:tr>
              <a:tr h="29178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Kostřava 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http://upload.wikimedia.org/wikipedia/commons/5/50/Illustration_Festuca_ovina0.jpg</a:t>
                      </a:r>
                      <a:endParaRPr lang="cs-CZ" sz="1200" dirty="0"/>
                    </a:p>
                  </a:txBody>
                  <a:tcPr/>
                </a:tc>
              </a:tr>
              <a:tr h="29178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Jitrocel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http://upload.wikimedia.org/wikipedia/commons/4/42/Plantago_lanceolata3.jpg</a:t>
                      </a:r>
                      <a:endParaRPr lang="cs-CZ" sz="1200" dirty="0"/>
                    </a:p>
                  </a:txBody>
                  <a:tcPr/>
                </a:tc>
              </a:tr>
              <a:tr h="29178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Kopretina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http://upload.wikimedia.org/wikipedia/commons/9/9d/Chrysanthemum_leucanthemum.jpg</a:t>
                      </a:r>
                      <a:endParaRPr lang="cs-CZ" sz="1200" dirty="0"/>
                    </a:p>
                  </a:txBody>
                  <a:tcPr/>
                </a:tc>
              </a:tr>
              <a:tr h="35973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Zvonek  okrouhlolistý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http://upload.wikimedia.org/wikipedia/commons/7/7d/Campanula_rotundifolia_%28plant%29.jpg</a:t>
                      </a:r>
                      <a:endParaRPr lang="cs-CZ" sz="1200" dirty="0"/>
                    </a:p>
                  </a:txBody>
                  <a:tcPr/>
                </a:tc>
              </a:tr>
              <a:tr h="29178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Kohoutek luční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http://upload.wikimedia.org/wikipedia/commons/2/25/XN_Lychnis_flos_cuculi.jpg</a:t>
                      </a:r>
                      <a:endParaRPr lang="cs-CZ" sz="1200" dirty="0"/>
                    </a:p>
                  </a:txBody>
                  <a:tcPr/>
                </a:tc>
              </a:tr>
              <a:tr h="29178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Přeslička luční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http://upload.wikimedia.org/wikipedia/commons/b/b9/Equisetum_pratense.jpeg</a:t>
                      </a:r>
                      <a:endParaRPr lang="cs-CZ" sz="1200" dirty="0"/>
                    </a:p>
                  </a:txBody>
                  <a:tcPr/>
                </a:tc>
              </a:tr>
              <a:tr h="35973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Pampeliška lékařská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http://upload.wikimedia.org/wikipedia/commons/b/b2/Taraxacum_officinale_-_K%C3%B6hler%E2%80%93s_Medizinal-Pflanzen-135.jpg</a:t>
                      </a:r>
                      <a:endParaRPr lang="cs-CZ" sz="1200" dirty="0"/>
                    </a:p>
                  </a:txBody>
                  <a:tcPr/>
                </a:tc>
              </a:tr>
              <a:tr h="291784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Jetel luční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http://upload.wikimedia.org/wikipedia/commons/a/ae/Illustration_Trifolium_pratense0.jpg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390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Na Louce</vt:lpstr>
      <vt:lpstr>Snímek 3</vt:lpstr>
      <vt:lpstr>Trávy</vt:lpstr>
      <vt:lpstr>Byliny  velmi často je člověk využívá pro jejich léčivé účinky</vt:lpstr>
      <vt:lpstr>Snímek 6</vt:lpstr>
      <vt:lpstr>K opakování:</vt:lpstr>
      <vt:lpstr>K opakování – řešení:</vt:lpstr>
      <vt:lpstr>Snímek 9</vt:lpstr>
    </vt:vector>
  </TitlesOfParts>
  <Company>lumik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 Louce</dc:title>
  <dc:creator>Arbalest</dc:creator>
  <cp:lastModifiedBy>Jirka</cp:lastModifiedBy>
  <cp:revision>32</cp:revision>
  <dcterms:created xsi:type="dcterms:W3CDTF">2013-02-22T17:05:56Z</dcterms:created>
  <dcterms:modified xsi:type="dcterms:W3CDTF">2013-03-10T08:28:49Z</dcterms:modified>
</cp:coreProperties>
</file>