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8" r:id="rId4"/>
    <p:sldId id="265" r:id="rId5"/>
    <p:sldId id="259" r:id="rId6"/>
    <p:sldId id="260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5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0" d="100"/>
          <a:sy n="70" d="100"/>
        </p:scale>
        <p:origin x="-432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0BA8C-04F5-45F5-802E-4C3D5011462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62E70-CB41-409E-9736-BC43F36ED5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0BA8C-04F5-45F5-802E-4C3D5011462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62E70-CB41-409E-9736-BC43F36ED5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0BA8C-04F5-45F5-802E-4C3D5011462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62E70-CB41-409E-9736-BC43F36ED5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0BA8C-04F5-45F5-802E-4C3D5011462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62E70-CB41-409E-9736-BC43F36ED5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0BA8C-04F5-45F5-802E-4C3D5011462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62E70-CB41-409E-9736-BC43F36ED5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0BA8C-04F5-45F5-802E-4C3D5011462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62E70-CB41-409E-9736-BC43F36ED5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0BA8C-04F5-45F5-802E-4C3D5011462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62E70-CB41-409E-9736-BC43F36ED5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0BA8C-04F5-45F5-802E-4C3D5011462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62E70-CB41-409E-9736-BC43F36ED5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0BA8C-04F5-45F5-802E-4C3D5011462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62E70-CB41-409E-9736-BC43F36ED5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0BA8C-04F5-45F5-802E-4C3D5011462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62E70-CB41-409E-9736-BC43F36ED5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0BA8C-04F5-45F5-802E-4C3D5011462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62E70-CB41-409E-9736-BC43F36ED5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3000">
              <a:schemeClr val="accent3">
                <a:lumMod val="40000"/>
                <a:lumOff val="60000"/>
              </a:schemeClr>
            </a:gs>
            <a:gs pos="5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70BA8C-04F5-45F5-802E-4C3D5011462A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962E70-CB41-409E-9736-BC43F36ED5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zoom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14348" y="857232"/>
          <a:ext cx="7429552" cy="4573074"/>
        </p:xfrm>
        <a:graphic>
          <a:graphicData uri="http://schemas.openxmlformats.org/drawingml/2006/table">
            <a:tbl>
              <a:tblPr/>
              <a:tblGrid>
                <a:gridCol w="3095648"/>
                <a:gridCol w="4333904"/>
              </a:tblGrid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ZŠ a MŠ </a:t>
                      </a:r>
                      <a:r>
                        <a:rPr lang="cs-CZ" sz="1200" dirty="0" err="1">
                          <a:latin typeface="Times New Roman"/>
                          <a:ea typeface="Times New Roman"/>
                          <a:cs typeface="Times New Roman"/>
                        </a:rPr>
                        <a:t>Verneřice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Lenka Lehká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VY_32_INOVACE_III.PR17</a:t>
                      </a:r>
                      <a:endParaRPr lang="cs-CZ" sz="1200" kern="1200" baseline="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1. 3. 2013</a:t>
                      </a:r>
                      <a:endParaRPr lang="cs-CZ" sz="1200" kern="1200" baseline="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Člověk </a:t>
                      </a:r>
                      <a:r>
                        <a:rPr lang="cs-CZ" sz="1200" kern="1200" baseline="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a jeho svět</a:t>
                      </a: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Přírodověda</a:t>
                      </a:r>
                      <a:endParaRPr lang="cs-CZ" sz="1200" kern="1200" baseline="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130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Na louce - živočichové</a:t>
                      </a:r>
                      <a:endParaRPr lang="cs-CZ" sz="1200" kern="1200" baseline="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923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083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Výukový materiál seznamuje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žáky s několika živočichy, se kterými se mohou setkat na loukách.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Inovace – využití ICT (interaktivní tabule).</a:t>
                      </a:r>
                      <a:endParaRPr lang="cs-CZ" sz="1200" kern="1200" baseline="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126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Metodický pokyn: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Materiál je vhodný pro frontální výuku a na závěr pro práci jednotlivců, dvojic, či skupiny. </a:t>
                      </a: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Autorem materiálu a všech jeho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částí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,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 není-li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uvedeno jinak, je Lenka Lehká.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283901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4214818"/>
            <a:ext cx="5407025" cy="10382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Na Louce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644098" cy="7233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357158" y="1428736"/>
            <a:ext cx="8643998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200" b="1" i="0" u="none" strike="noStrike" cap="none" normalizeH="0" baseline="0" dirty="0" smtClean="0">
                <a:ln>
                  <a:noFill/>
                </a:ln>
                <a:solidFill>
                  <a:srgbClr val="0033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Na louce -</a:t>
            </a:r>
            <a:r>
              <a:rPr kumimoji="0" lang="cs-CZ" sz="7200" b="1" i="0" u="none" strike="noStrike" cap="none" normalizeH="0" dirty="0" smtClean="0">
                <a:ln>
                  <a:noFill/>
                </a:ln>
                <a:solidFill>
                  <a:srgbClr val="0033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živočichové</a:t>
            </a:r>
            <a:endParaRPr kumimoji="0" lang="cs-CZ" sz="1800" b="1" i="0" u="none" strike="noStrike" cap="none" normalizeH="0" baseline="0" dirty="0" smtClean="0">
              <a:ln>
                <a:noFill/>
              </a:ln>
              <a:solidFill>
                <a:srgbClr val="003300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14282" y="500042"/>
            <a:ext cx="8643998" cy="600079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003300"/>
                </a:solidFill>
              </a:rPr>
              <a:t>Někteří živočichové, kteří žijí na poli, mohou žít i na loukách.</a:t>
            </a:r>
          </a:p>
          <a:p>
            <a:endParaRPr lang="cs-CZ" dirty="0" smtClean="0">
              <a:solidFill>
                <a:srgbClr val="003300"/>
              </a:solidFill>
            </a:endParaRPr>
          </a:p>
          <a:p>
            <a:r>
              <a:rPr lang="cs-CZ" dirty="0" smtClean="0">
                <a:solidFill>
                  <a:srgbClr val="003300"/>
                </a:solidFill>
              </a:rPr>
              <a:t>Kromě drobných savců, plazů a obojživelníků zde žijí především bezobratlí živočichové.</a:t>
            </a:r>
          </a:p>
          <a:p>
            <a:pPr>
              <a:buNone/>
            </a:pPr>
            <a:r>
              <a:rPr lang="cs-CZ" dirty="0" smtClean="0">
                <a:solidFill>
                  <a:srgbClr val="003300"/>
                </a:solidFill>
              </a:rPr>
              <a:t>	(Otázka zní: Co jsou bezobratlí? </a:t>
            </a:r>
            <a:r>
              <a:rPr lang="cs-CZ" dirty="0" smtClean="0">
                <a:solidFill>
                  <a:srgbClr val="003300"/>
                </a:solidFill>
                <a:sym typeface="Wingdings" pitchFamily="2" charset="2"/>
              </a:rPr>
              <a:t> Za chvilku si to připomeneme.)</a:t>
            </a:r>
          </a:p>
          <a:p>
            <a:pPr>
              <a:buNone/>
            </a:pPr>
            <a:endParaRPr lang="cs-CZ" dirty="0" smtClean="0">
              <a:solidFill>
                <a:srgbClr val="003300"/>
              </a:solidFill>
              <a:sym typeface="Wingdings" pitchFamily="2" charset="2"/>
            </a:endParaRPr>
          </a:p>
          <a:p>
            <a:r>
              <a:rPr lang="cs-CZ" dirty="0" smtClean="0">
                <a:solidFill>
                  <a:srgbClr val="003300"/>
                </a:solidFill>
                <a:sym typeface="Wingdings" pitchFamily="2" charset="2"/>
              </a:rPr>
              <a:t>Jak už jsem se dozvěděli, louka slouží lidem, především jako pastvina pro chovaná zvířata, ale některým poskytuje i domov.</a:t>
            </a:r>
          </a:p>
          <a:p>
            <a:endParaRPr lang="cs-CZ" dirty="0" smtClean="0">
              <a:solidFill>
                <a:srgbClr val="003300"/>
              </a:solidFill>
              <a:sym typeface="Wingdings" pitchFamily="2" charset="2"/>
            </a:endParaRPr>
          </a:p>
          <a:p>
            <a:r>
              <a:rPr lang="cs-CZ" sz="2200" dirty="0" smtClean="0">
                <a:solidFill>
                  <a:srgbClr val="003300"/>
                </a:solidFill>
                <a:sym typeface="Wingdings" pitchFamily="2" charset="2"/>
              </a:rPr>
              <a:t>Ukažme si alespoň pár příkladů.</a:t>
            </a:r>
          </a:p>
          <a:p>
            <a:endParaRPr lang="cs-CZ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753600" cy="729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3300"/>
                </a:solidFill>
              </a:rPr>
              <a:t>Bezobratlí</a:t>
            </a:r>
            <a:endParaRPr lang="cs-CZ" dirty="0">
              <a:solidFill>
                <a:srgbClr val="00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785794"/>
            <a:ext cx="8643998" cy="2357454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rgbClr val="003300"/>
                </a:solidFill>
              </a:rPr>
              <a:t>Jsou to živočichové, kteří nemají páteř – především hmyz.</a:t>
            </a:r>
          </a:p>
          <a:p>
            <a:r>
              <a:rPr lang="cs-CZ" sz="2400" dirty="0" smtClean="0">
                <a:solidFill>
                  <a:srgbClr val="003300"/>
                </a:solidFill>
              </a:rPr>
              <a:t>Poletují tu motýli, čmeláci a včely, kteří se živí nektarem a pylem. </a:t>
            </a:r>
          </a:p>
          <a:p>
            <a:r>
              <a:rPr lang="cs-CZ" sz="2400" dirty="0" smtClean="0">
                <a:solidFill>
                  <a:srgbClr val="003300"/>
                </a:solidFill>
              </a:rPr>
              <a:t>Rostliny jsou potravou pro sarančata, housenky a mšice. Objevíme tu pavučiny mnoha pavouků. Žijí tu draví střevlíci, ploštice, mravenci, kobylky.</a:t>
            </a:r>
            <a:endParaRPr lang="cs-CZ" sz="2400" dirty="0">
              <a:solidFill>
                <a:srgbClr val="0033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358082" y="5214950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 </a:t>
            </a:r>
            <a:endParaRPr lang="cs-CZ" b="1" dirty="0"/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3357554" y="2928934"/>
            <a:ext cx="4967254" cy="37157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582726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3300"/>
                </a:solidFill>
              </a:rPr>
              <a:t>Motýli</a:t>
            </a:r>
            <a:br>
              <a:rPr lang="cs-CZ" sz="4000" b="1" dirty="0" smtClean="0">
                <a:solidFill>
                  <a:srgbClr val="003300"/>
                </a:solidFill>
              </a:rPr>
            </a:br>
            <a:endParaRPr lang="cs-CZ" sz="3600" dirty="0" smtClean="0">
              <a:solidFill>
                <a:srgbClr val="003300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929190" y="1428736"/>
            <a:ext cx="278608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rgbClr val="003300"/>
                </a:solidFill>
              </a:rPr>
              <a:t>Babočka paví oko </a:t>
            </a:r>
            <a:endParaRPr lang="cs-CZ" sz="2000" b="1" dirty="0">
              <a:solidFill>
                <a:srgbClr val="0033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72066" y="4000504"/>
            <a:ext cx="224721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rgbClr val="003300"/>
                </a:solidFill>
              </a:rPr>
              <a:t>Otakárek fenyklový</a:t>
            </a:r>
            <a:endParaRPr lang="cs-CZ" sz="2000" b="1" dirty="0">
              <a:solidFill>
                <a:srgbClr val="003300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285720" y="1142984"/>
            <a:ext cx="3312000" cy="26468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Obdélník 13"/>
          <p:cNvSpPr/>
          <p:nvPr/>
        </p:nvSpPr>
        <p:spPr>
          <a:xfrm>
            <a:off x="4572000" y="1785926"/>
            <a:ext cx="400052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003300"/>
                </a:solidFill>
              </a:rPr>
              <a:t>Jeden z našich nejhojnějších denních motýlů, často na květech saje nektar. Jeho černé housenky s bílými tečkami najdeme od dubna do září na kopřivách či ostružiníku. Přezimují ve sklepích nebo na půdách.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572000" y="4357694"/>
            <a:ext cx="428628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003300"/>
                </a:solidFill>
              </a:rPr>
              <a:t>Patří mezi dobré a vytrvalé letce. Vzrostlá housenka je světle zelená s černými proužky a červenými skvrnami. Má na zadečku vidlici, kterou v ohrožení vztyčí a zároveň vyloučí nepříjemně páchnoucí látky.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285720" y="4000504"/>
            <a:ext cx="3310552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3000364" y="5286388"/>
            <a:ext cx="1643074" cy="99432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screen"/>
          <a:srcRect/>
          <a:stretch>
            <a:fillRect/>
          </a:stretch>
        </p:blipFill>
        <p:spPr bwMode="auto">
          <a:xfrm>
            <a:off x="3000364" y="2643181"/>
            <a:ext cx="1571636" cy="120685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3300"/>
                </a:solidFill>
              </a:rPr>
              <a:t>Včely a čmeláci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43372" y="2000241"/>
            <a:ext cx="4543428" cy="1285884"/>
          </a:xfrm>
        </p:spPr>
        <p:txBody>
          <a:bodyPr/>
          <a:lstStyle/>
          <a:p>
            <a:pPr>
              <a:buNone/>
            </a:pPr>
            <a:r>
              <a:rPr lang="cs-CZ" sz="1800" dirty="0" smtClean="0"/>
              <a:t>	</a:t>
            </a:r>
            <a:r>
              <a:rPr lang="cs-CZ" sz="1800" dirty="0" smtClean="0">
                <a:solidFill>
                  <a:srgbClr val="003300"/>
                </a:solidFill>
              </a:rPr>
              <a:t>Samice, která jako jediná přezimuje, si zjara zakládá hnízdo hluboko v zemi. Čmeláci jsou velmi užiteční, protože jsou výborní opylovači různých rostlin.</a:t>
            </a:r>
          </a:p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785786" y="1428736"/>
            <a:ext cx="2857520" cy="21411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5500694" y="1643050"/>
            <a:ext cx="166590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rgbClr val="003300"/>
                </a:solidFill>
              </a:rPr>
              <a:t>Čmelák zemní</a:t>
            </a:r>
            <a:endParaRPr lang="cs-CZ" sz="2000" b="1" dirty="0">
              <a:solidFill>
                <a:srgbClr val="003300"/>
              </a:solidFill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48" y="4000504"/>
            <a:ext cx="2836863" cy="2239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5286380" y="3786190"/>
            <a:ext cx="206415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rgbClr val="003300"/>
                </a:solidFill>
              </a:rPr>
              <a:t>Včela medonosná</a:t>
            </a:r>
          </a:p>
        </p:txBody>
      </p:sp>
      <p:sp>
        <p:nvSpPr>
          <p:cNvPr id="9" name="Obdélník 8"/>
          <p:cNvSpPr/>
          <p:nvPr/>
        </p:nvSpPr>
        <p:spPr>
          <a:xfrm>
            <a:off x="4357686" y="4214818"/>
            <a:ext cx="414337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003300"/>
                </a:solidFill>
              </a:rPr>
              <a:t>Včely žijí ve společnosti, kterou nazýváme včelstvo. Včelstvo je zpravidla složeno z jedné matky, mnoha dělnic a určitého množství trubců . Jednotliví členové včelstva jsou na sobě závislí tak, že jeden bez ostatních nedovede plnit svou funkci a následně zahyne. Mezi včelami funguje dokonalá dělba práce.</a:t>
            </a:r>
            <a:endParaRPr lang="cs-CZ" dirty="0">
              <a:solidFill>
                <a:srgbClr val="003300"/>
              </a:solidFill>
            </a:endParaRP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3300"/>
                </a:solidFill>
              </a:rPr>
              <a:t>Kobylka zelená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285860"/>
            <a:ext cx="4357718" cy="521497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003300"/>
                </a:solidFill>
              </a:rPr>
              <a:t>Je velmi rozšířená na travnatých stráních. </a:t>
            </a:r>
          </a:p>
          <a:p>
            <a:r>
              <a:rPr lang="cs-CZ" dirty="0" smtClean="0">
                <a:solidFill>
                  <a:srgbClr val="003300"/>
                </a:solidFill>
              </a:rPr>
              <a:t>Samička klade kladélkem do země 70 až 100 vajíček. </a:t>
            </a:r>
          </a:p>
          <a:p>
            <a:r>
              <a:rPr lang="cs-CZ" dirty="0" smtClean="0">
                <a:solidFill>
                  <a:srgbClr val="003300"/>
                </a:solidFill>
              </a:rPr>
              <a:t>Kobylka létá, ale jen na krátké vzdálenosti.</a:t>
            </a:r>
          </a:p>
          <a:p>
            <a:r>
              <a:rPr lang="cs-CZ" dirty="0" smtClean="0">
                <a:solidFill>
                  <a:srgbClr val="003300"/>
                </a:solidFill>
              </a:rPr>
              <a:t>Večer vylézají samečkové na vyvýšená místa, odkud slyšíme za teplých večerů jejich hlasité cvrčení. Zvuk vzniká třením křídel o sebe. </a:t>
            </a:r>
          </a:p>
          <a:p>
            <a:r>
              <a:rPr lang="cs-CZ" b="1" dirty="0" smtClean="0">
                <a:solidFill>
                  <a:srgbClr val="003300"/>
                </a:solidFill>
              </a:rPr>
              <a:t>Živí se hlavně hmyzem a jeho larvami.</a:t>
            </a:r>
          </a:p>
          <a:p>
            <a:endParaRPr lang="cs-CZ" dirty="0"/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4648200" y="2214554"/>
            <a:ext cx="4309060" cy="31025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3300"/>
                </a:solidFill>
              </a:rPr>
              <a:t>Saranče obecná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285860"/>
            <a:ext cx="4572032" cy="5143536"/>
          </a:xfrm>
        </p:spPr>
        <p:txBody>
          <a:bodyPr>
            <a:normAutofit/>
          </a:bodyPr>
          <a:lstStyle/>
          <a:p>
            <a:r>
              <a:rPr lang="cs-CZ" dirty="0" smtClean="0"/>
              <a:t>Je velmi rozšířená na suchých loukách a travnatých stráních. </a:t>
            </a:r>
          </a:p>
          <a:p>
            <a:r>
              <a:rPr lang="cs-CZ" dirty="0" smtClean="0"/>
              <a:t>Nejsnadněji ji poznáme podle cvrkotu, který připomíná tikající budík. Cvrká pomocí předních křídel a zadních stehen. </a:t>
            </a:r>
          </a:p>
          <a:p>
            <a:r>
              <a:rPr lang="cs-CZ" b="1" dirty="0" smtClean="0"/>
              <a:t>Saranče se živí rostlinami.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357686" y="2000240"/>
            <a:ext cx="4481877" cy="29916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3300"/>
                </a:solidFill>
              </a:rPr>
              <a:t>Střevlík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85720" y="1571612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003300"/>
                </a:solidFill>
              </a:rPr>
              <a:t>Je značně rozšířený. </a:t>
            </a:r>
          </a:p>
          <a:p>
            <a:r>
              <a:rPr lang="cs-CZ" dirty="0" smtClean="0">
                <a:solidFill>
                  <a:srgbClr val="003300"/>
                </a:solidFill>
              </a:rPr>
              <a:t>Obývá spíše vlhčí místa. </a:t>
            </a:r>
          </a:p>
          <a:p>
            <a:r>
              <a:rPr lang="cs-CZ" dirty="0" smtClean="0">
                <a:solidFill>
                  <a:srgbClr val="003300"/>
                </a:solidFill>
              </a:rPr>
              <a:t>Můžeme ho spatřit v dubnu až říjnu. </a:t>
            </a:r>
          </a:p>
          <a:p>
            <a:r>
              <a:rPr lang="cs-CZ" dirty="0" smtClean="0">
                <a:solidFill>
                  <a:srgbClr val="003300"/>
                </a:solidFill>
              </a:rPr>
              <a:t>Je aktivní ve dne i v noci.</a:t>
            </a:r>
          </a:p>
          <a:p>
            <a:r>
              <a:rPr lang="cs-CZ" dirty="0" smtClean="0">
                <a:solidFill>
                  <a:srgbClr val="003300"/>
                </a:solidFill>
              </a:rPr>
              <a:t>Loví především housenky. Jeho larvy jsou dravé a vyzbrojené mocnými kusadly.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4302871" y="2285992"/>
            <a:ext cx="4383929" cy="29240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3300"/>
                </a:solidFill>
              </a:rPr>
              <a:t>Pavouk - běžník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643050"/>
            <a:ext cx="4286280" cy="478634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3300"/>
                </a:solidFill>
              </a:rPr>
              <a:t>Jeho kořistí se stává různý hmyz. </a:t>
            </a:r>
          </a:p>
          <a:p>
            <a:r>
              <a:rPr lang="cs-CZ" dirty="0" smtClean="0">
                <a:solidFill>
                  <a:srgbClr val="003300"/>
                </a:solidFill>
              </a:rPr>
              <a:t>Objevuje se hlavně v květnu. </a:t>
            </a:r>
          </a:p>
          <a:p>
            <a:r>
              <a:rPr lang="cs-CZ" dirty="0" smtClean="0">
                <a:solidFill>
                  <a:srgbClr val="003300"/>
                </a:solidFill>
              </a:rPr>
              <a:t>Samičky mohou měnit barvu a zdržují se na stejně barevných květech. Jsou tak pro nepřítele prakticky neviditelné.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4429124" y="1571612"/>
            <a:ext cx="4381000" cy="3071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6143636" y="4214818"/>
            <a:ext cx="2636063" cy="171451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003300"/>
                </a:solidFill>
              </a:rPr>
              <a:t>K opakování: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500" dirty="0" smtClean="0">
                <a:solidFill>
                  <a:srgbClr val="003300"/>
                </a:solidFill>
              </a:rPr>
              <a:t>Se kterými živočichy se můžeme na louce setkat?</a:t>
            </a:r>
          </a:p>
          <a:p>
            <a:r>
              <a:rPr lang="cs-CZ" sz="2500" dirty="0" smtClean="0">
                <a:solidFill>
                  <a:srgbClr val="003300"/>
                </a:solidFill>
              </a:rPr>
              <a:t>Co jsou bezobratlí?</a:t>
            </a:r>
          </a:p>
          <a:p>
            <a:r>
              <a:rPr lang="cs-CZ" sz="2500" dirty="0" smtClean="0">
                <a:solidFill>
                  <a:srgbClr val="003300"/>
                </a:solidFill>
              </a:rPr>
              <a:t>Jaký je rozdíl mezi kobylkou a sarančí?</a:t>
            </a:r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003300"/>
                </a:solidFill>
              </a:rPr>
              <a:t>K opakování – řešení: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rgbClr val="003300"/>
                </a:solidFill>
              </a:rPr>
              <a:t>Se kterými živočichy se můžeme na louce setkat?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3300"/>
                </a:solidFill>
              </a:rPr>
              <a:t>Kromě drobných savců, plazů a obojživelníků zde žijí především bezobratlí živočichové.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003300"/>
                </a:solidFill>
              </a:rPr>
              <a:t>Co jsou bezobratlí?</a:t>
            </a:r>
          </a:p>
          <a:p>
            <a:pPr marL="0" indent="0" algn="just">
              <a:buNone/>
            </a:pPr>
            <a:r>
              <a:rPr lang="cs-CZ" b="1" dirty="0" smtClean="0">
                <a:solidFill>
                  <a:srgbClr val="003300"/>
                </a:solidFill>
              </a:rPr>
              <a:t>Jsou to živočichové, kteří nemají páteř – především hmyz motýli, čmeláci, včely, sarančata, housenky a mšice,pavouci, střevlíci, ploštice, mravenci, kobylky, …</a:t>
            </a:r>
          </a:p>
          <a:p>
            <a:pPr>
              <a:buNone/>
            </a:pPr>
            <a:endParaRPr lang="cs-CZ" dirty="0" smtClean="0">
              <a:solidFill>
                <a:srgbClr val="003300"/>
              </a:solidFill>
            </a:endParaRPr>
          </a:p>
          <a:p>
            <a:r>
              <a:rPr lang="cs-CZ" dirty="0" smtClean="0">
                <a:solidFill>
                  <a:srgbClr val="003300"/>
                </a:solidFill>
              </a:rPr>
              <a:t>Jaký je rozdíl mezi kobylkou a sarančí?</a:t>
            </a:r>
          </a:p>
          <a:p>
            <a:pPr>
              <a:buNone/>
            </a:pPr>
            <a:r>
              <a:rPr lang="cs-CZ" b="1" dirty="0" smtClean="0">
                <a:solidFill>
                  <a:srgbClr val="003300"/>
                </a:solidFill>
              </a:rPr>
              <a:t>Kobylka se živí hlavně hmyzem a jeho larvami – je dravá.</a:t>
            </a:r>
          </a:p>
          <a:p>
            <a:pPr>
              <a:buNone/>
            </a:pPr>
            <a:r>
              <a:rPr lang="cs-CZ" b="1" dirty="0" smtClean="0">
                <a:solidFill>
                  <a:srgbClr val="003300"/>
                </a:solidFill>
              </a:rPr>
              <a:t>Saranče se živí rostlinami – je býložravec.</a:t>
            </a:r>
            <a:endParaRPr lang="cs-CZ" b="1" dirty="0" smtClean="0"/>
          </a:p>
          <a:p>
            <a:endParaRPr lang="cs-CZ" dirty="0" smtClean="0">
              <a:solidFill>
                <a:srgbClr val="00330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14282" y="571480"/>
          <a:ext cx="8644030" cy="45720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437932"/>
                <a:gridCol w="7206098"/>
              </a:tblGrid>
              <a:tr h="365388">
                <a:tc>
                  <a:txBody>
                    <a:bodyPr/>
                    <a:lstStyle/>
                    <a:p>
                      <a:r>
                        <a:rPr lang="cs-CZ" dirty="0" smtClean="0"/>
                        <a:t>Snímek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zdroje</a:t>
                      </a:r>
                      <a:endParaRPr lang="cs-CZ" dirty="0"/>
                    </a:p>
                  </a:txBody>
                  <a:tcPr/>
                </a:tc>
              </a:tr>
              <a:tr h="2740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Louka 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Fotografie</a:t>
                      </a:r>
                      <a:r>
                        <a:rPr lang="cs-CZ" sz="1200" baseline="0" dirty="0" smtClean="0"/>
                        <a:t> autorky.</a:t>
                      </a:r>
                      <a:endParaRPr lang="cs-CZ" sz="1200" dirty="0"/>
                    </a:p>
                  </a:txBody>
                  <a:tcPr/>
                </a:tc>
              </a:tr>
              <a:tr h="2740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Louka 2 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Fotografie</a:t>
                      </a:r>
                      <a:r>
                        <a:rPr lang="cs-CZ" sz="1200" baseline="0" dirty="0" smtClean="0"/>
                        <a:t> autorky.</a:t>
                      </a:r>
                      <a:endParaRPr lang="cs-CZ" sz="1200" dirty="0"/>
                    </a:p>
                  </a:txBody>
                  <a:tcPr/>
                </a:tc>
              </a:tr>
              <a:tr h="2740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Housenka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Fotografie</a:t>
                      </a:r>
                      <a:r>
                        <a:rPr lang="cs-CZ" sz="1200" baseline="0" dirty="0" smtClean="0"/>
                        <a:t> autorky.</a:t>
                      </a:r>
                      <a:endParaRPr lang="cs-CZ" sz="1200" dirty="0"/>
                    </a:p>
                  </a:txBody>
                  <a:tcPr/>
                </a:tc>
              </a:tr>
              <a:tr h="2740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Babočka</a:t>
                      </a:r>
                      <a:r>
                        <a:rPr lang="cs-CZ" sz="1200" baseline="0" dirty="0" smtClean="0"/>
                        <a:t> paví oko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http://upload.wikimedia.org/wikipedia/commons/d/d2/Tagpfauenauge.jpg</a:t>
                      </a:r>
                      <a:endParaRPr lang="cs-CZ" sz="1200" dirty="0"/>
                    </a:p>
                  </a:txBody>
                  <a:tcPr/>
                </a:tc>
              </a:tr>
              <a:tr h="45673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Otakárek</a:t>
                      </a:r>
                      <a:r>
                        <a:rPr lang="cs-CZ" sz="1200" baseline="0" dirty="0" smtClean="0"/>
                        <a:t> fenyklový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http://upload.wikimedia.org/wikipedia/commons/a/a2/Otak%C3%A1rek_fenyklov%C3%BD%2C_Lovo%C5%A1%2C_2009-07-12.jpg</a:t>
                      </a:r>
                      <a:endParaRPr lang="cs-CZ" sz="1200" dirty="0"/>
                    </a:p>
                  </a:txBody>
                  <a:tcPr/>
                </a:tc>
              </a:tr>
              <a:tr h="456735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Housenka</a:t>
                      </a:r>
                      <a:r>
                        <a:rPr lang="cs-CZ" sz="1200" baseline="0" dirty="0" smtClean="0"/>
                        <a:t> babočky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http://upload.wikimedia.org/wikipedia/commons/e/ee/Thomas_Bresson_-_Inachis_io_caterpillar_%28by%29_%281%29.jpg</a:t>
                      </a:r>
                      <a:endParaRPr lang="cs-CZ" sz="1200" dirty="0"/>
                    </a:p>
                  </a:txBody>
                  <a:tcPr/>
                </a:tc>
              </a:tr>
              <a:tr h="2740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Housenka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baseline="0" dirty="0" err="1" smtClean="0"/>
                        <a:t>otakárka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http://upload.wikimedia.org/wikipedia/commons/f/f3/Chenille_de_Grand_porte_queue_%28macaon%29.jpg</a:t>
                      </a:r>
                      <a:endParaRPr lang="cs-CZ" sz="1200" dirty="0"/>
                    </a:p>
                  </a:txBody>
                  <a:tcPr/>
                </a:tc>
              </a:tr>
              <a:tr h="2740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Čmelák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http://upload.wikimedia.org/wikipedia/commons/4/4a/Bumblebee_October_2007-3a.jpg</a:t>
                      </a:r>
                      <a:endParaRPr lang="cs-CZ" sz="1200" dirty="0"/>
                    </a:p>
                  </a:txBody>
                  <a:tcPr/>
                </a:tc>
              </a:tr>
              <a:tr h="2740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Včela</a:t>
                      </a:r>
                      <a:r>
                        <a:rPr lang="cs-CZ" sz="1200" baseline="0" dirty="0" smtClean="0"/>
                        <a:t> medonosná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http://upload.wikimedia.org/wikipedia/commons/5/51/Apis_mellifera_bi.jpg</a:t>
                      </a:r>
                      <a:endParaRPr lang="cs-CZ" sz="1200" dirty="0"/>
                    </a:p>
                  </a:txBody>
                  <a:tcPr/>
                </a:tc>
              </a:tr>
              <a:tr h="2740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Kobylka zelená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http://upload.wikimedia.org/wikipedia/commons/3/37/Heupferd_fg01.jpg</a:t>
                      </a:r>
                      <a:endParaRPr lang="cs-CZ" sz="1200" dirty="0"/>
                    </a:p>
                  </a:txBody>
                  <a:tcPr/>
                </a:tc>
              </a:tr>
              <a:tr h="2740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Saranče</a:t>
                      </a:r>
                      <a:r>
                        <a:rPr lang="cs-CZ" sz="1200" baseline="0" dirty="0" smtClean="0"/>
                        <a:t> obecná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http://upload.wikimedia.org/wikipedia/commons/e/e8/Chorthippus_parallelus.jpg</a:t>
                      </a:r>
                      <a:endParaRPr lang="cs-CZ" sz="1200" dirty="0"/>
                    </a:p>
                  </a:txBody>
                  <a:tcPr/>
                </a:tc>
              </a:tr>
              <a:tr h="2740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Střevlík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http://upload.wikimedia.org/wikipedia/commons/a/ab/Carabus_coriaceus1.jpg</a:t>
                      </a:r>
                      <a:endParaRPr lang="cs-CZ" sz="1200" dirty="0"/>
                    </a:p>
                  </a:txBody>
                  <a:tcPr/>
                </a:tc>
              </a:tr>
              <a:tr h="2740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Běžník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http://upload.wikimedia.org/wikipedia/commons/4/4a/MisumenaVatia_roqqy.jpg</a:t>
                      </a:r>
                      <a:endParaRPr lang="cs-CZ" sz="1200" dirty="0"/>
                    </a:p>
                  </a:txBody>
                  <a:tcPr/>
                </a:tc>
              </a:tr>
              <a:tr h="274041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Splynutí </a:t>
                      </a:r>
                      <a:r>
                        <a:rPr lang="cs-CZ" sz="1200" dirty="0" err="1" smtClean="0"/>
                        <a:t>běžníka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http://upload.wikimedia.org/wikipedia/commons/c/cd/Misumena.vatia.beute.wespe.1771.jpg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zoom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307</TotalTime>
  <Words>596</Words>
  <Application>Microsoft Office PowerPoint</Application>
  <PresentationFormat>Předvádění na obrazovce (4:3)</PresentationFormat>
  <Paragraphs>114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Na Louce</vt:lpstr>
      <vt:lpstr>Snímek 3</vt:lpstr>
      <vt:lpstr>Snímek 4</vt:lpstr>
      <vt:lpstr>Bezobratlí</vt:lpstr>
      <vt:lpstr>Motýli </vt:lpstr>
      <vt:lpstr>Včely a čmeláci</vt:lpstr>
      <vt:lpstr>Kobylka zelená</vt:lpstr>
      <vt:lpstr>Saranče obecná</vt:lpstr>
      <vt:lpstr>Střevlík</vt:lpstr>
      <vt:lpstr>Pavouk - běžník</vt:lpstr>
      <vt:lpstr>K opakování:</vt:lpstr>
      <vt:lpstr>K opakování – řešení:</vt:lpstr>
      <vt:lpstr>Snímek 14</vt:lpstr>
    </vt:vector>
  </TitlesOfParts>
  <Company>lumik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 Louce</dc:title>
  <dc:creator>Arbalest</dc:creator>
  <cp:lastModifiedBy>Jirka</cp:lastModifiedBy>
  <cp:revision>79</cp:revision>
  <dcterms:created xsi:type="dcterms:W3CDTF">2013-02-22T17:05:56Z</dcterms:created>
  <dcterms:modified xsi:type="dcterms:W3CDTF">2013-03-10T08:31:08Z</dcterms:modified>
</cp:coreProperties>
</file>