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0" autoAdjust="0"/>
    <p:restoredTop sz="94660"/>
  </p:normalViewPr>
  <p:slideViewPr>
    <p:cSldViewPr>
      <p:cViewPr>
        <p:scale>
          <a:sx n="80" d="100"/>
          <a:sy n="80" d="100"/>
        </p:scale>
        <p:origin x="-1002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tWp45Eewtw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57776507"/>
              </p:ext>
            </p:extLst>
          </p:nvPr>
        </p:nvGraphicFramePr>
        <p:xfrm>
          <a:off x="428596" y="571480"/>
          <a:ext cx="8358217" cy="358079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 pitchFamily="18" charset="0"/>
                          <a:cs typeface="Times New Roman" pitchFamily="18" charset="0"/>
                        </a:rPr>
                        <a:t>VY_32_INOVACE_II.CH2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1.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12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Prvky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5360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Fluor: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fyzikální a chemické vlastnosti fluoru,  výroba, vybraná použití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858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nejvýznamnějšími vlastnostmi fluoru.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FLUOR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FLUOR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latinský název: </a:t>
            </a:r>
            <a:r>
              <a:rPr lang="cs-CZ" b="1" dirty="0" err="1" smtClean="0">
                <a:solidFill>
                  <a:srgbClr val="FFFF00"/>
                </a:solidFill>
              </a:rPr>
              <a:t>Fluorum</a:t>
            </a:r>
            <a:r>
              <a:rPr lang="cs-CZ" b="1" dirty="0" smtClean="0">
                <a:solidFill>
                  <a:srgbClr val="FFFF00"/>
                </a:solidFill>
              </a:rPr>
              <a:t> (název navržen A.-M. Ampérem)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značka: F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protonové číslo: 9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VII.A skupina, 2. perioda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nekov</a:t>
            </a:r>
          </a:p>
          <a:p>
            <a:r>
              <a:rPr lang="cs-CZ" b="1" dirty="0" err="1">
                <a:solidFill>
                  <a:srgbClr val="FFFF00"/>
                </a:solidFill>
              </a:rPr>
              <a:t>t</a:t>
            </a:r>
            <a:r>
              <a:rPr lang="cs-CZ" b="1" baseline="-25000" dirty="0" err="1">
                <a:solidFill>
                  <a:srgbClr val="FFFF00"/>
                </a:solidFill>
              </a:rPr>
              <a:t>v</a:t>
            </a:r>
            <a:r>
              <a:rPr lang="cs-CZ" b="1" dirty="0">
                <a:solidFill>
                  <a:srgbClr val="FFFF00"/>
                </a:solidFill>
              </a:rPr>
              <a:t> = </a:t>
            </a:r>
            <a:r>
              <a:rPr lang="cs-CZ" b="1" dirty="0" smtClean="0">
                <a:solidFill>
                  <a:srgbClr val="FFFF00"/>
                </a:solidFill>
              </a:rPr>
              <a:t>-188°C</a:t>
            </a:r>
            <a:r>
              <a:rPr lang="cs-CZ" b="1" dirty="0">
                <a:solidFill>
                  <a:srgbClr val="FFFF00"/>
                </a:solidFill>
              </a:rPr>
              <a:t>, </a:t>
            </a:r>
            <a:r>
              <a:rPr lang="cs-CZ" b="1" dirty="0" err="1">
                <a:solidFill>
                  <a:srgbClr val="FFFF00"/>
                </a:solidFill>
              </a:rPr>
              <a:t>t</a:t>
            </a:r>
            <a:r>
              <a:rPr lang="cs-CZ" b="1" baseline="-25000" dirty="0" err="1">
                <a:solidFill>
                  <a:srgbClr val="FFFF00"/>
                </a:solidFill>
              </a:rPr>
              <a:t>t</a:t>
            </a:r>
            <a:r>
              <a:rPr lang="cs-CZ" b="1" dirty="0">
                <a:solidFill>
                  <a:srgbClr val="FFFF00"/>
                </a:solidFill>
              </a:rPr>
              <a:t> = </a:t>
            </a:r>
            <a:r>
              <a:rPr lang="cs-CZ" b="1" dirty="0" smtClean="0">
                <a:solidFill>
                  <a:srgbClr val="FFFF00"/>
                </a:solidFill>
              </a:rPr>
              <a:t>-219°C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skupenství (normální p,T): plyn (zelenožlutý)</a:t>
            </a:r>
          </a:p>
          <a:p>
            <a:r>
              <a:rPr lang="cs-CZ" b="1" dirty="0" err="1" smtClean="0">
                <a:solidFill>
                  <a:srgbClr val="FFFF00"/>
                </a:solidFill>
              </a:rPr>
              <a:t>nejelektronegativnější</a:t>
            </a:r>
            <a:r>
              <a:rPr lang="cs-CZ" b="1" dirty="0" smtClean="0">
                <a:solidFill>
                  <a:srgbClr val="FFFF00"/>
                </a:solidFill>
              </a:rPr>
              <a:t> prvek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FLUOR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rgbClr val="FFFF00"/>
                </a:solidFill>
              </a:rPr>
              <a:t>tvoří dvouatomové molekuly </a:t>
            </a:r>
            <a:r>
              <a:rPr lang="cs-CZ" b="1" dirty="0" smtClean="0">
                <a:solidFill>
                  <a:srgbClr val="FFFF00"/>
                </a:solidFill>
              </a:rPr>
              <a:t>F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endParaRPr lang="cs-CZ" b="1" baseline="-25000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extrémně reaktivní, extrémně toxický, leptá sklo, reaguje se všemi prvky PSP kromě He, Ne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u některých kovů dochází k pasivaci, některé působením fluoru vzplanou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izotopy: osmnáct známých – např. </a:t>
            </a:r>
            <a:endParaRPr lang="cs-CZ" b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</a:rPr>
              <a:t>	</a:t>
            </a:r>
            <a:r>
              <a:rPr lang="cs-CZ" b="1" dirty="0" smtClean="0">
                <a:solidFill>
                  <a:srgbClr val="FFFF00"/>
                </a:solidFill>
              </a:rPr>
              <a:t>17, 18, 19 (jediný </a:t>
            </a:r>
            <a:r>
              <a:rPr lang="cs-CZ" b="1" dirty="0" smtClean="0">
                <a:solidFill>
                  <a:srgbClr val="FFFF00"/>
                </a:solidFill>
              </a:rPr>
              <a:t>stabilní</a:t>
            </a:r>
            <a:r>
              <a:rPr lang="cs-CZ" b="1" dirty="0" smtClean="0">
                <a:solidFill>
                  <a:srgbClr val="FFFF00"/>
                </a:solidFill>
              </a:rPr>
              <a:t>), 20, 21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připravitelný pouze elektrolýzou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obtížně skladovatelný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FLUOR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lnSpcReduction="10000"/>
          </a:bodyPr>
          <a:lstStyle/>
          <a:p>
            <a:r>
              <a:rPr lang="cs-CZ" b="1" u="sng" dirty="0">
                <a:solidFill>
                  <a:srgbClr val="FFFF00"/>
                </a:solidFill>
              </a:rPr>
              <a:t>výskyt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u="sng" dirty="0" smtClean="0">
                <a:solidFill>
                  <a:srgbClr val="FFFF00"/>
                </a:solidFill>
              </a:rPr>
              <a:t>pouze</a:t>
            </a:r>
            <a:r>
              <a:rPr lang="cs-CZ" b="1" dirty="0" smtClean="0">
                <a:solidFill>
                  <a:srgbClr val="FFFF00"/>
                </a:solidFill>
              </a:rPr>
              <a:t> ve sloučeninách; nejhojnější minerály: fluorit (kazivec) CaF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</a:rPr>
              <a:t>fluorapatit</a:t>
            </a:r>
            <a:r>
              <a:rPr lang="cs-CZ" b="1" dirty="0" smtClean="0">
                <a:solidFill>
                  <a:srgbClr val="FFFF00"/>
                </a:solidFill>
              </a:rPr>
              <a:t> Ca</a:t>
            </a:r>
            <a:r>
              <a:rPr lang="cs-CZ" b="1" baseline="-25000" dirty="0" smtClean="0">
                <a:solidFill>
                  <a:srgbClr val="FFFF00"/>
                </a:solidFill>
              </a:rPr>
              <a:t>5</a:t>
            </a:r>
            <a:r>
              <a:rPr lang="cs-CZ" b="1" dirty="0" smtClean="0">
                <a:solidFill>
                  <a:srgbClr val="FFFF00"/>
                </a:solidFill>
              </a:rPr>
              <a:t>(PO</a:t>
            </a:r>
            <a:r>
              <a:rPr lang="cs-CZ" b="1" baseline="-25000" dirty="0" smtClean="0">
                <a:solidFill>
                  <a:srgbClr val="FFFF00"/>
                </a:solidFill>
              </a:rPr>
              <a:t>4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F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b="1" u="sng" dirty="0" smtClean="0">
                <a:solidFill>
                  <a:srgbClr val="FFFF00"/>
                </a:solidFill>
              </a:rPr>
              <a:t>významné anorganické sloučeniny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kyselina fluorovodíková HF (leptání skla; extrémně žíravá a nebezpečná kapalina)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kryolit (pro tavení bauxitu při výrobě </a:t>
            </a:r>
            <a:r>
              <a:rPr lang="cs-CZ" b="1" dirty="0" err="1" smtClean="0">
                <a:solidFill>
                  <a:srgbClr val="FFFF00"/>
                </a:solidFill>
              </a:rPr>
              <a:t>Al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fluorid uranový UF</a:t>
            </a:r>
            <a:r>
              <a:rPr lang="cs-CZ" b="1" baseline="-25000" dirty="0" smtClean="0">
                <a:solidFill>
                  <a:srgbClr val="FFFF00"/>
                </a:solidFill>
              </a:rPr>
              <a:t>6 </a:t>
            </a:r>
            <a:r>
              <a:rPr lang="cs-CZ" b="1" dirty="0" smtClean="0">
                <a:solidFill>
                  <a:srgbClr val="FFFF00"/>
                </a:solidFill>
              </a:rPr>
              <a:t>(obohacování uranu, extrémně toxický)</a:t>
            </a:r>
            <a:endParaRPr lang="cs-CZ" b="1" baseline="-25000" dirty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FLUOR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významné organické sloučeniny: 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freony (netoxické a stabilní - chladící zařízení, pěnidla, rozpouštědla, hnací plyny ve sprejích – poškozování ozónové vrstvy)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plasty: PTFE – teflon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významný biogenní prvek: vázaný v kostech a zubech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FLUOR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?v=vtWp45Eewtw</a:t>
            </a:r>
            <a:r>
              <a:rPr lang="cs-CZ" sz="2400" dirty="0" smtClean="0"/>
              <a:t> – zkapalnění fluoru, reakce se sírou, železem, uhlím...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FLUOR – jednoduché shrnutí: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Symbol fluoru?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F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Latinský název?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FF00"/>
                </a:solidFill>
              </a:rPr>
              <a:t>Fluorum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Výskyt v přírodě?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Fluorit (kazivec), </a:t>
            </a:r>
            <a:r>
              <a:rPr lang="cs-CZ" b="1" dirty="0" err="1" smtClean="0">
                <a:solidFill>
                  <a:srgbClr val="FFFF00"/>
                </a:solidFill>
              </a:rPr>
              <a:t>fluorapatit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Skupenství, barva?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Žlutozelený plyn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Chemické vlastnosti?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Extrémně reaktivní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Významné sloučeniny?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Např. HF, freony, teflon, kryolit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Reaguje s jódem?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Ano, téměř se všemi prvky PSP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Výroba?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Elektrolýzou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</TotalTime>
  <Words>377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FLUOR</vt:lpstr>
      <vt:lpstr>FLUOR</vt:lpstr>
      <vt:lpstr>FLUOR</vt:lpstr>
      <vt:lpstr>FLUOR</vt:lpstr>
      <vt:lpstr>FLUOR</vt:lpstr>
      <vt:lpstr>FLUOR</vt:lpstr>
      <vt:lpstr>FLUOR – jednoduché shrnutí: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User1</dc:creator>
  <cp:lastModifiedBy>bendji</cp:lastModifiedBy>
  <cp:revision>47</cp:revision>
  <dcterms:created xsi:type="dcterms:W3CDTF">2012-11-21T17:26:46Z</dcterms:created>
  <dcterms:modified xsi:type="dcterms:W3CDTF">2013-03-11T12:36:42Z</dcterms:modified>
</cp:coreProperties>
</file>