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6" r:id="rId3"/>
    <p:sldId id="257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>
      <p:cViewPr>
        <p:scale>
          <a:sx n="100" d="100"/>
          <a:sy n="100" d="100"/>
        </p:scale>
        <p:origin x="-300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83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D39267-3EE1-4399-9E27-2FC7863AF0B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XCfBl4rmh0" TargetMode="External"/><Relationship Id="rId7" Type="http://schemas.openxmlformats.org/officeDocument/2006/relationships/hyperlink" Target="http://www.youtube.com/watch?v=Ftw7a5ccub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YXsFjHK7fJ0" TargetMode="External"/><Relationship Id="rId5" Type="http://schemas.openxmlformats.org/officeDocument/2006/relationships/hyperlink" Target="http://www.youtube.com/watch?v=NN82GoBG98s" TargetMode="External"/><Relationship Id="rId4" Type="http://schemas.openxmlformats.org/officeDocument/2006/relationships/hyperlink" Target="http://www.youtube.com/watch?v=Mx5JJWI2aaw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875097514"/>
              </p:ext>
            </p:extLst>
          </p:nvPr>
        </p:nvGraphicFramePr>
        <p:xfrm>
          <a:off x="428596" y="523006"/>
          <a:ext cx="8358217" cy="363725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Times New Roman" pitchFamily="18" charset="0"/>
                          <a:cs typeface="Times New Roman" pitchFamily="18" charset="0"/>
                        </a:rPr>
                        <a:t>VY_32_INOVACE_II.CH3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29. 11. 2012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Prvky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928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Chlor: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fyzikální a chemické vlastnosti chloru, výroba, laboratorní příprava, vybraná použití.</a:t>
                      </a:r>
                      <a:r>
                        <a:rPr lang="cs-CZ" sz="1200" b="0" baseline="0" dirty="0" smtClean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4400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nejvýznamnějšími vlastnostmi chloru.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44946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CHLOR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latinský název: </a:t>
            </a:r>
            <a:r>
              <a:rPr lang="cs-CZ" b="1" dirty="0" err="1" smtClean="0">
                <a:solidFill>
                  <a:srgbClr val="FFFF00"/>
                </a:solidFill>
              </a:rPr>
              <a:t>Chlorum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značka: Cl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protonové číslo</a:t>
            </a:r>
            <a:r>
              <a:rPr lang="cs-CZ" b="1" smtClean="0">
                <a:solidFill>
                  <a:srgbClr val="FFFF00"/>
                </a:solidFill>
              </a:rPr>
              <a:t>: 17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VII.A skupina, 3. perioda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nekov</a:t>
            </a:r>
          </a:p>
          <a:p>
            <a:r>
              <a:rPr lang="cs-CZ" b="1" dirty="0" err="1">
                <a:solidFill>
                  <a:srgbClr val="FFFF00"/>
                </a:solidFill>
              </a:rPr>
              <a:t>t</a:t>
            </a:r>
            <a:r>
              <a:rPr lang="cs-CZ" b="1" baseline="-25000" dirty="0" err="1">
                <a:solidFill>
                  <a:srgbClr val="FFFF00"/>
                </a:solidFill>
              </a:rPr>
              <a:t>v</a:t>
            </a:r>
            <a:r>
              <a:rPr lang="cs-CZ" b="1" dirty="0">
                <a:solidFill>
                  <a:srgbClr val="FFFF00"/>
                </a:solidFill>
              </a:rPr>
              <a:t> = </a:t>
            </a:r>
            <a:r>
              <a:rPr lang="cs-CZ" b="1" dirty="0" smtClean="0">
                <a:solidFill>
                  <a:srgbClr val="FFFF00"/>
                </a:solidFill>
              </a:rPr>
              <a:t>-34,4°C</a:t>
            </a:r>
            <a:r>
              <a:rPr lang="cs-CZ" b="1" dirty="0">
                <a:solidFill>
                  <a:srgbClr val="FFFF00"/>
                </a:solidFill>
              </a:rPr>
              <a:t>, </a:t>
            </a:r>
            <a:r>
              <a:rPr lang="cs-CZ" b="1" dirty="0" err="1">
                <a:solidFill>
                  <a:srgbClr val="FFFF00"/>
                </a:solidFill>
              </a:rPr>
              <a:t>t</a:t>
            </a:r>
            <a:r>
              <a:rPr lang="cs-CZ" b="1" baseline="-25000" dirty="0" err="1">
                <a:solidFill>
                  <a:srgbClr val="FFFF00"/>
                </a:solidFill>
              </a:rPr>
              <a:t>t</a:t>
            </a:r>
            <a:r>
              <a:rPr lang="cs-CZ" b="1" dirty="0">
                <a:solidFill>
                  <a:srgbClr val="FFFF00"/>
                </a:solidFill>
              </a:rPr>
              <a:t> = </a:t>
            </a:r>
            <a:r>
              <a:rPr lang="cs-CZ" b="1" dirty="0" smtClean="0">
                <a:solidFill>
                  <a:srgbClr val="FFFF00"/>
                </a:solidFill>
              </a:rPr>
              <a:t>-101,5°C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skupenství (normální p,T): plyn (žlutozelený)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FF00"/>
                </a:solidFill>
              </a:rPr>
              <a:t>tvoří dvouatomové molekuly </a:t>
            </a:r>
            <a:r>
              <a:rPr lang="cs-CZ" b="1" dirty="0" smtClean="0">
                <a:solidFill>
                  <a:srgbClr val="FFFF00"/>
                </a:solidFill>
              </a:rPr>
              <a:t>Cl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endParaRPr lang="cs-CZ" b="1" baseline="-25000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velmi reaktivní, toxický, reaguje s většinou prvků PSP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izotopy</a:t>
            </a:r>
            <a:r>
              <a:rPr lang="cs-CZ" b="1" smtClean="0">
                <a:solidFill>
                  <a:srgbClr val="FFFF00"/>
                </a:solidFill>
              </a:rPr>
              <a:t>: dvacet čtyři – např. 35 </a:t>
            </a:r>
            <a:r>
              <a:rPr lang="cs-CZ" b="1" dirty="0" smtClean="0">
                <a:solidFill>
                  <a:srgbClr val="FFFF00"/>
                </a:solidFill>
              </a:rPr>
              <a:t>(stabilní, nejběžnější), 36 (vzácně), 37 (stabilní)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větší hustota než vzduch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92500" lnSpcReduction="20000"/>
          </a:bodyPr>
          <a:lstStyle/>
          <a:p>
            <a:r>
              <a:rPr lang="cs-CZ" b="1" u="sng" dirty="0">
                <a:solidFill>
                  <a:srgbClr val="FFFF00"/>
                </a:solidFill>
              </a:rPr>
              <a:t>výskyt</a:t>
            </a:r>
            <a:r>
              <a:rPr lang="cs-CZ" b="1" dirty="0" smtClean="0">
                <a:solidFill>
                  <a:srgbClr val="FFFF00"/>
                </a:solidFill>
              </a:rPr>
              <a:t>: na Zemi </a:t>
            </a:r>
            <a:r>
              <a:rPr lang="cs-CZ" b="1" u="sng" dirty="0" smtClean="0">
                <a:solidFill>
                  <a:srgbClr val="FFFF00"/>
                </a:solidFill>
              </a:rPr>
              <a:t>pouze</a:t>
            </a:r>
            <a:r>
              <a:rPr lang="cs-CZ" b="1" dirty="0" smtClean="0">
                <a:solidFill>
                  <a:srgbClr val="FFFF00"/>
                </a:solidFill>
              </a:rPr>
              <a:t> ve sloučeninách, z </a:t>
            </a:r>
            <a:r>
              <a:rPr lang="cs-CZ" b="1" dirty="0" smtClean="0">
                <a:solidFill>
                  <a:srgbClr val="FFFF00"/>
                </a:solidFill>
              </a:rPr>
              <a:t>nichž je </a:t>
            </a:r>
            <a:r>
              <a:rPr lang="cs-CZ" b="1" dirty="0" smtClean="0">
                <a:solidFill>
                  <a:srgbClr val="FFFF00"/>
                </a:solidFill>
              </a:rPr>
              <a:t>většina rozpuštěna ve vodě; minerál: halit (sůl kamenná) </a:t>
            </a:r>
            <a:r>
              <a:rPr lang="cs-CZ" b="1" dirty="0" err="1" smtClean="0">
                <a:solidFill>
                  <a:srgbClr val="FFFF00"/>
                </a:solidFill>
              </a:rPr>
              <a:t>NaCl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b="1" u="sng" dirty="0" smtClean="0">
                <a:solidFill>
                  <a:srgbClr val="FFFF00"/>
                </a:solidFill>
              </a:rPr>
              <a:t>významné anorganické sloučeniny</a:t>
            </a:r>
            <a:r>
              <a:rPr lang="cs-CZ" b="1" dirty="0" smtClean="0">
                <a:solidFill>
                  <a:srgbClr val="FFFF00"/>
                </a:solidFill>
              </a:rPr>
              <a:t>: kyseliny (chlorovodíková, chlorná, chlorečná, chloristá, lučavka královská), soli kyselin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významné organické sloučeniny</a:t>
            </a:r>
            <a:r>
              <a:rPr lang="cs-CZ" b="1" dirty="0" smtClean="0">
                <a:solidFill>
                  <a:srgbClr val="FFFF00"/>
                </a:solidFill>
              </a:rPr>
              <a:t>: freony (netoxické a stabilní - chladící zařízení, pěnidla, rozpouštědla, hnací plyny ve sprejích – poškozování ozónové vrstvy), DDT (insekticid), PVC, </a:t>
            </a:r>
            <a:r>
              <a:rPr lang="cs-CZ" b="1" dirty="0" err="1" smtClean="0">
                <a:solidFill>
                  <a:srgbClr val="FFFF00"/>
                </a:solidFill>
              </a:rPr>
              <a:t>tetrachlormethan</a:t>
            </a:r>
            <a:r>
              <a:rPr lang="cs-CZ" b="1" dirty="0" smtClean="0">
                <a:solidFill>
                  <a:srgbClr val="FFFF00"/>
                </a:solidFill>
              </a:rPr>
              <a:t>, dioxiny atd.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výroba</a:t>
            </a:r>
            <a:r>
              <a:rPr lang="cs-CZ" b="1" dirty="0" smtClean="0">
                <a:solidFill>
                  <a:srgbClr val="FFFF00"/>
                </a:solidFill>
              </a:rPr>
              <a:t>: elektrolýza </a:t>
            </a:r>
            <a:r>
              <a:rPr lang="cs-CZ" b="1" dirty="0" err="1" smtClean="0">
                <a:solidFill>
                  <a:srgbClr val="FFFF00"/>
                </a:solidFill>
              </a:rPr>
              <a:t>NaCl</a:t>
            </a:r>
            <a:r>
              <a:rPr lang="cs-CZ" b="1" dirty="0" smtClean="0">
                <a:solidFill>
                  <a:srgbClr val="FFFF00"/>
                </a:solidFill>
              </a:rPr>
              <a:t> (Ústí nad Labem)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příprava</a:t>
            </a:r>
            <a:r>
              <a:rPr lang="cs-CZ" b="1" dirty="0" smtClean="0">
                <a:solidFill>
                  <a:srgbClr val="FFFF00"/>
                </a:solidFill>
              </a:rPr>
              <a:t>: např. </a:t>
            </a:r>
            <a:r>
              <a:rPr lang="pt-BR" b="1" dirty="0" smtClean="0">
                <a:solidFill>
                  <a:srgbClr val="FFFF00"/>
                </a:solidFill>
              </a:rPr>
              <a:t>16HCl + 2KMnO</a:t>
            </a:r>
            <a:r>
              <a:rPr lang="pt-BR" b="1" baseline="-25000" dirty="0" smtClean="0">
                <a:solidFill>
                  <a:srgbClr val="FFFF00"/>
                </a:solidFill>
              </a:rPr>
              <a:t>4</a:t>
            </a:r>
            <a:r>
              <a:rPr lang="pt-BR" b="1" dirty="0" smtClean="0">
                <a:solidFill>
                  <a:srgbClr val="FFFF00"/>
                </a:solidFill>
              </a:rPr>
              <a:t> --&gt; 5Cl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 + 2MnCl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 + 2KCl + 8H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O</a:t>
            </a:r>
            <a:endParaRPr lang="cs-CZ" b="1" u="sng" dirty="0" smtClean="0">
              <a:solidFill>
                <a:srgbClr val="FFFF00"/>
              </a:solidFill>
            </a:endParaRPr>
          </a:p>
          <a:p>
            <a:r>
              <a:rPr lang="cs-CZ" b="1" u="sng" dirty="0" smtClean="0">
                <a:solidFill>
                  <a:srgbClr val="FFFF00"/>
                </a:solidFill>
              </a:rPr>
              <a:t>DODATEK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Chlor byl jako první chemická látka použit </a:t>
            </a:r>
            <a:r>
              <a:rPr lang="cs-CZ" b="1" dirty="0" smtClean="0">
                <a:solidFill>
                  <a:srgbClr val="FFFF00"/>
                </a:solidFill>
              </a:rPr>
              <a:t>             v </a:t>
            </a:r>
            <a:r>
              <a:rPr lang="cs-CZ" b="1" dirty="0" smtClean="0">
                <a:solidFill>
                  <a:srgbClr val="FFFF00"/>
                </a:solidFill>
              </a:rPr>
              <a:t>boji (1915, 1. svět. válka, čti </a:t>
            </a:r>
            <a:r>
              <a:rPr lang="cs-CZ" b="1" dirty="0" err="1" smtClean="0">
                <a:solidFill>
                  <a:srgbClr val="FFFF00"/>
                </a:solidFill>
              </a:rPr>
              <a:t>Remarque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dirty="0" smtClean="0">
                <a:solidFill>
                  <a:srgbClr val="FFFF00"/>
                </a:solidFill>
              </a:rPr>
              <a:t>               Na </a:t>
            </a:r>
            <a:r>
              <a:rPr lang="cs-CZ" b="1" dirty="0" smtClean="0">
                <a:solidFill>
                  <a:srgbClr val="FFFF00"/>
                </a:solidFill>
              </a:rPr>
              <a:t>západní frontě klid)</a:t>
            </a:r>
          </a:p>
          <a:p>
            <a:r>
              <a:rPr lang="cs-CZ" b="1" dirty="0" err="1" smtClean="0">
                <a:solidFill>
                  <a:srgbClr val="FFFF00"/>
                </a:solidFill>
              </a:rPr>
              <a:t>elemntární</a:t>
            </a:r>
            <a:r>
              <a:rPr lang="cs-CZ" b="1" dirty="0" smtClean="0">
                <a:solidFill>
                  <a:srgbClr val="FFFF00"/>
                </a:solidFill>
              </a:rPr>
              <a:t> chlor se používá k dezinfekci pitné vody a jako bělící prostředek (textil, papír)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youtube.com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watch</a:t>
            </a:r>
            <a:r>
              <a:rPr lang="cs-CZ" sz="2400" dirty="0" smtClean="0">
                <a:hlinkClick r:id="rId3"/>
              </a:rPr>
              <a:t>?v=BXCfBl4rmh0</a:t>
            </a:r>
            <a:r>
              <a:rPr lang="cs-CZ" sz="2400" dirty="0" smtClean="0"/>
              <a:t> – vlastnosti chloru, historie, reakce s </a:t>
            </a:r>
            <a:r>
              <a:rPr lang="cs-CZ" sz="2400" dirty="0" err="1" smtClean="0"/>
              <a:t>Al</a:t>
            </a:r>
            <a:r>
              <a:rPr lang="cs-CZ" sz="2400" dirty="0" smtClean="0"/>
              <a:t>, </a:t>
            </a:r>
            <a:r>
              <a:rPr lang="cs-CZ" sz="2400" dirty="0" err="1" smtClean="0"/>
              <a:t>Fe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youtube.com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watch</a:t>
            </a:r>
            <a:r>
              <a:rPr lang="cs-CZ" sz="2400" dirty="0" smtClean="0">
                <a:hlinkClick r:id="rId4"/>
              </a:rPr>
              <a:t>?v=Mx5JJWI2aaw</a:t>
            </a:r>
            <a:r>
              <a:rPr lang="cs-CZ" sz="2400" dirty="0" smtClean="0"/>
              <a:t> – reakce s Na</a:t>
            </a:r>
          </a:p>
          <a:p>
            <a:r>
              <a:rPr lang="cs-CZ" sz="2400" dirty="0" smtClean="0">
                <a:hlinkClick r:id="rId5"/>
              </a:rPr>
              <a:t>http://www.</a:t>
            </a:r>
            <a:r>
              <a:rPr lang="cs-CZ" sz="2400" dirty="0" err="1" smtClean="0">
                <a:hlinkClick r:id="rId5"/>
              </a:rPr>
              <a:t>youtube.com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watch</a:t>
            </a:r>
            <a:r>
              <a:rPr lang="cs-CZ" sz="2400" dirty="0" smtClean="0">
                <a:hlinkClick r:id="rId5"/>
              </a:rPr>
              <a:t>?v=NN82GoBG98s</a:t>
            </a:r>
            <a:r>
              <a:rPr lang="cs-CZ" sz="2400" dirty="0" smtClean="0"/>
              <a:t> – reakce s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, inicializace UV</a:t>
            </a:r>
            <a:endParaRPr lang="cs-CZ" sz="2400" baseline="-25000" dirty="0" smtClean="0"/>
          </a:p>
          <a:p>
            <a:r>
              <a:rPr lang="cs-CZ" sz="2400" dirty="0" smtClean="0">
                <a:hlinkClick r:id="rId6"/>
              </a:rPr>
              <a:t>http://</a:t>
            </a:r>
            <a:r>
              <a:rPr lang="cs-CZ" sz="2400" smtClean="0">
                <a:hlinkClick r:id="rId6"/>
              </a:rPr>
              <a:t>www.</a:t>
            </a:r>
            <a:r>
              <a:rPr lang="cs-CZ" sz="2400" err="1" smtClean="0">
                <a:hlinkClick r:id="rId6"/>
              </a:rPr>
              <a:t>youtube.com</a:t>
            </a:r>
            <a:r>
              <a:rPr lang="cs-CZ" sz="2400" smtClean="0">
                <a:hlinkClick r:id="rId6"/>
              </a:rPr>
              <a:t>/</a:t>
            </a:r>
            <a:r>
              <a:rPr lang="cs-CZ" sz="2400" err="1" smtClean="0">
                <a:hlinkClick r:id="rId6"/>
              </a:rPr>
              <a:t>watch</a:t>
            </a:r>
            <a:r>
              <a:rPr lang="cs-CZ" sz="2400" smtClean="0">
                <a:hlinkClick r:id="rId6"/>
              </a:rPr>
              <a:t>?v=YXsFjHK7fJ0</a:t>
            </a:r>
            <a:r>
              <a:rPr lang="cs-CZ" sz="2400" smtClean="0"/>
              <a:t>  </a:t>
            </a:r>
            <a:r>
              <a:rPr lang="cs-CZ" sz="2400" dirty="0" smtClean="0"/>
              <a:t>– reakce s H</a:t>
            </a:r>
            <a:r>
              <a:rPr lang="cs-CZ" sz="2400" baseline="-25000" dirty="0" smtClean="0"/>
              <a:t>2</a:t>
            </a:r>
            <a:endParaRPr lang="cs-CZ" sz="2400" dirty="0" smtClean="0"/>
          </a:p>
          <a:p>
            <a:r>
              <a:rPr lang="cs-CZ" sz="2400" dirty="0" smtClean="0">
                <a:hlinkClick r:id="rId7"/>
              </a:rPr>
              <a:t>http://www.</a:t>
            </a:r>
            <a:r>
              <a:rPr lang="cs-CZ" sz="2400" dirty="0" err="1" smtClean="0">
                <a:hlinkClick r:id="rId7"/>
              </a:rPr>
              <a:t>youtube.com</a:t>
            </a:r>
            <a:r>
              <a:rPr lang="cs-CZ" sz="2400" dirty="0" smtClean="0">
                <a:hlinkClick r:id="rId7"/>
              </a:rPr>
              <a:t>/</a:t>
            </a:r>
            <a:r>
              <a:rPr lang="cs-CZ" sz="2400" dirty="0" err="1" smtClean="0">
                <a:hlinkClick r:id="rId7"/>
              </a:rPr>
              <a:t>watch</a:t>
            </a:r>
            <a:r>
              <a:rPr lang="cs-CZ" sz="2400" dirty="0" smtClean="0">
                <a:hlinkClick r:id="rId7"/>
              </a:rPr>
              <a:t>?v=Ftw7a5ccubs</a:t>
            </a:r>
            <a:r>
              <a:rPr lang="cs-CZ" sz="2400" dirty="0" smtClean="0"/>
              <a:t> – reakce s Na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 – jednoduché shrnutí: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Symbol chloru?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Cl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Latinský název?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FF00"/>
                </a:solidFill>
              </a:rPr>
              <a:t>Chlorum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Výskyt v přírodě?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pouze ve sloučeninách: </a:t>
            </a:r>
            <a:r>
              <a:rPr lang="cs-CZ" b="1" dirty="0" err="1" smtClean="0">
                <a:solidFill>
                  <a:srgbClr val="FFFF00"/>
                </a:solidFill>
              </a:rPr>
              <a:t>NaCl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Skupenství, barva?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Žlutozelený plyn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Chemické vlastnosti?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Velmi reaktivní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Významné sloučeniny?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Např. </a:t>
            </a:r>
            <a:r>
              <a:rPr lang="cs-CZ" b="1" dirty="0" err="1" smtClean="0">
                <a:solidFill>
                  <a:srgbClr val="FFFF00"/>
                </a:solidFill>
              </a:rPr>
              <a:t>HCl</a:t>
            </a:r>
            <a:r>
              <a:rPr lang="cs-CZ" b="1" dirty="0" smtClean="0">
                <a:solidFill>
                  <a:srgbClr val="FFFF00"/>
                </a:solidFill>
              </a:rPr>
              <a:t>, freony, PVC, DDT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Reaguje se železem?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Ano, téměř se všemi prvky PSP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Výroba?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Elektrolýzou taveniny </a:t>
            </a:r>
            <a:r>
              <a:rPr lang="cs-CZ" b="1" dirty="0" err="1" smtClean="0">
                <a:solidFill>
                  <a:srgbClr val="FFFF00"/>
                </a:solidFill>
              </a:rPr>
              <a:t>NaCl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553</TotalTime>
  <Words>457</Words>
  <Application>Microsoft Office PowerPoint</Application>
  <PresentationFormat>Předvádění na obrazovce (4:3)</PresentationFormat>
  <Paragraphs>72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CHLOR</vt:lpstr>
      <vt:lpstr>CHLOR</vt:lpstr>
      <vt:lpstr>CHLOR</vt:lpstr>
      <vt:lpstr>CHLOR</vt:lpstr>
      <vt:lpstr>CHLOR</vt:lpstr>
      <vt:lpstr>CHLOR</vt:lpstr>
      <vt:lpstr>CHLOR – jednoduché shrnutí: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creator>User1</dc:creator>
  <cp:lastModifiedBy>Dum</cp:lastModifiedBy>
  <cp:revision>78</cp:revision>
  <dcterms:created xsi:type="dcterms:W3CDTF">2012-11-21T17:26:46Z</dcterms:created>
  <dcterms:modified xsi:type="dcterms:W3CDTF">2013-03-11T13:29:38Z</dcterms:modified>
</cp:coreProperties>
</file>