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>
        <p:scale>
          <a:sx n="90" d="100"/>
          <a:sy n="90" d="100"/>
        </p:scale>
        <p:origin x="-73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04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D39267-3EE1-4399-9E27-2FC7863AF0B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UBsJLRSM6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2KlAf936E90" TargetMode="External"/><Relationship Id="rId5" Type="http://schemas.openxmlformats.org/officeDocument/2006/relationships/hyperlink" Target="http://www.youtube.com/watch?v=zU46hQ_xO0k" TargetMode="External"/><Relationship Id="rId4" Type="http://schemas.openxmlformats.org/officeDocument/2006/relationships/hyperlink" Target="http://www.youtube.com/watch?v=2F_kPXbi2D8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03100413"/>
              </p:ext>
            </p:extLst>
          </p:nvPr>
        </p:nvGraphicFramePr>
        <p:xfrm>
          <a:off x="428596" y="571480"/>
          <a:ext cx="8358217" cy="3602983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VY_32_INOVACE_II.CH4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17.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12.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06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32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Jod: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 jodu, výroba, laboratorní příprava, vybraná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použití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09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nejvýznamnějšími vlastnostmi jodu.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05172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JOD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latinský název: </a:t>
            </a:r>
            <a:r>
              <a:rPr lang="cs-CZ" b="1" dirty="0" err="1" smtClean="0">
                <a:solidFill>
                  <a:srgbClr val="FFFF00"/>
                </a:solidFill>
              </a:rPr>
              <a:t>Iodum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značka: I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protonové číslo: 53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VII.A skupina, 5. perioda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nekov</a:t>
            </a:r>
          </a:p>
          <a:p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v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184,3°C</a:t>
            </a:r>
            <a:r>
              <a:rPr lang="cs-CZ" b="1" dirty="0">
                <a:solidFill>
                  <a:srgbClr val="FFFF00"/>
                </a:solidFill>
              </a:rPr>
              <a:t>, </a:t>
            </a:r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t</a:t>
            </a:r>
            <a:r>
              <a:rPr lang="cs-CZ" b="1" dirty="0">
                <a:solidFill>
                  <a:srgbClr val="FFFF00"/>
                </a:solidFill>
              </a:rPr>
              <a:t> = </a:t>
            </a:r>
            <a:r>
              <a:rPr lang="cs-CZ" b="1" dirty="0" smtClean="0">
                <a:solidFill>
                  <a:srgbClr val="FFFF00"/>
                </a:solidFill>
              </a:rPr>
              <a:t>113,7°C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pevný (tmavě fialový až šedočerný)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tvoří dvouatomové molekuly </a:t>
            </a:r>
            <a:r>
              <a:rPr lang="cs-CZ" b="1" dirty="0" smtClean="0">
                <a:solidFill>
                  <a:srgbClr val="FFFF00"/>
                </a:solidFill>
              </a:rPr>
              <a:t>I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endParaRPr lang="cs-CZ" b="1" baseline="-25000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méně reaktivní, mnohem méně toxický (v porovnání s ostatními halogeny)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izotopy: 37 známých - např. 123, 125, 127 (stabilní), 129, 131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snadno sublimuje, páry jodu fialové s charakteristickým zápachem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ve vodě málo rozpustný, snáze v </a:t>
            </a:r>
            <a:r>
              <a:rPr lang="cs-CZ" b="1" dirty="0" err="1" smtClean="0">
                <a:solidFill>
                  <a:srgbClr val="FFFF00"/>
                </a:solidFill>
              </a:rPr>
              <a:t>ethanolu</a:t>
            </a:r>
            <a:r>
              <a:rPr lang="cs-CZ" b="1" dirty="0" smtClean="0">
                <a:solidFill>
                  <a:srgbClr val="FFFF00"/>
                </a:solidFill>
              </a:rPr>
              <a:t> (jodová tinktura) a nepolárních rozpouštědlech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relativní </a:t>
            </a:r>
            <a:r>
              <a:rPr lang="cs-CZ" b="1" u="sng" dirty="0" smtClean="0">
                <a:solidFill>
                  <a:srgbClr val="FFFF00"/>
                </a:solidFill>
              </a:rPr>
              <a:t>výskyt</a:t>
            </a:r>
            <a:r>
              <a:rPr lang="cs-CZ" b="1" dirty="0" smtClean="0">
                <a:solidFill>
                  <a:srgbClr val="FFFF00"/>
                </a:solidFill>
              </a:rPr>
              <a:t> jodu na Zemi i ve vesmíru je </a:t>
            </a:r>
            <a:r>
              <a:rPr lang="cs-CZ" b="1" u="sng" dirty="0" smtClean="0">
                <a:solidFill>
                  <a:srgbClr val="FFFF00"/>
                </a:solidFill>
              </a:rPr>
              <a:t>nízký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výskyt</a:t>
            </a:r>
            <a:r>
              <a:rPr lang="cs-CZ" b="1" dirty="0" smtClean="0">
                <a:solidFill>
                  <a:srgbClr val="FFFF00"/>
                </a:solidFill>
              </a:rPr>
              <a:t>: na Zemi </a:t>
            </a:r>
            <a:r>
              <a:rPr lang="cs-CZ" b="1" u="sng" dirty="0" smtClean="0">
                <a:solidFill>
                  <a:srgbClr val="FFFF00"/>
                </a:solidFill>
              </a:rPr>
              <a:t>pouze</a:t>
            </a:r>
            <a:r>
              <a:rPr lang="cs-CZ" b="1" dirty="0" smtClean="0">
                <a:solidFill>
                  <a:srgbClr val="FFFF00"/>
                </a:solidFill>
              </a:rPr>
              <a:t> ve sloučeninách, z nichž většina rozpuštěna v mořské vodě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významný biogenní prvek </a:t>
            </a:r>
            <a:r>
              <a:rPr lang="cs-CZ" b="1" dirty="0" smtClean="0">
                <a:solidFill>
                  <a:srgbClr val="FFFF00"/>
                </a:solidFill>
              </a:rPr>
              <a:t>– součást hormonů štítné žlázy (např. tyroxinu) – nezbytný pro vývoj mozku a pohybové soustavy, proto přidáván do soli a mléčných výrobků ve formě sloučenin (KI, jodičnany, jodistany); přirozeným zdrojem jodu jsou </a:t>
            </a:r>
            <a:r>
              <a:rPr lang="cs-CZ" b="1" u="sng" dirty="0" smtClean="0">
                <a:solidFill>
                  <a:srgbClr val="FFFF00"/>
                </a:solidFill>
              </a:rPr>
              <a:t>mořské produkty</a:t>
            </a:r>
            <a:r>
              <a:rPr lang="cs-CZ" b="1" dirty="0" smtClean="0">
                <a:solidFill>
                  <a:srgbClr val="FFFF00"/>
                </a:solidFill>
              </a:rPr>
              <a:t>, ovoce a zelenina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jodová tinktura – dezinfekční činidlo, barví škrob do modrofialové barvy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výroba</a:t>
            </a:r>
            <a:r>
              <a:rPr lang="cs-CZ" b="1" dirty="0" smtClean="0">
                <a:solidFill>
                  <a:srgbClr val="FFFF00"/>
                </a:solidFill>
              </a:rPr>
              <a:t>: matečné louhy po zpracování chilského ledku NaNO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(obsah NaIO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), jodidy v mořské vodě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použití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lékařství, barviva, fotografie, rafinace kovů, analytická chemie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4643469"/>
          </a:xfrm>
        </p:spPr>
        <p:txBody>
          <a:bodyPr>
            <a:normAutofit/>
          </a:bodyPr>
          <a:lstStyle/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?v=JUBsJLRSM64</a:t>
            </a:r>
            <a:r>
              <a:rPr lang="cs-CZ" sz="2400" dirty="0" smtClean="0"/>
              <a:t> vlastnosti jodu, biogenní prvek, reakce s </a:t>
            </a:r>
            <a:r>
              <a:rPr lang="cs-CZ" sz="2400" dirty="0" err="1" smtClean="0"/>
              <a:t>Al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?v=2F_kPXbi2D8</a:t>
            </a:r>
            <a:r>
              <a:rPr lang="cs-CZ" sz="2400" dirty="0" smtClean="0"/>
              <a:t> </a:t>
            </a:r>
            <a:r>
              <a:rPr lang="cs-CZ" sz="2400" smtClean="0"/>
              <a:t>příprava jodu z </a:t>
            </a:r>
            <a:r>
              <a:rPr lang="cs-CZ" sz="2400" dirty="0" err="1" smtClean="0"/>
              <a:t>NaI</a:t>
            </a:r>
            <a:r>
              <a:rPr lang="cs-CZ" sz="2400" dirty="0" smtClean="0"/>
              <a:t> a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r>
              <a:rPr lang="cs-CZ" sz="2400" dirty="0" smtClean="0"/>
              <a:t>, čištění sublimací</a:t>
            </a:r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?v=zU46hQ_xO0k</a:t>
            </a:r>
            <a:r>
              <a:rPr lang="cs-CZ" sz="2400" dirty="0" smtClean="0"/>
              <a:t> rozklad NI</a:t>
            </a:r>
            <a:r>
              <a:rPr lang="cs-CZ" sz="2400" baseline="-25000" dirty="0" smtClean="0"/>
              <a:t>3</a:t>
            </a:r>
          </a:p>
          <a:p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?v=2KlAf936E90</a:t>
            </a:r>
            <a:r>
              <a:rPr lang="cs-CZ" sz="2400" dirty="0" smtClean="0"/>
              <a:t> rozklad NI</a:t>
            </a:r>
            <a:r>
              <a:rPr lang="cs-CZ" sz="2400" baseline="-25000" dirty="0" smtClean="0"/>
              <a:t>3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 – 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Symbol jodu?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I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Latinský název?</a:t>
            </a:r>
          </a:p>
          <a:p>
            <a:pPr>
              <a:buNone/>
            </a:pPr>
            <a:r>
              <a:rPr lang="cs-CZ" sz="3400" b="1" dirty="0" err="1" smtClean="0">
                <a:solidFill>
                  <a:srgbClr val="FFFF00"/>
                </a:solidFill>
              </a:rPr>
              <a:t>Iodum</a:t>
            </a:r>
            <a:endParaRPr lang="cs-CZ" sz="3400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Výskyt v přírodě?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Pouze ve sloučeninách rozpuštěných převážně v mořské vodě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Skupenství, barva?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Fialová až šedá pevná látka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Chemické vlastnosti?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Reaktivní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Významné sloučeniny?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Např. HI, KI, jodičnany, jodistany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Reaguje s hliníkem?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Ano, reakce inicializována vodou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Výroba?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Při zpracování chilského ledku, z jodidů v mořské vodě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Zdroje v potravě?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Mořské produkty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Barva par jodu?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Fialová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802</TotalTime>
  <Words>454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JOD</vt:lpstr>
      <vt:lpstr>JOD</vt:lpstr>
      <vt:lpstr>JOD</vt:lpstr>
      <vt:lpstr>JOD</vt:lpstr>
      <vt:lpstr>JOD</vt:lpstr>
      <vt:lpstr>JOD</vt:lpstr>
      <vt:lpstr>JOD – jednoduché shrnutí: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94</cp:revision>
  <dcterms:created xsi:type="dcterms:W3CDTF">2012-11-21T17:26:46Z</dcterms:created>
  <dcterms:modified xsi:type="dcterms:W3CDTF">2013-03-11T12:38:41Z</dcterms:modified>
</cp:coreProperties>
</file>