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279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D39267-3EE1-4399-9E27-2FC7863AF0B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lt3_5upuS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b6_xD_lr-zA" TargetMode="External"/><Relationship Id="rId5" Type="http://schemas.openxmlformats.org/officeDocument/2006/relationships/hyperlink" Target="http://www.youtube.com/watch?v=EvtyMr5EvBY" TargetMode="External"/><Relationship Id="rId4" Type="http://schemas.openxmlformats.org/officeDocument/2006/relationships/hyperlink" Target="http://www.youtube.com/watch?v=uCwHzTsx5yY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636097"/>
              </p:ext>
            </p:extLst>
          </p:nvPr>
        </p:nvGraphicFramePr>
        <p:xfrm>
          <a:off x="428596" y="450998"/>
          <a:ext cx="8358217" cy="3603472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VY_32_INOVACE_II.CH5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3.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12.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92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Brom: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 bromu,  výroba, laboratorní příprava, vybraná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použití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nejvýznamnějšími vlastnostmi bromu.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2938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653136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BROM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BROM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latinský název: </a:t>
            </a:r>
            <a:r>
              <a:rPr lang="cs-CZ" b="1" dirty="0" err="1" smtClean="0">
                <a:solidFill>
                  <a:srgbClr val="FFFF00"/>
                </a:solidFill>
              </a:rPr>
              <a:t>Bromum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značka: Br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protonové číslo: 35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VII.A skupina, 4. perioda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nekov</a:t>
            </a:r>
          </a:p>
          <a:p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v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58,9°C</a:t>
            </a:r>
            <a:r>
              <a:rPr lang="cs-CZ" b="1" dirty="0">
                <a:solidFill>
                  <a:srgbClr val="FFFF00"/>
                </a:solidFill>
              </a:rPr>
              <a:t>, </a:t>
            </a:r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t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-7,4°C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skupenství (normální p,T): kapalina (červenohnědá)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tvoří dvouatomové molekuly </a:t>
            </a:r>
            <a:r>
              <a:rPr lang="cs-CZ" b="1" dirty="0" smtClean="0">
                <a:solidFill>
                  <a:srgbClr val="FFFF00"/>
                </a:solidFill>
              </a:rPr>
              <a:t>Br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endParaRPr lang="cs-CZ" b="1" baseline="-25000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velmi reaktivní, velmi toxický (včetně par), reaguje s většinou prvků PSP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izotopy: třicet dva známých – např. 79 a 81 stabilní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velká hustota ( 3,1 g/cm</a:t>
            </a:r>
            <a:r>
              <a:rPr lang="cs-CZ" b="1" baseline="30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, srov. voda 1 g/cm</a:t>
            </a:r>
            <a:r>
              <a:rPr lang="cs-CZ" b="1" baseline="30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, hliník 2,7 g/cm</a:t>
            </a:r>
            <a:r>
              <a:rPr lang="cs-CZ" b="1" baseline="30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u="sng" dirty="0">
                <a:solidFill>
                  <a:srgbClr val="FFFF00"/>
                </a:solidFill>
              </a:rPr>
              <a:t>výskyt</a:t>
            </a:r>
            <a:r>
              <a:rPr lang="cs-CZ" b="1" dirty="0" smtClean="0">
                <a:solidFill>
                  <a:srgbClr val="FFFF00"/>
                </a:solidFill>
              </a:rPr>
              <a:t>: na Zemi </a:t>
            </a:r>
            <a:r>
              <a:rPr lang="cs-CZ" b="1" u="sng" dirty="0" smtClean="0">
                <a:solidFill>
                  <a:srgbClr val="FFFF00"/>
                </a:solidFill>
              </a:rPr>
              <a:t>pouze</a:t>
            </a:r>
            <a:r>
              <a:rPr lang="cs-CZ" b="1" dirty="0" smtClean="0">
                <a:solidFill>
                  <a:srgbClr val="FFFF00"/>
                </a:solidFill>
              </a:rPr>
              <a:t> ve sloučeninách, z nichž většina rozpuštěna v mořské vodě; v minerálech obvykle doprovází chlor)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u="sng" dirty="0" smtClean="0">
                <a:solidFill>
                  <a:srgbClr val="FFFF00"/>
                </a:solidFill>
              </a:rPr>
              <a:t>významné anorganické sloučeniny</a:t>
            </a:r>
            <a:r>
              <a:rPr lang="cs-CZ" b="1" dirty="0" smtClean="0">
                <a:solidFill>
                  <a:srgbClr val="FFFF00"/>
                </a:solidFill>
              </a:rPr>
              <a:t>: kyseliny (např. bromovodíková </a:t>
            </a:r>
            <a:r>
              <a:rPr lang="cs-CZ" b="1" dirty="0" err="1" smtClean="0">
                <a:solidFill>
                  <a:srgbClr val="FFFF00"/>
                </a:solidFill>
              </a:rPr>
              <a:t>HBr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bromná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HBrO</a:t>
            </a:r>
            <a:r>
              <a:rPr lang="cs-CZ" b="1" dirty="0" smtClean="0">
                <a:solidFill>
                  <a:srgbClr val="FFFF00"/>
                </a:solidFill>
              </a:rPr>
              <a:t>, bromičná HBrO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), bromid stříbrný </a:t>
            </a:r>
            <a:r>
              <a:rPr lang="cs-CZ" b="1" dirty="0" err="1" smtClean="0">
                <a:solidFill>
                  <a:srgbClr val="FFFF00"/>
                </a:solidFill>
              </a:rPr>
              <a:t>AgBr</a:t>
            </a:r>
            <a:r>
              <a:rPr lang="cs-CZ" b="1" dirty="0" smtClean="0">
                <a:solidFill>
                  <a:srgbClr val="FFFF00"/>
                </a:solidFill>
              </a:rPr>
              <a:t> (fotocitlivý, užití ve fotografii)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výroba</a:t>
            </a:r>
            <a:r>
              <a:rPr lang="cs-CZ" b="1" dirty="0" smtClean="0">
                <a:solidFill>
                  <a:srgbClr val="FFFF00"/>
                </a:solidFill>
              </a:rPr>
              <a:t>: z bromidů (zdroje: mořská voda, matečné louhy po krystalizaci chloridů) vytěsněním chlorem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příprava</a:t>
            </a:r>
            <a:r>
              <a:rPr lang="cs-CZ" b="1" dirty="0" smtClean="0">
                <a:solidFill>
                  <a:srgbClr val="FFFF00"/>
                </a:solidFill>
              </a:rPr>
              <a:t>: např. 2</a:t>
            </a:r>
            <a:r>
              <a:rPr lang="pt-BR" b="1" dirty="0" smtClean="0">
                <a:solidFill>
                  <a:srgbClr val="FFFF00"/>
                </a:solidFill>
              </a:rPr>
              <a:t>KBr + MnO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 + </a:t>
            </a:r>
            <a:r>
              <a:rPr lang="cs-CZ" b="1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H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SO</a:t>
            </a:r>
            <a:r>
              <a:rPr lang="pt-BR" b="1" baseline="-25000" dirty="0" smtClean="0">
                <a:solidFill>
                  <a:srgbClr val="FFFF00"/>
                </a:solidFill>
              </a:rPr>
              <a:t>4</a:t>
            </a:r>
            <a:r>
              <a:rPr lang="pt-BR" b="1" dirty="0" smtClean="0">
                <a:solidFill>
                  <a:srgbClr val="FFFF00"/>
                </a:solidFill>
              </a:rPr>
              <a:t> → K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SO</a:t>
            </a:r>
            <a:r>
              <a:rPr lang="pt-BR" b="1" baseline="-25000" dirty="0" smtClean="0">
                <a:solidFill>
                  <a:srgbClr val="FFFF00"/>
                </a:solidFill>
              </a:rPr>
              <a:t>4</a:t>
            </a:r>
            <a:r>
              <a:rPr lang="pt-BR" b="1" dirty="0" smtClean="0">
                <a:solidFill>
                  <a:srgbClr val="FFFF00"/>
                </a:solidFill>
              </a:rPr>
              <a:t> + MnSO</a:t>
            </a:r>
            <a:r>
              <a:rPr lang="pt-BR" b="1" baseline="-25000" dirty="0" smtClean="0">
                <a:solidFill>
                  <a:srgbClr val="FFFF00"/>
                </a:solidFill>
              </a:rPr>
              <a:t>4</a:t>
            </a:r>
            <a:r>
              <a:rPr lang="pt-BR" b="1" dirty="0" smtClean="0">
                <a:solidFill>
                  <a:srgbClr val="FFFF00"/>
                </a:solidFill>
              </a:rPr>
              <a:t> + </a:t>
            </a:r>
            <a:r>
              <a:rPr lang="cs-CZ" b="1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H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O + Br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endParaRPr lang="cs-CZ" b="1" u="sng" baseline="-25000" dirty="0" smtClean="0">
              <a:solidFill>
                <a:srgbClr val="FFFF00"/>
              </a:solidFill>
            </a:endParaRPr>
          </a:p>
          <a:p>
            <a:r>
              <a:rPr lang="cs-CZ" b="1" u="sng" dirty="0" smtClean="0">
                <a:solidFill>
                  <a:srgbClr val="FFFF00"/>
                </a:solidFill>
              </a:rPr>
              <a:t>použití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elementární </a:t>
            </a:r>
            <a:r>
              <a:rPr lang="pt-BR" b="1" dirty="0" smtClean="0">
                <a:solidFill>
                  <a:srgbClr val="FFFF00"/>
                </a:solidFill>
              </a:rPr>
              <a:t>Br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baseline="-25000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a bromidy jako </a:t>
            </a:r>
            <a:r>
              <a:rPr lang="cs-CZ" b="1" dirty="0" err="1" smtClean="0">
                <a:solidFill>
                  <a:srgbClr val="FFFF00"/>
                </a:solidFill>
              </a:rPr>
              <a:t>bromační</a:t>
            </a:r>
            <a:r>
              <a:rPr lang="cs-CZ" b="1" dirty="0" smtClean="0">
                <a:solidFill>
                  <a:srgbClr val="FFFF00"/>
                </a:solidFill>
              </a:rPr>
              <a:t> činidlo v </a:t>
            </a:r>
            <a:r>
              <a:rPr lang="cs-CZ" b="1" dirty="0" err="1" smtClean="0">
                <a:solidFill>
                  <a:srgbClr val="FFFF00"/>
                </a:solidFill>
              </a:rPr>
              <a:t>org</a:t>
            </a:r>
            <a:r>
              <a:rPr lang="cs-CZ" b="1" dirty="0" smtClean="0">
                <a:solidFill>
                  <a:srgbClr val="FFFF00"/>
                </a:solidFill>
              </a:rPr>
              <a:t>. technologiích; výroba </a:t>
            </a:r>
            <a:r>
              <a:rPr lang="cs-CZ" b="1" dirty="0" err="1" smtClean="0">
                <a:solidFill>
                  <a:srgbClr val="FFFF00"/>
                </a:solidFill>
              </a:rPr>
              <a:t>HBr</a:t>
            </a:r>
            <a:r>
              <a:rPr lang="cs-CZ" b="1" dirty="0" smtClean="0">
                <a:solidFill>
                  <a:srgbClr val="FFFF00"/>
                </a:solidFill>
              </a:rPr>
              <a:t> a bromidů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výroba zpomalovačů hoření, léků, pesticidů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3214709"/>
          </a:xfrm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?v=Slt3_5upuSs</a:t>
            </a:r>
            <a:r>
              <a:rPr lang="cs-CZ" sz="2400" dirty="0" smtClean="0"/>
              <a:t> vlastnosti Br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a reakce s </a:t>
            </a:r>
            <a:r>
              <a:rPr lang="cs-CZ" sz="2400" dirty="0" err="1" smtClean="0"/>
              <a:t>Al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?v=uCwHzTsx5yY</a:t>
            </a:r>
            <a:r>
              <a:rPr lang="cs-CZ" sz="2400" dirty="0" smtClean="0"/>
              <a:t> reakce s </a:t>
            </a:r>
            <a:r>
              <a:rPr lang="cs-CZ" sz="2400" dirty="0" err="1" smtClean="0"/>
              <a:t>Al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?v=EvtyMr5EvBY</a:t>
            </a:r>
            <a:r>
              <a:rPr lang="cs-CZ" sz="2400" dirty="0" smtClean="0"/>
              <a:t> reakce halogenů s </a:t>
            </a:r>
            <a:r>
              <a:rPr lang="cs-CZ" sz="2400" dirty="0" err="1" smtClean="0"/>
              <a:t>Fe</a:t>
            </a:r>
            <a:endParaRPr lang="cs-CZ" sz="2400" dirty="0" smtClean="0"/>
          </a:p>
          <a:p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?v=b6_</a:t>
            </a:r>
            <a:r>
              <a:rPr lang="cs-CZ" sz="2400" dirty="0" err="1" smtClean="0">
                <a:hlinkClick r:id="rId6"/>
              </a:rPr>
              <a:t>xD</a:t>
            </a:r>
            <a:r>
              <a:rPr lang="cs-CZ" sz="2400" dirty="0" smtClean="0">
                <a:hlinkClick r:id="rId6"/>
              </a:rPr>
              <a:t>_</a:t>
            </a:r>
            <a:r>
              <a:rPr lang="cs-CZ" sz="2400" dirty="0" err="1" smtClean="0">
                <a:hlinkClick r:id="rId6"/>
              </a:rPr>
              <a:t>lr</a:t>
            </a:r>
            <a:r>
              <a:rPr lang="cs-CZ" sz="2400" dirty="0" smtClean="0">
                <a:hlinkClick r:id="rId6"/>
              </a:rPr>
              <a:t>-</a:t>
            </a:r>
            <a:r>
              <a:rPr lang="cs-CZ" sz="2400" dirty="0" err="1" smtClean="0">
                <a:hlinkClick r:id="rId6"/>
              </a:rPr>
              <a:t>zA</a:t>
            </a:r>
            <a:r>
              <a:rPr lang="cs-CZ" sz="2400" dirty="0" smtClean="0"/>
              <a:t> příprava použitím </a:t>
            </a:r>
            <a:r>
              <a:rPr lang="cs-CZ" sz="2400" dirty="0" err="1" smtClean="0"/>
              <a:t>KBr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4643446"/>
            <a:ext cx="792961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VŠECHNY REAKCE S UPLATNĚNÍM BROMU VYŽADUJÍ ZKUŠENOSTI; DODRŽOVÁNÍ BEZPEČNOSTI A VLASTNÍ OCHRANY JE ZCELA NEZBYTNÉ!!!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BROM –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Symbol bromu?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Br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Latinský název?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FF00"/>
                </a:solidFill>
              </a:rPr>
              <a:t>Bromum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Výskyt v přírodě?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pouze ve sloučeninách rozpuštěných převážně v mořské vodě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Skupenství, barva?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Rezavě hnědá kapalina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Chemické vlastnosti?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Velmi reaktivní, velmi toxický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Významné sloučeniny?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Např. </a:t>
            </a:r>
            <a:r>
              <a:rPr lang="cs-CZ" b="1" dirty="0" err="1" smtClean="0">
                <a:solidFill>
                  <a:srgbClr val="FFFF00"/>
                </a:solidFill>
              </a:rPr>
              <a:t>HBr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AgBr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bromované</a:t>
            </a:r>
            <a:r>
              <a:rPr lang="cs-CZ" b="1" dirty="0" smtClean="0">
                <a:solidFill>
                  <a:srgbClr val="FFFF00"/>
                </a:solidFill>
              </a:rPr>
              <a:t> uhlovodíky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Reaguje se železem?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Ano, téměř se všemi prvky PSP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Výroba?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z </a:t>
            </a:r>
            <a:r>
              <a:rPr lang="cs-CZ" b="1" smtClean="0">
                <a:solidFill>
                  <a:srgbClr val="FFFF00"/>
                </a:solidFill>
              </a:rPr>
              <a:t>bromidů </a:t>
            </a:r>
            <a:r>
              <a:rPr lang="cs-CZ" b="1" smtClean="0">
                <a:solidFill>
                  <a:srgbClr val="FFFF00"/>
                </a:solidFill>
              </a:rPr>
              <a:t>(vytěsnění </a:t>
            </a:r>
            <a:r>
              <a:rPr lang="cs-CZ" b="1" dirty="0" smtClean="0">
                <a:solidFill>
                  <a:srgbClr val="FFFF00"/>
                </a:solidFill>
              </a:rPr>
              <a:t>chlorem)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656</TotalTime>
  <Words>435</Words>
  <Application>Microsoft Office PowerPoint</Application>
  <PresentationFormat>Předvádění na obrazovce (4:3)</PresentationFormat>
  <Paragraphs>71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BROM</vt:lpstr>
      <vt:lpstr>BROM</vt:lpstr>
      <vt:lpstr>BROM</vt:lpstr>
      <vt:lpstr>BROM</vt:lpstr>
      <vt:lpstr>BROM</vt:lpstr>
      <vt:lpstr>BROM</vt:lpstr>
      <vt:lpstr>BROM – jednoduché shrnutí: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bendji</cp:lastModifiedBy>
  <cp:revision>87</cp:revision>
  <dcterms:created xsi:type="dcterms:W3CDTF">2012-11-21T17:26:46Z</dcterms:created>
  <dcterms:modified xsi:type="dcterms:W3CDTF">2013-03-11T12:49:14Z</dcterms:modified>
</cp:coreProperties>
</file>