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60" r:id="rId4"/>
    <p:sldId id="261" r:id="rId5"/>
    <p:sldId id="263" r:id="rId6"/>
    <p:sldId id="264" r:id="rId7"/>
    <p:sldId id="265" r:id="rId8"/>
    <p:sldId id="266" r:id="rId9"/>
    <p:sldId id="262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7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1ABDF"/>
            </a:gs>
            <a:gs pos="36000">
              <a:srgbClr val="DF63E2"/>
            </a:gs>
            <a:gs pos="67000">
              <a:srgbClr val="F952A0"/>
            </a:gs>
            <a:gs pos="78000">
              <a:srgbClr val="B43E85">
                <a:lumMod val="72000"/>
                <a:lumOff val="28000"/>
              </a:srgbClr>
            </a:gs>
            <a:gs pos="100000">
              <a:srgbClr val="B737B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idx="1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845134142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VY_32_INOVACE_54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Shoda přísudku s podmětem – úvodní seznámení s pravidly psaní koncovek -y/-i/-a, u sloves v čísle množném, čase minulém. Následné procvičení.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s krátkým procvičením.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5112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Shoda přísudku s podmětem - úvod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(čas minulý)</a:t>
            </a:r>
            <a:endParaRPr lang="cs-CZ" sz="3600" u="sng" dirty="0"/>
          </a:p>
        </p:txBody>
      </p:sp>
      <p:pic>
        <p:nvPicPr>
          <p:cNvPr id="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84558" y="2386198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u="sng" dirty="0" smtClean="0"/>
              <a:t>Maminky</a:t>
            </a:r>
            <a:r>
              <a:rPr lang="cs-CZ" sz="4800" dirty="0" smtClean="0"/>
              <a:t> vařil</a:t>
            </a:r>
            <a:r>
              <a:rPr lang="cs-CZ" sz="4800" u="sng" dirty="0" smtClean="0"/>
              <a:t>y</a:t>
            </a:r>
            <a:r>
              <a:rPr lang="cs-CZ" sz="4800" dirty="0" smtClean="0"/>
              <a:t> oběd.</a:t>
            </a:r>
          </a:p>
          <a:p>
            <a:pPr marL="0" indent="0" algn="ctr">
              <a:buNone/>
            </a:pPr>
            <a:r>
              <a:rPr lang="cs-CZ" sz="4800" u="sng" dirty="0" smtClean="0"/>
              <a:t>Tatínkové</a:t>
            </a:r>
            <a:r>
              <a:rPr lang="cs-CZ" sz="4800" dirty="0" smtClean="0"/>
              <a:t> opravoval</a:t>
            </a:r>
            <a:r>
              <a:rPr lang="cs-CZ" sz="4800" u="sng" dirty="0" smtClean="0"/>
              <a:t>i</a:t>
            </a:r>
            <a:r>
              <a:rPr lang="cs-CZ" sz="4800" dirty="0" smtClean="0"/>
              <a:t> staré auto.</a:t>
            </a:r>
          </a:p>
          <a:p>
            <a:pPr marL="0" indent="0" algn="ctr">
              <a:buNone/>
            </a:pPr>
            <a:r>
              <a:rPr lang="cs-CZ" sz="4800" u="sng" dirty="0" smtClean="0"/>
              <a:t>Kuřata</a:t>
            </a:r>
            <a:r>
              <a:rPr lang="cs-CZ" sz="4800" dirty="0" smtClean="0"/>
              <a:t> hrabal</a:t>
            </a:r>
            <a:r>
              <a:rPr lang="cs-CZ" sz="4800" u="sng" dirty="0" smtClean="0"/>
              <a:t>a</a:t>
            </a:r>
            <a:r>
              <a:rPr lang="cs-CZ" sz="4800" dirty="0" smtClean="0"/>
              <a:t> v písku.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7414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Pravidla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Sloveso v přísudku se s podmětem shoduje v rodě a čísle. Toto je důležité zejména v </a:t>
            </a:r>
            <a:r>
              <a:rPr lang="cs-CZ" u="sng" dirty="0" smtClean="0"/>
              <a:t>množném čísle minulého času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Je-li podmětem podstatné jméno rodu mužského životného v čísle množném, píšeme v koncovce přísudku v minulém čase – i.</a:t>
            </a:r>
          </a:p>
          <a:p>
            <a:r>
              <a:rPr lang="cs-CZ" dirty="0"/>
              <a:t>Je-li podmětem podstatné jméno rodu </a:t>
            </a:r>
            <a:r>
              <a:rPr lang="cs-CZ" dirty="0" smtClean="0"/>
              <a:t>mužského neživotného nebo podstatné jméno rodu </a:t>
            </a:r>
            <a:r>
              <a:rPr lang="cs-CZ" dirty="0"/>
              <a:t>ženského v čísle množném, </a:t>
            </a:r>
            <a:r>
              <a:rPr lang="cs-CZ" dirty="0" smtClean="0"/>
              <a:t>píšeme v koncovce přísudku </a:t>
            </a:r>
            <a:r>
              <a:rPr lang="cs-CZ" dirty="0"/>
              <a:t>v minulém čase – </a:t>
            </a:r>
            <a:r>
              <a:rPr lang="cs-CZ" dirty="0" smtClean="0"/>
              <a:t>y.</a:t>
            </a:r>
          </a:p>
          <a:p>
            <a:r>
              <a:rPr lang="cs-CZ" dirty="0"/>
              <a:t>Je-li podmětem podstatné jméno </a:t>
            </a:r>
            <a:r>
              <a:rPr lang="cs-CZ" dirty="0" smtClean="0"/>
              <a:t>rodu </a:t>
            </a:r>
            <a:r>
              <a:rPr lang="cs-CZ" dirty="0"/>
              <a:t>středního v čísle množném </a:t>
            </a:r>
            <a:r>
              <a:rPr lang="cs-CZ" dirty="0" smtClean="0"/>
              <a:t>píšeme v koncovce přísudku </a:t>
            </a:r>
            <a:r>
              <a:rPr lang="cs-CZ" dirty="0"/>
              <a:t>v minulém čase– </a:t>
            </a:r>
            <a:r>
              <a:rPr lang="cs-CZ" dirty="0" smtClean="0"/>
              <a:t>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880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u="sng" dirty="0"/>
              <a:t>Pozor na tyto těžké </a:t>
            </a:r>
            <a:r>
              <a:rPr lang="cs-CZ" u="sng" dirty="0" smtClean="0"/>
              <a:t>věty</a:t>
            </a:r>
            <a:r>
              <a:rPr lang="cs-CZ" u="sng" dirty="0"/>
              <a:t/>
            </a:r>
            <a:br>
              <a:rPr lang="cs-CZ" u="sng" dirty="0"/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u="sng" dirty="0" smtClean="0"/>
              <a:t>Děti</a:t>
            </a:r>
            <a:r>
              <a:rPr lang="cs-CZ" sz="3600" dirty="0" smtClean="0"/>
              <a:t> si hrál</a:t>
            </a:r>
            <a:r>
              <a:rPr lang="cs-CZ" sz="3600" u="sng" dirty="0" smtClean="0"/>
              <a:t>y</a:t>
            </a:r>
            <a:r>
              <a:rPr lang="cs-CZ" sz="3600" dirty="0" smtClean="0"/>
              <a:t> na pískovišti.</a:t>
            </a:r>
          </a:p>
          <a:p>
            <a:r>
              <a:rPr lang="cs-CZ" sz="3600" u="sng" dirty="0" smtClean="0"/>
              <a:t>Rodiče</a:t>
            </a:r>
            <a:r>
              <a:rPr lang="cs-CZ" sz="3600" dirty="0" smtClean="0"/>
              <a:t> si povídal</a:t>
            </a:r>
            <a:r>
              <a:rPr lang="cs-CZ" sz="3600" u="sng" dirty="0" smtClean="0"/>
              <a:t>i</a:t>
            </a:r>
            <a:r>
              <a:rPr lang="cs-CZ" sz="3600" dirty="0" smtClean="0"/>
              <a:t> se známými.</a:t>
            </a:r>
          </a:p>
          <a:p>
            <a:r>
              <a:rPr lang="cs-CZ" sz="3600" u="sng" dirty="0" smtClean="0"/>
              <a:t>Koně</a:t>
            </a:r>
            <a:r>
              <a:rPr lang="cs-CZ" sz="3600" dirty="0" smtClean="0"/>
              <a:t> běhal</a:t>
            </a:r>
            <a:r>
              <a:rPr lang="cs-CZ" sz="3600" u="sng" dirty="0" smtClean="0"/>
              <a:t>i</a:t>
            </a:r>
            <a:r>
              <a:rPr lang="cs-CZ" sz="3600" dirty="0" smtClean="0"/>
              <a:t> po louce.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Reditel\AppData\Local\Microsoft\Windows\Temporary Internet Files\Content.IE5\PTADW41Y\MC900346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61100"/>
            <a:ext cx="3886784" cy="311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442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Doplň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Včera mamink</a:t>
            </a:r>
            <a:r>
              <a:rPr lang="cs-CZ" sz="4400" dirty="0"/>
              <a:t>y</a:t>
            </a:r>
            <a:r>
              <a:rPr lang="cs-CZ" sz="4400" dirty="0" smtClean="0"/>
              <a:t> uvařil_ moc dobrý oběd.</a:t>
            </a:r>
          </a:p>
          <a:p>
            <a:pPr marL="0" indent="0">
              <a:buNone/>
            </a:pPr>
            <a:r>
              <a:rPr lang="cs-CZ" sz="4400" dirty="0" smtClean="0"/>
              <a:t>Sýkory létal_ nad hlavami diváků.</a:t>
            </a:r>
          </a:p>
          <a:p>
            <a:pPr marL="0" indent="0">
              <a:buNone/>
            </a:pPr>
            <a:r>
              <a:rPr lang="cs-CZ" sz="4400" dirty="0" smtClean="0"/>
              <a:t>Lod</a:t>
            </a:r>
            <a:r>
              <a:rPr lang="cs-CZ" sz="4400" dirty="0"/>
              <a:t>ě</a:t>
            </a:r>
            <a:r>
              <a:rPr lang="cs-CZ" sz="4400" dirty="0" smtClean="0"/>
              <a:t> se plavil_ na širém moři.</a:t>
            </a:r>
          </a:p>
        </p:txBody>
      </p:sp>
      <p:pic>
        <p:nvPicPr>
          <p:cNvPr id="3074" name="Picture 2" descr="C:\Users\Reditel\AppData\Local\Microsoft\Windows\Temporary Internet Files\Content.IE5\PTADW41Y\MC900014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33901"/>
            <a:ext cx="1872208" cy="22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505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Doplň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 smtClean="0"/>
              <a:t>Naši psi štěkal_ na sousedy.</a:t>
            </a:r>
          </a:p>
          <a:p>
            <a:pPr marL="0" indent="0">
              <a:buNone/>
            </a:pPr>
            <a:r>
              <a:rPr lang="cs-CZ" sz="3600" dirty="0" smtClean="0"/>
              <a:t>Naši sousedé nám přivezl_ ze Švýcarska čokoládu.</a:t>
            </a:r>
          </a:p>
          <a:p>
            <a:pPr marL="0" indent="0">
              <a:buNone/>
            </a:pPr>
            <a:r>
              <a:rPr lang="cs-CZ" sz="3600" dirty="0" smtClean="0"/>
              <a:t>Koupili jsme granule na slimáky, kteří nám okusoval_ zeleninu.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Reditel\AppData\Local\Microsoft\Windows\Temporary Internet Files\Content.IE5\405GLAV3\MC9000142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38436"/>
            <a:ext cx="2096468" cy="2490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655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Doplň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 trouby voněl_ opečené párky.</a:t>
            </a:r>
          </a:p>
          <a:p>
            <a:pPr marL="0" indent="0">
              <a:buNone/>
            </a:pPr>
            <a:r>
              <a:rPr lang="cs-CZ" sz="4000" dirty="0" smtClean="0"/>
              <a:t>Včera se mi zdál_ krásné sny.</a:t>
            </a:r>
          </a:p>
          <a:p>
            <a:pPr marL="0" indent="0">
              <a:buNone/>
            </a:pPr>
            <a:r>
              <a:rPr lang="cs-CZ" sz="4000" dirty="0" smtClean="0"/>
              <a:t>Květiny rozkvetl_, stromy se zazelenal_ - bylo jaro.</a:t>
            </a:r>
            <a:endParaRPr lang="cs-CZ" sz="4000" dirty="0"/>
          </a:p>
        </p:txBody>
      </p:sp>
      <p:pic>
        <p:nvPicPr>
          <p:cNvPr id="4" name="Picture 2" descr="C:\Users\Reditel\AppData\Local\Microsoft\Windows\Temporary Internet Files\Content.IE5\PTADW41Y\MC900014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93096"/>
            <a:ext cx="1872208" cy="2224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71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Doplň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Pletl_ se mi čísla sudá a lichá.</a:t>
            </a:r>
          </a:p>
          <a:p>
            <a:pPr marL="0" indent="0">
              <a:buNone/>
            </a:pPr>
            <a:r>
              <a:rPr lang="cs-CZ" sz="4800" dirty="0" smtClean="0"/>
              <a:t>Pole se krásně zazelenal_.</a:t>
            </a:r>
          </a:p>
          <a:p>
            <a:pPr marL="0" indent="0">
              <a:buNone/>
            </a:pPr>
            <a:r>
              <a:rPr lang="cs-CZ" sz="4800" dirty="0" smtClean="0"/>
              <a:t>Přísloví se všem žákům zdál_ těžká.</a:t>
            </a:r>
            <a:endParaRPr lang="cs-CZ" sz="4800" dirty="0"/>
          </a:p>
        </p:txBody>
      </p:sp>
      <p:pic>
        <p:nvPicPr>
          <p:cNvPr id="5122" name="Picture 2" descr="C:\Users\Reditel\AppData\Local\Microsoft\Windows\Temporary Internet Files\Content.IE5\H1AWVGRR\MC9000142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93096"/>
            <a:ext cx="2024460" cy="240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933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Pár vět na procvičení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46805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u="sng" dirty="0" smtClean="0"/>
              <a:t>Lvi</a:t>
            </a:r>
            <a:r>
              <a:rPr lang="cs-CZ" sz="3600" dirty="0" smtClean="0"/>
              <a:t> v zoo řval</a:t>
            </a:r>
            <a:r>
              <a:rPr lang="cs-CZ" sz="3600" u="sng" dirty="0" smtClean="0"/>
              <a:t>_</a:t>
            </a:r>
            <a:r>
              <a:rPr lang="cs-CZ" sz="3600" dirty="0" smtClean="0"/>
              <a:t>. </a:t>
            </a:r>
          </a:p>
          <a:p>
            <a:pPr marL="0" indent="0">
              <a:buNone/>
            </a:pPr>
            <a:r>
              <a:rPr lang="cs-CZ" sz="3600" u="sng" dirty="0" smtClean="0"/>
              <a:t>Kačka s Aničkou </a:t>
            </a:r>
            <a:r>
              <a:rPr lang="cs-CZ" sz="3600" dirty="0"/>
              <a:t> </a:t>
            </a:r>
            <a:r>
              <a:rPr lang="cs-CZ" sz="3600" dirty="0" smtClean="0"/>
              <a:t>snídal</a:t>
            </a:r>
            <a:r>
              <a:rPr lang="cs-CZ" sz="3600" u="sng" dirty="0"/>
              <a:t>_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Na louce létal</a:t>
            </a:r>
            <a:r>
              <a:rPr lang="cs-CZ" sz="3600" u="sng" dirty="0"/>
              <a:t>_</a:t>
            </a:r>
            <a:r>
              <a:rPr lang="cs-CZ" sz="3600" dirty="0" smtClean="0"/>
              <a:t> </a:t>
            </a:r>
            <a:r>
              <a:rPr lang="cs-CZ" sz="3600" u="sng" dirty="0" smtClean="0"/>
              <a:t>motýli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r>
              <a:rPr lang="cs-CZ" sz="3600" dirty="0" smtClean="0"/>
              <a:t>Ve škole </a:t>
            </a:r>
            <a:r>
              <a:rPr lang="cs-CZ" sz="3600" u="sng" dirty="0" smtClean="0"/>
              <a:t>se žáci </a:t>
            </a:r>
            <a:r>
              <a:rPr lang="cs-CZ" sz="3600" dirty="0" smtClean="0"/>
              <a:t>učil</a:t>
            </a:r>
            <a:r>
              <a:rPr lang="cs-CZ" sz="3600" u="sng" dirty="0"/>
              <a:t>_</a:t>
            </a:r>
            <a:r>
              <a:rPr lang="cs-CZ" sz="3600" dirty="0" smtClean="0"/>
              <a:t> o zvířatech.</a:t>
            </a:r>
          </a:p>
          <a:p>
            <a:pPr marL="0" indent="0">
              <a:buNone/>
            </a:pPr>
            <a:r>
              <a:rPr lang="cs-CZ" sz="3600" u="sng" dirty="0" smtClean="0"/>
              <a:t>Opice</a:t>
            </a:r>
            <a:r>
              <a:rPr lang="cs-CZ" sz="3600" dirty="0" smtClean="0"/>
              <a:t> vydával</a:t>
            </a:r>
            <a:r>
              <a:rPr lang="cs-CZ" sz="3600" u="sng" dirty="0"/>
              <a:t>_</a:t>
            </a:r>
            <a:r>
              <a:rPr lang="cs-CZ" sz="3600" dirty="0" smtClean="0"/>
              <a:t> divné zvuky.</a:t>
            </a:r>
          </a:p>
          <a:p>
            <a:pPr marL="0" indent="0">
              <a:buNone/>
            </a:pPr>
            <a:r>
              <a:rPr lang="cs-CZ" sz="3600" u="sng" dirty="0" smtClean="0"/>
              <a:t>Sovy</a:t>
            </a:r>
            <a:r>
              <a:rPr lang="cs-CZ" sz="3600" dirty="0" smtClean="0"/>
              <a:t> létal</a:t>
            </a:r>
            <a:r>
              <a:rPr lang="cs-CZ" sz="3600" u="sng" dirty="0"/>
              <a:t>_</a:t>
            </a:r>
            <a:r>
              <a:rPr lang="cs-CZ" sz="3600" dirty="0" smtClean="0"/>
              <a:t> v noci.</a:t>
            </a:r>
          </a:p>
          <a:p>
            <a:pPr marL="0" indent="0">
              <a:buNone/>
            </a:pPr>
            <a:r>
              <a:rPr lang="cs-CZ" sz="3600" u="sng" dirty="0" smtClean="0"/>
              <a:t>Orli </a:t>
            </a:r>
            <a:r>
              <a:rPr lang="cs-CZ" sz="3600" dirty="0" smtClean="0"/>
              <a:t>létal</a:t>
            </a:r>
            <a:r>
              <a:rPr lang="cs-CZ" sz="3600" u="sng" dirty="0"/>
              <a:t>_</a:t>
            </a:r>
            <a:r>
              <a:rPr lang="cs-CZ" sz="3600" dirty="0" smtClean="0"/>
              <a:t> v oblacích.</a:t>
            </a:r>
          </a:p>
          <a:p>
            <a:pPr marL="0" indent="0">
              <a:buNone/>
            </a:pPr>
            <a:r>
              <a:rPr lang="cs-CZ" sz="3600" u="sng" dirty="0" smtClean="0"/>
              <a:t>Děvčata</a:t>
            </a:r>
            <a:r>
              <a:rPr lang="cs-CZ" sz="3600" dirty="0" smtClean="0"/>
              <a:t> se zlobil</a:t>
            </a:r>
            <a:r>
              <a:rPr lang="cs-CZ" sz="3600" u="sng" dirty="0"/>
              <a:t>_</a:t>
            </a:r>
            <a:r>
              <a:rPr lang="cs-CZ" sz="3600" dirty="0" smtClean="0"/>
              <a:t>, že </a:t>
            </a:r>
            <a:r>
              <a:rPr lang="cs-CZ" sz="3600" u="sng" dirty="0" smtClean="0"/>
              <a:t>kluci</a:t>
            </a:r>
            <a:r>
              <a:rPr lang="cs-CZ" sz="3600" dirty="0" smtClean="0"/>
              <a:t> </a:t>
            </a:r>
            <a:r>
              <a:rPr lang="cs-CZ" sz="3600" dirty="0" err="1" smtClean="0"/>
              <a:t>přišl</a:t>
            </a:r>
            <a:r>
              <a:rPr lang="cs-CZ" sz="3600" u="sng" dirty="0"/>
              <a:t>_</a:t>
            </a:r>
            <a:r>
              <a:rPr lang="cs-CZ" sz="3600" dirty="0" smtClean="0"/>
              <a:t> pozdě.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ditel\AppData\Local\Microsoft\Windows\Temporary Internet Files\Content.IE5\YEUM0XX8\MC900352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40" y="2769520"/>
            <a:ext cx="2808312" cy="292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6084168" y="1752601"/>
            <a:ext cx="1152128" cy="8843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380928" y="1583036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555776" y="2698069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491880" y="3144789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680196" y="4776440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2521620" y="3789040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/>
              <a:t>y</a:t>
            </a:r>
            <a:endParaRPr lang="cs-CZ" sz="3600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067944" y="2086348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/>
              <a:t>y</a:t>
            </a:r>
            <a:endParaRPr lang="cs-CZ" sz="3600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813856" y="4335760"/>
            <a:ext cx="106900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/>
              <a:t>y</a:t>
            </a:r>
            <a:endParaRPr lang="cs-CZ" sz="3600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966580" y="5405757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/>
              <a:t>a</a:t>
            </a:r>
            <a:endParaRPr lang="cs-CZ" sz="3600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5508104" y="5405757"/>
            <a:ext cx="1152128" cy="89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91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Obrázky z:</a:t>
            </a:r>
          </a:p>
          <a:p>
            <a:pPr marL="0" indent="0">
              <a:buNone/>
            </a:pPr>
            <a:r>
              <a:rPr lang="cs-CZ" sz="2800" dirty="0" smtClean="0"/>
              <a:t>Galerie </a:t>
            </a:r>
            <a:r>
              <a:rPr lang="cs-CZ" sz="2800" dirty="0"/>
              <a:t>MS Office </a:t>
            </a:r>
            <a:r>
              <a:rPr lang="cs-CZ" sz="2800" dirty="0" smtClean="0"/>
              <a:t>–URL:www.office.microsoft.com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276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386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Shoda přísudku s podmětem - úvod (čas minulý)</vt:lpstr>
      <vt:lpstr>Pravidla</vt:lpstr>
      <vt:lpstr>Pozor na tyto těžké věty </vt:lpstr>
      <vt:lpstr>Doplň</vt:lpstr>
      <vt:lpstr>Doplň</vt:lpstr>
      <vt:lpstr>Doplň</vt:lpstr>
      <vt:lpstr>Doplň</vt:lpstr>
      <vt:lpstr>Pár vět na procvičení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Richterová Jana</cp:lastModifiedBy>
  <cp:revision>17</cp:revision>
  <dcterms:created xsi:type="dcterms:W3CDTF">2012-10-26T09:39:09Z</dcterms:created>
  <dcterms:modified xsi:type="dcterms:W3CDTF">2013-03-11T13:21:53Z</dcterms:modified>
</cp:coreProperties>
</file>