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60" r:id="rId4"/>
    <p:sldId id="261" r:id="rId5"/>
    <p:sldId id="262" r:id="rId6"/>
    <p:sldId id="257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73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e/Metlife_snoopy_two_blimp.jpg/1024px-Metlife_snoopy_two_blimp.jpg" TargetMode="External"/><Relationship Id="rId2" Type="http://schemas.openxmlformats.org/officeDocument/2006/relationships/hyperlink" Target="http://www.youtube.com/watch?v=a8FJEiI5e6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4/4b/Laser_DSC09088.JPG/779px-Laser_DSC09088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zv0pb7mzaw" TargetMode="External"/><Relationship Id="rId2" Type="http://schemas.openxmlformats.org/officeDocument/2006/relationships/hyperlink" Target="http://upload.wikimedia.org/wikipedia/commons/thumb/8/88/NeTube.jpg/640px-NeTub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rHVOFG2V-c" TargetMode="External"/><Relationship Id="rId2" Type="http://schemas.openxmlformats.org/officeDocument/2006/relationships/hyperlink" Target="http://upload.wikimedia.org/wikipedia/commons/thumb/e/e6/Nci-vol-2268-300_argon_ion_laser.jpg/1024px-Nci-vol-2268-300_argon_ion_laser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38699418"/>
              </p:ext>
            </p:extLst>
          </p:nvPr>
        </p:nvGraphicFramePr>
        <p:xfrm>
          <a:off x="428596" y="571480"/>
          <a:ext cx="8358217" cy="3448443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VY_32_INOVACE_II.CH8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14. 2. 2013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Prvky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071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Vzácné plyny II: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fyzikální a chemické vlastnosti, vybraná použití jednotlivých prvků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400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 obeznámení žáků s nejvýznamnějšími vlastnostmi vzácných plynů.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VZÁCNÉ PLYNY II</a:t>
            </a:r>
            <a:b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HELIUM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OBJEV</a:t>
            </a:r>
            <a:r>
              <a:rPr lang="cs-CZ" b="1" dirty="0" smtClean="0">
                <a:solidFill>
                  <a:srgbClr val="FFFF00"/>
                </a:solidFill>
              </a:rPr>
              <a:t>: 1868 při zatmění Slunce (</a:t>
            </a:r>
            <a:r>
              <a:rPr lang="cs-CZ" b="1" dirty="0" err="1" smtClean="0">
                <a:solidFill>
                  <a:srgbClr val="FFFF00"/>
                </a:solidFill>
              </a:rPr>
              <a:t>Janssen</a:t>
            </a:r>
            <a:r>
              <a:rPr lang="cs-CZ" b="1" dirty="0" smtClean="0">
                <a:solidFill>
                  <a:srgbClr val="FFFF00"/>
                </a:solidFill>
              </a:rPr>
              <a:t>), Hélios – řecký bůh Slunce; izolováno 1895 (</a:t>
            </a:r>
            <a:r>
              <a:rPr lang="cs-CZ" b="1" dirty="0" err="1" smtClean="0">
                <a:solidFill>
                  <a:srgbClr val="FFFF00"/>
                </a:solidFill>
              </a:rPr>
              <a:t>Ramsay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  <a:endParaRPr lang="cs-CZ" b="1" baseline="-25000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nejméně reaktivní prvek PSP, extrémně nízké teploty varu a tání (</a:t>
            </a:r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t</a:t>
            </a:r>
            <a:r>
              <a:rPr lang="cs-CZ" b="1" dirty="0" smtClean="0">
                <a:solidFill>
                  <a:srgbClr val="FFFF00"/>
                </a:solidFill>
              </a:rPr>
              <a:t> = -272°C, </a:t>
            </a:r>
            <a:r>
              <a:rPr lang="cs-CZ" b="1" dirty="0" err="1" smtClean="0">
                <a:solidFill>
                  <a:srgbClr val="FFFF00"/>
                </a:solidFill>
              </a:rPr>
              <a:t>t</a:t>
            </a:r>
            <a:r>
              <a:rPr lang="cs-CZ" b="1" baseline="-25000" dirty="0" err="1" smtClean="0">
                <a:solidFill>
                  <a:srgbClr val="FFFF00"/>
                </a:solidFill>
              </a:rPr>
              <a:t>v</a:t>
            </a:r>
            <a:r>
              <a:rPr lang="cs-CZ" b="1" dirty="0" smtClean="0">
                <a:solidFill>
                  <a:srgbClr val="FFFF00"/>
                </a:solidFill>
              </a:rPr>
              <a:t> = -269°C)</a:t>
            </a:r>
            <a:endParaRPr lang="cs-CZ" b="1" dirty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po vodíku </a:t>
            </a:r>
            <a:r>
              <a:rPr lang="cs-CZ" b="1" u="sng" dirty="0" smtClean="0">
                <a:solidFill>
                  <a:srgbClr val="FFFF00"/>
                </a:solidFill>
              </a:rPr>
              <a:t>2. nejrozšířenější prvek ve vesmíru </a:t>
            </a:r>
            <a:r>
              <a:rPr lang="cs-CZ" b="1" dirty="0" smtClean="0">
                <a:solidFill>
                  <a:srgbClr val="FFFF00"/>
                </a:solidFill>
              </a:rPr>
              <a:t>(složka hvězd)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VÝSKYT NA ZEMI: vzácně – ve svrchních vrstvách atmosféry (nízká hustota), součást zemního plynu (technologicky významné)</a:t>
            </a:r>
            <a:endParaRPr lang="cs-CZ" b="1" u="sng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HELIUM -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některá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plnění vzducholodí a balónků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optická zařízení (lampy, lasery)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dýchací směs v lahvích pro hlubinné potápění (předcházení fyziologických obtíží)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kapalné helium – kryogenní technika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potenciální zdroj energie pro budoucnost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HELIUM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FF00"/>
                </a:solidFill>
                <a:hlinkClick r:id="rId2"/>
              </a:rPr>
              <a:t>http://www.</a:t>
            </a:r>
            <a:r>
              <a:rPr lang="cs-CZ" sz="2800" b="1" u="sng" dirty="0" err="1" smtClean="0">
                <a:solidFill>
                  <a:srgbClr val="FFFF00"/>
                </a:solidFill>
                <a:hlinkClick r:id="rId2"/>
              </a:rPr>
              <a:t>youtube.com</a:t>
            </a:r>
            <a:r>
              <a:rPr lang="cs-CZ" sz="2800" b="1" u="sng" dirty="0" smtClean="0">
                <a:solidFill>
                  <a:srgbClr val="FFFF00"/>
                </a:solidFill>
                <a:hlinkClick r:id="rId2"/>
              </a:rPr>
              <a:t>/</a:t>
            </a:r>
            <a:r>
              <a:rPr lang="cs-CZ" sz="2800" b="1" u="sng" dirty="0" err="1" smtClean="0">
                <a:solidFill>
                  <a:srgbClr val="FFFF00"/>
                </a:solidFill>
                <a:hlinkClick r:id="rId2"/>
              </a:rPr>
              <a:t>watch</a:t>
            </a:r>
            <a:r>
              <a:rPr lang="cs-CZ" sz="2800" b="1" u="sng" dirty="0" smtClean="0">
                <a:solidFill>
                  <a:srgbClr val="FFFF00"/>
                </a:solidFill>
                <a:hlinkClick r:id="rId2"/>
              </a:rPr>
              <a:t>?v=a8FJEiI5e6Q</a:t>
            </a:r>
            <a:r>
              <a:rPr lang="cs-CZ" sz="2800" b="1" dirty="0" smtClean="0">
                <a:solidFill>
                  <a:srgbClr val="FFFF00"/>
                </a:solidFill>
              </a:rPr>
              <a:t>  - obecné vlastnosti, teplotní roztažnost</a:t>
            </a:r>
          </a:p>
          <a:p>
            <a:r>
              <a:rPr lang="cs-CZ" sz="2800" b="1" dirty="0" smtClean="0">
                <a:solidFill>
                  <a:srgbClr val="FFFF00"/>
                </a:solidFill>
                <a:hlinkClick r:id="rId3"/>
              </a:rPr>
              <a:t>http://upload.wikimedia.org/wikipedia/commons/thumb/a/ae/Metlife_snoopy_two_blimp.jpg/1024px-Metlife_snoopy_two_blimp.jpg</a:t>
            </a:r>
            <a:r>
              <a:rPr lang="cs-CZ" sz="2800" b="1" dirty="0" smtClean="0">
                <a:solidFill>
                  <a:srgbClr val="FFFF00"/>
                </a:solidFill>
              </a:rPr>
              <a:t> - moderní vzducholoď</a:t>
            </a:r>
          </a:p>
          <a:p>
            <a:r>
              <a:rPr lang="cs-CZ" sz="2800" b="1" dirty="0" smtClean="0">
                <a:solidFill>
                  <a:srgbClr val="FFFF00"/>
                </a:solidFill>
                <a:hlinkClick r:id="rId4"/>
              </a:rPr>
              <a:t>http://upload.wikimedia.org/wikipedia/commons/thumb/4/4b/Laser_DSC09088.JPG/779px-Laser_DSC09088.JPG</a:t>
            </a:r>
            <a:r>
              <a:rPr lang="cs-CZ" sz="2800" b="1" dirty="0" smtClean="0">
                <a:solidFill>
                  <a:srgbClr val="FFFF00"/>
                </a:solidFill>
              </a:rPr>
              <a:t> - He-Ne laser</a:t>
            </a:r>
          </a:p>
          <a:p>
            <a:endParaRPr lang="cs-CZ" sz="2000" b="1" dirty="0" smtClean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NEON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plyn (bez barvy, chuti, zápachu)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objev: W. </a:t>
            </a:r>
            <a:r>
              <a:rPr lang="cs-CZ" b="1" dirty="0" err="1" smtClean="0">
                <a:solidFill>
                  <a:srgbClr val="FFFF00"/>
                </a:solidFill>
              </a:rPr>
              <a:t>Ramsay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výskyt na Zemi: v atmosféře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sloučeniny neonu neobjeveny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použití: převážně optická zařízení (lampy, lasery): </a:t>
            </a:r>
            <a:r>
              <a:rPr lang="cs-CZ" sz="2000" b="1" dirty="0" smtClean="0">
                <a:solidFill>
                  <a:srgbClr val="FFFF00"/>
                </a:solidFill>
                <a:hlinkClick r:id="rId2"/>
              </a:rPr>
              <a:t>http://upload.wikimedia.org/wikipedia/commons/thumb/8/88/NeTube.jpg/640px-NeTube.jpg</a:t>
            </a:r>
            <a:r>
              <a:rPr lang="cs-CZ" sz="2000" b="1" dirty="0" smtClean="0">
                <a:solidFill>
                  <a:srgbClr val="FFFF00"/>
                </a:solidFill>
              </a:rPr>
              <a:t> - Ne lampa</a:t>
            </a:r>
          </a:p>
          <a:p>
            <a:r>
              <a:rPr lang="cs-CZ" sz="2000" b="1" dirty="0" smtClean="0">
                <a:solidFill>
                  <a:srgbClr val="FFFF00"/>
                </a:solidFill>
                <a:hlinkClick r:id="rId3"/>
              </a:rPr>
              <a:t>http://www.</a:t>
            </a:r>
            <a:r>
              <a:rPr lang="cs-CZ" sz="2000" b="1" dirty="0" err="1" smtClean="0">
                <a:solidFill>
                  <a:srgbClr val="FFFF00"/>
                </a:solidFill>
                <a:hlinkClick r:id="rId3"/>
              </a:rPr>
              <a:t>youtube.com</a:t>
            </a:r>
            <a:r>
              <a:rPr lang="cs-CZ" sz="2000" b="1" dirty="0" smtClean="0">
                <a:solidFill>
                  <a:srgbClr val="FFFF00"/>
                </a:solidFill>
                <a:hlinkClick r:id="rId3"/>
              </a:rPr>
              <a:t>/</a:t>
            </a:r>
            <a:r>
              <a:rPr lang="cs-CZ" sz="2000" b="1" dirty="0" err="1" smtClean="0">
                <a:solidFill>
                  <a:srgbClr val="FFFF00"/>
                </a:solidFill>
                <a:hlinkClick r:id="rId3"/>
              </a:rPr>
              <a:t>watch</a:t>
            </a:r>
            <a:r>
              <a:rPr lang="cs-CZ" sz="2000" b="1" dirty="0" smtClean="0">
                <a:solidFill>
                  <a:srgbClr val="FFFF00"/>
                </a:solidFill>
                <a:hlinkClick r:id="rId3"/>
              </a:rPr>
              <a:t>?v=wzv0pb7mzaw</a:t>
            </a:r>
            <a:r>
              <a:rPr lang="cs-CZ" sz="2000" b="1" dirty="0" smtClean="0">
                <a:solidFill>
                  <a:srgbClr val="FFFF00"/>
                </a:solidFill>
              </a:rPr>
              <a:t> – obecné vlastnosti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ARGON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plyn (bez barvy, chuti, zápachu)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objev: W. </a:t>
            </a:r>
            <a:r>
              <a:rPr lang="cs-CZ" b="1" dirty="0" err="1" smtClean="0">
                <a:solidFill>
                  <a:srgbClr val="FFFF00"/>
                </a:solidFill>
              </a:rPr>
              <a:t>Ramsay</a:t>
            </a:r>
            <a:r>
              <a:rPr lang="cs-CZ" b="1" dirty="0" smtClean="0">
                <a:solidFill>
                  <a:srgbClr val="FFFF00"/>
                </a:solidFill>
              </a:rPr>
              <a:t>, Lord </a:t>
            </a:r>
            <a:r>
              <a:rPr lang="cs-CZ" b="1" dirty="0" err="1" smtClean="0">
                <a:solidFill>
                  <a:srgbClr val="FFFF00"/>
                </a:solidFill>
              </a:rPr>
              <a:t>Rayleigh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výskyt na Zemi: v atmosféře (</a:t>
            </a:r>
            <a:r>
              <a:rPr lang="cs-CZ" b="1" dirty="0" err="1" smtClean="0">
                <a:solidFill>
                  <a:srgbClr val="FFFF00"/>
                </a:solidFill>
              </a:rPr>
              <a:t>nejzastoupenější</a:t>
            </a:r>
            <a:r>
              <a:rPr lang="cs-CZ" b="1" dirty="0" smtClean="0">
                <a:solidFill>
                  <a:srgbClr val="FFFF00"/>
                </a:solidFill>
              </a:rPr>
              <a:t> vzácný plyn)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využití: ochranné atmosféry (zpracování kovů, žárovky, potravinářství), optická zařízení (lampy, lasery)</a:t>
            </a:r>
          </a:p>
          <a:p>
            <a:r>
              <a:rPr lang="cs-CZ" sz="2600" b="1" dirty="0" smtClean="0">
                <a:solidFill>
                  <a:srgbClr val="FFFF00"/>
                </a:solidFill>
                <a:hlinkClick r:id="rId2"/>
              </a:rPr>
              <a:t>http://upload.wikimedia.org/wikipedia/commons/thumb/e/e6/Nci-vol-2268-300_argon_ion_laser.jpg/1024px-Nci-vol-2268-300_argon_ion_laser.jpg</a:t>
            </a:r>
            <a:r>
              <a:rPr lang="cs-CZ" sz="2600" b="1" dirty="0" smtClean="0">
                <a:solidFill>
                  <a:srgbClr val="FFFF00"/>
                </a:solidFill>
              </a:rPr>
              <a:t> - Ar laser</a:t>
            </a:r>
          </a:p>
          <a:p>
            <a:r>
              <a:rPr lang="cs-CZ" sz="2600" b="1" dirty="0" smtClean="0">
                <a:solidFill>
                  <a:srgbClr val="FFFF00"/>
                </a:solidFill>
                <a:hlinkClick r:id="rId3"/>
              </a:rPr>
              <a:t>http://www.</a:t>
            </a:r>
            <a:r>
              <a:rPr lang="cs-CZ" sz="2600" b="1" dirty="0" err="1" smtClean="0">
                <a:solidFill>
                  <a:srgbClr val="FFFF00"/>
                </a:solidFill>
                <a:hlinkClick r:id="rId3"/>
              </a:rPr>
              <a:t>youtube.com</a:t>
            </a:r>
            <a:r>
              <a:rPr lang="cs-CZ" sz="2600" b="1" dirty="0" smtClean="0">
                <a:solidFill>
                  <a:srgbClr val="FFFF00"/>
                </a:solidFill>
                <a:hlinkClick r:id="rId3"/>
              </a:rPr>
              <a:t>/</a:t>
            </a:r>
            <a:r>
              <a:rPr lang="cs-CZ" sz="2600" b="1" dirty="0" err="1" smtClean="0">
                <a:solidFill>
                  <a:srgbClr val="FFFF00"/>
                </a:solidFill>
                <a:hlinkClick r:id="rId3"/>
              </a:rPr>
              <a:t>watch</a:t>
            </a:r>
            <a:r>
              <a:rPr lang="cs-CZ" sz="2600" b="1" dirty="0" smtClean="0">
                <a:solidFill>
                  <a:srgbClr val="FFFF00"/>
                </a:solidFill>
                <a:hlinkClick r:id="rId3"/>
              </a:rPr>
              <a:t>?v=nrHVOFG2V-c</a:t>
            </a:r>
            <a:r>
              <a:rPr lang="cs-CZ" sz="2600" b="1" dirty="0" smtClean="0">
                <a:solidFill>
                  <a:srgbClr val="FFFF00"/>
                </a:solidFill>
              </a:rPr>
              <a:t> – vlastnosti Ar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KRYPTON, XENON, RADON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700" b="1" dirty="0" err="1" smtClean="0">
                <a:solidFill>
                  <a:srgbClr val="FFFF00"/>
                </a:solidFill>
              </a:rPr>
              <a:t>Kr</a:t>
            </a:r>
            <a:r>
              <a:rPr lang="cs-CZ" sz="2700" b="1" dirty="0" smtClean="0">
                <a:solidFill>
                  <a:srgbClr val="FFFF00"/>
                </a:solidFill>
              </a:rPr>
              <a:t>, </a:t>
            </a:r>
            <a:r>
              <a:rPr lang="cs-CZ" sz="2700" b="1" dirty="0" err="1" smtClean="0">
                <a:solidFill>
                  <a:srgbClr val="FFFF00"/>
                </a:solidFill>
              </a:rPr>
              <a:t>Xe</a:t>
            </a:r>
            <a:r>
              <a:rPr lang="cs-CZ" sz="2700" b="1" dirty="0" smtClean="0">
                <a:solidFill>
                  <a:srgbClr val="FFFF00"/>
                </a:solidFill>
              </a:rPr>
              <a:t> – výskyt: v atmosféře; výroba optických zařízení (žárovky, zářivky, lasery)</a:t>
            </a:r>
          </a:p>
          <a:p>
            <a:r>
              <a:rPr lang="cs-CZ" sz="2700" b="1" dirty="0" err="1" smtClean="0">
                <a:solidFill>
                  <a:srgbClr val="FFFF00"/>
                </a:solidFill>
              </a:rPr>
              <a:t>Rn</a:t>
            </a:r>
            <a:r>
              <a:rPr lang="cs-CZ" sz="2700" b="1" dirty="0" smtClean="0">
                <a:solidFill>
                  <a:srgbClr val="FFFF00"/>
                </a:solidFill>
              </a:rPr>
              <a:t> – radioaktivní – využití v lékařství</a:t>
            </a:r>
          </a:p>
          <a:p>
            <a:endParaRPr lang="cs-CZ" sz="2700" b="1" dirty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959</TotalTime>
  <Words>394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VZÁCNÉ PLYNY II </vt:lpstr>
      <vt:lpstr>HELIUM</vt:lpstr>
      <vt:lpstr>HELIUM - některá využití</vt:lpstr>
      <vt:lpstr>HELIUM</vt:lpstr>
      <vt:lpstr>NEON</vt:lpstr>
      <vt:lpstr>ARGON</vt:lpstr>
      <vt:lpstr>KRYPTON, XENON, RADON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VODÍK</dc:title>
  <dc:creator>User1</dc:creator>
  <cp:lastModifiedBy>bendji</cp:lastModifiedBy>
  <cp:revision>119</cp:revision>
  <dcterms:created xsi:type="dcterms:W3CDTF">2012-11-21T17:26:46Z</dcterms:created>
  <dcterms:modified xsi:type="dcterms:W3CDTF">2013-03-11T13:10:52Z</dcterms:modified>
</cp:coreProperties>
</file>