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9" r:id="rId5"/>
    <p:sldId id="260" r:id="rId6"/>
    <p:sldId id="275" r:id="rId7"/>
    <p:sldId id="276" r:id="rId8"/>
    <p:sldId id="278" r:id="rId9"/>
    <p:sldId id="27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5A22"/>
    <a:srgbClr val="007434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CFAD8-AD78-4369-A72D-FD8868CE9F92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5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5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3042" y="3286124"/>
            <a:ext cx="66437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 Rýsujeme obdélník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5786454"/>
            <a:ext cx="915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2013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5214950"/>
            <a:ext cx="3273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Matematika 4. ročník</a:t>
            </a:r>
            <a:endParaRPr lang="cs-CZ" sz="2800" dirty="0"/>
          </a:p>
        </p:txBody>
      </p:sp>
      <p:pic>
        <p:nvPicPr>
          <p:cNvPr id="2054" name="Picture 6" descr="C:\Documents and Settings\Jery\Local Settings\Temporary Internet Files\Content.IE5\0JHFYQRD\MC9002339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56275" y="576263"/>
            <a:ext cx="2355850" cy="1917700"/>
          </a:xfrm>
          <a:prstGeom prst="rect">
            <a:avLst/>
          </a:prstGeom>
          <a:noFill/>
        </p:spPr>
      </p:pic>
      <p:pic>
        <p:nvPicPr>
          <p:cNvPr id="2056" name="Picture 8" descr="C:\Documents and Settings\Jery\Local Settings\Temporary Internet Files\Content.IE5\1NRJTLSE\MC9003256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677863"/>
            <a:ext cx="1849438" cy="121920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6072198" y="5286388"/>
            <a:ext cx="23700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Lenka Blažková</a:t>
            </a:r>
            <a:endParaRPr lang="cs-CZ" sz="2800" dirty="0"/>
          </a:p>
        </p:txBody>
      </p:sp>
      <p:pic>
        <p:nvPicPr>
          <p:cNvPr id="14337" name="Picture 1" descr="C:\Documents and Settings\Jery\Local Settings\Temporary Internet Files\Content.IE5\1NRJTLSE\MC90023272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3089" y="1243014"/>
            <a:ext cx="1927210" cy="101586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5" y="428604"/>
            <a:ext cx="8296241" cy="6000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714488"/>
            <a:ext cx="821537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Anotace</a:t>
            </a:r>
          </a:p>
          <a:p>
            <a:endParaRPr lang="cs-CZ" sz="2800" dirty="0" smtClean="0"/>
          </a:p>
          <a:p>
            <a:r>
              <a:rPr lang="cs-CZ" sz="2800" dirty="0" smtClean="0"/>
              <a:t>Seznámit žáky 4. tříd s postupem rýsování obdélníku.</a:t>
            </a:r>
          </a:p>
          <a:p>
            <a:endParaRPr lang="cs-CZ" sz="2800" dirty="0" smtClean="0"/>
          </a:p>
          <a:p>
            <a:r>
              <a:rPr lang="cs-CZ" sz="2800" dirty="0" smtClean="0"/>
              <a:t>Obrázek                   značí, že žáci pracují do sešitu </a:t>
            </a:r>
          </a:p>
          <a:p>
            <a:r>
              <a:rPr lang="cs-CZ" sz="2800" dirty="0" smtClean="0"/>
              <a:t>			a postup práce si překontrolují</a:t>
            </a:r>
          </a:p>
          <a:p>
            <a:r>
              <a:rPr lang="cs-CZ" sz="2800" dirty="0" smtClean="0"/>
              <a:t>                                  s prezentací.</a:t>
            </a:r>
          </a:p>
        </p:txBody>
      </p:sp>
      <p:pic>
        <p:nvPicPr>
          <p:cNvPr id="3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643314"/>
            <a:ext cx="1428759" cy="93315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071546"/>
            <a:ext cx="27405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>
                <a:solidFill>
                  <a:srgbClr val="7030A0"/>
                </a:solidFill>
              </a:rPr>
              <a:t>Potřebujeme:</a:t>
            </a:r>
            <a:endParaRPr lang="cs-CZ" sz="3600" u="sng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1928802"/>
            <a:ext cx="34389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trojúhelník s ryskou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224" y="5357826"/>
            <a:ext cx="3417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E65A22"/>
                </a:solidFill>
              </a:rPr>
              <a:t>ořezanou tužku č. 3</a:t>
            </a:r>
            <a:endParaRPr lang="cs-CZ" sz="3200" dirty="0">
              <a:solidFill>
                <a:srgbClr val="E65A22"/>
              </a:solidFill>
            </a:endParaRPr>
          </a:p>
        </p:txBody>
      </p:sp>
      <p:pic>
        <p:nvPicPr>
          <p:cNvPr id="6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02037">
            <a:off x="4461830" y="1048418"/>
            <a:ext cx="3799467" cy="3271234"/>
          </a:xfrm>
          <a:prstGeom prst="rect">
            <a:avLst/>
          </a:prstGeom>
          <a:noFill/>
        </p:spPr>
      </p:pic>
      <p:pic>
        <p:nvPicPr>
          <p:cNvPr id="7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48" y="4786322"/>
            <a:ext cx="1571636" cy="157163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928662" y="3286124"/>
            <a:ext cx="15125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kružítko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28728" y="142852"/>
            <a:ext cx="576427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Rýsování obdélníku</a:t>
            </a:r>
            <a:endParaRPr lang="cs-CZ" sz="5400" dirty="0"/>
          </a:p>
        </p:txBody>
      </p:sp>
      <p:pic>
        <p:nvPicPr>
          <p:cNvPr id="2054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41588" y="3063875"/>
            <a:ext cx="1273175" cy="221615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1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202758">
            <a:off x="3113842" y="2314322"/>
            <a:ext cx="2584597" cy="2225265"/>
          </a:xfrm>
          <a:prstGeom prst="rect">
            <a:avLst/>
          </a:prstGeom>
          <a:noFill/>
        </p:spPr>
      </p:pic>
      <p:pic>
        <p:nvPicPr>
          <p:cNvPr id="21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384921">
            <a:off x="1595545" y="2592657"/>
            <a:ext cx="2584597" cy="2225265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000100" y="285728"/>
            <a:ext cx="72866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POSTUP RÝSOVÁNÍ  OBDÉLNÍKU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85984" y="3643314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A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 rot="5400000" flipH="1" flipV="1">
            <a:off x="1465241" y="2606669"/>
            <a:ext cx="1928826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0" y="4714884"/>
            <a:ext cx="26713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Narýsujeme úsečku</a:t>
            </a:r>
          </a:p>
          <a:p>
            <a:pPr marL="457200" indent="-457200"/>
            <a:r>
              <a:rPr lang="cs-CZ" sz="2400" b="1" dirty="0" smtClean="0">
                <a:solidFill>
                  <a:srgbClr val="7030A0"/>
                </a:solidFill>
              </a:rPr>
              <a:t>AB</a:t>
            </a:r>
            <a:r>
              <a:rPr lang="cs-CZ" sz="2400" dirty="0" smtClean="0"/>
              <a:t> o délce 5cm.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714612" y="4714884"/>
            <a:ext cx="305327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Pomocí trojúhelníku</a:t>
            </a:r>
          </a:p>
          <a:p>
            <a:pPr marL="457200" indent="-457200"/>
            <a:r>
              <a:rPr lang="cs-CZ" sz="2400" dirty="0" smtClean="0"/>
              <a:t>s ryskou sestrojím</a:t>
            </a:r>
          </a:p>
          <a:p>
            <a:pPr marL="457200" indent="-457200"/>
            <a:r>
              <a:rPr lang="cs-CZ" sz="2400" dirty="0" smtClean="0"/>
              <a:t>v bodech A </a:t>
            </a:r>
            <a:r>
              <a:rPr lang="cs-CZ" sz="2400" dirty="0" err="1" smtClean="0"/>
              <a:t>a</a:t>
            </a:r>
            <a:r>
              <a:rPr lang="cs-CZ" sz="2400" dirty="0" smtClean="0"/>
              <a:t> B </a:t>
            </a:r>
            <a:r>
              <a:rPr lang="cs-CZ" sz="2400" b="1" dirty="0" smtClean="0">
                <a:solidFill>
                  <a:srgbClr val="7030A0"/>
                </a:solidFill>
              </a:rPr>
              <a:t>kolmice</a:t>
            </a:r>
          </a:p>
          <a:p>
            <a:pPr marL="457200" indent="-457200"/>
            <a:r>
              <a:rPr lang="cs-CZ" sz="2400" b="1" dirty="0" smtClean="0">
                <a:solidFill>
                  <a:srgbClr val="7030A0"/>
                </a:solidFill>
              </a:rPr>
              <a:t>k úsečce AB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61343" y="4786322"/>
            <a:ext cx="33826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Na kolmicích sestrojím </a:t>
            </a:r>
          </a:p>
          <a:p>
            <a:pPr marL="457200" indent="-457200"/>
            <a:r>
              <a:rPr lang="cs-CZ" sz="2400" dirty="0" smtClean="0"/>
              <a:t>body D, C tak, aby </a:t>
            </a:r>
          </a:p>
          <a:p>
            <a:pPr marL="457200" indent="-457200"/>
            <a:r>
              <a:rPr lang="en-US" sz="2400" dirty="0" smtClean="0"/>
              <a:t>|</a:t>
            </a:r>
            <a:r>
              <a:rPr lang="cs-CZ" sz="2400" dirty="0" smtClean="0"/>
              <a:t>AD</a:t>
            </a:r>
            <a:r>
              <a:rPr lang="en-US" sz="2400" dirty="0" smtClean="0"/>
              <a:t>|</a:t>
            </a:r>
            <a:r>
              <a:rPr lang="cs-CZ" sz="2400" dirty="0" smtClean="0"/>
              <a:t>= 2 cm, </a:t>
            </a:r>
            <a:r>
              <a:rPr lang="en-US" sz="2400" dirty="0" smtClean="0"/>
              <a:t>|</a:t>
            </a:r>
            <a:r>
              <a:rPr lang="cs-CZ" sz="2400" dirty="0" smtClean="0"/>
              <a:t>BC</a:t>
            </a:r>
            <a:r>
              <a:rPr lang="en-US" sz="2400" dirty="0" smtClean="0"/>
              <a:t>|</a:t>
            </a:r>
            <a:r>
              <a:rPr lang="cs-CZ" sz="2400" dirty="0" smtClean="0"/>
              <a:t>= 2 cm. </a:t>
            </a:r>
          </a:p>
          <a:p>
            <a:pPr marL="457200" indent="-457200"/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5929322" y="6215082"/>
            <a:ext cx="28575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/>
            <a:r>
              <a:rPr lang="cs-CZ" sz="2400" dirty="0" smtClean="0"/>
              <a:t>Sestrojím úsečku CD.</a:t>
            </a:r>
          </a:p>
        </p:txBody>
      </p:sp>
      <p:pic>
        <p:nvPicPr>
          <p:cNvPr id="1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3589632"/>
            <a:ext cx="5786478" cy="361599"/>
          </a:xfrm>
          <a:prstGeom prst="rect">
            <a:avLst/>
          </a:prstGeom>
          <a:noFill/>
        </p:spPr>
      </p:pic>
      <p:cxnSp>
        <p:nvCxnSpPr>
          <p:cNvPr id="34" name="Přímá spojovací čára 33"/>
          <p:cNvCxnSpPr/>
          <p:nvPr/>
        </p:nvCxnSpPr>
        <p:spPr>
          <a:xfrm rot="5400000">
            <a:off x="4787108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2358216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738320" y="3571876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B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rot="5400000" flipH="1" flipV="1">
            <a:off x="3894133" y="2606669"/>
            <a:ext cx="1928826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2339674"/>
            <a:ext cx="1000132" cy="2143140"/>
          </a:xfrm>
          <a:prstGeom prst="rect">
            <a:avLst/>
          </a:prstGeom>
          <a:noFill/>
        </p:spPr>
      </p:pic>
      <p:cxnSp>
        <p:nvCxnSpPr>
          <p:cNvPr id="44" name="Přímá spojovací čára 43"/>
          <p:cNvCxnSpPr/>
          <p:nvPr/>
        </p:nvCxnSpPr>
        <p:spPr>
          <a:xfrm rot="10800000" flipV="1">
            <a:off x="4715290" y="2571744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10800000" flipV="1">
            <a:off x="2357422" y="2571744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2428860" y="2571744"/>
            <a:ext cx="242889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bdélník 48"/>
          <p:cNvSpPr/>
          <p:nvPr/>
        </p:nvSpPr>
        <p:spPr>
          <a:xfrm>
            <a:off x="2143108" y="2214554"/>
            <a:ext cx="3273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D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857752" y="2214554"/>
            <a:ext cx="3273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1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7620" y="2803814"/>
            <a:ext cx="857256" cy="857256"/>
          </a:xfrm>
          <a:prstGeom prst="rect">
            <a:avLst/>
          </a:prstGeom>
          <a:noFill/>
        </p:spPr>
      </p:pic>
      <p:cxnSp>
        <p:nvCxnSpPr>
          <p:cNvPr id="52" name="Přímá spojovací čára 51"/>
          <p:cNvCxnSpPr/>
          <p:nvPr/>
        </p:nvCxnSpPr>
        <p:spPr>
          <a:xfrm>
            <a:off x="2428860" y="3571876"/>
            <a:ext cx="242889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48880" y="2214554"/>
            <a:ext cx="928694" cy="92869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5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21826" y="2357430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56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4429132"/>
            <a:ext cx="5786478" cy="361599"/>
          </a:xfrm>
          <a:prstGeom prst="rect">
            <a:avLst/>
          </a:prstGeom>
          <a:noFill/>
        </p:spPr>
      </p:pic>
      <p:pic>
        <p:nvPicPr>
          <p:cNvPr id="57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6200000">
            <a:off x="866102" y="2001482"/>
            <a:ext cx="1000132" cy="2143140"/>
          </a:xfrm>
          <a:prstGeom prst="rect">
            <a:avLst/>
          </a:prstGeom>
          <a:noFill/>
        </p:spPr>
      </p:pic>
      <p:pic>
        <p:nvPicPr>
          <p:cNvPr id="58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5400000">
            <a:off x="5423135" y="2019793"/>
            <a:ext cx="1039238" cy="214314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2589500"/>
            <a:ext cx="5786478" cy="361599"/>
          </a:xfrm>
          <a:prstGeom prst="rect">
            <a:avLst/>
          </a:prstGeom>
          <a:noFill/>
        </p:spPr>
      </p:pic>
      <p:pic>
        <p:nvPicPr>
          <p:cNvPr id="60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29058" y="1741122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6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8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22" grpId="0"/>
      <p:bldP spid="23" grpId="0"/>
      <p:bldP spid="24" grpId="0"/>
      <p:bldP spid="15" grpId="0"/>
      <p:bldP spid="36" grpId="0"/>
      <p:bldP spid="49" grpId="0"/>
      <p:bldP spid="5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202758">
            <a:off x="3113842" y="2314322"/>
            <a:ext cx="2584597" cy="2225265"/>
          </a:xfrm>
          <a:prstGeom prst="rect">
            <a:avLst/>
          </a:prstGeom>
          <a:noFill/>
        </p:spPr>
      </p:pic>
      <p:pic>
        <p:nvPicPr>
          <p:cNvPr id="21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384921">
            <a:off x="1595545" y="2592657"/>
            <a:ext cx="2584597" cy="2225265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0" y="285728"/>
            <a:ext cx="914400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800" b="1" dirty="0" smtClean="0">
                <a:solidFill>
                  <a:srgbClr val="7030A0"/>
                </a:solidFill>
              </a:rPr>
              <a:t>POSTUP RÝSOVÁNÍ  OBDÉLNÍKU - SHRNUTÍ</a:t>
            </a:r>
            <a:endParaRPr lang="cs-CZ" sz="38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85984" y="3643314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A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 rot="5400000" flipH="1" flipV="1">
            <a:off x="1465241" y="2606669"/>
            <a:ext cx="1928826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0" y="4714884"/>
            <a:ext cx="261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.</a:t>
            </a:r>
            <a:endParaRPr lang="cs-CZ" sz="2400" dirty="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2714612" y="4714884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61343" y="4786322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5929322" y="6215082"/>
            <a:ext cx="28575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/>
            <a:endParaRPr lang="cs-CZ" sz="2400" dirty="0" smtClean="0"/>
          </a:p>
        </p:txBody>
      </p:sp>
      <p:pic>
        <p:nvPicPr>
          <p:cNvPr id="1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3589632"/>
            <a:ext cx="5786478" cy="361599"/>
          </a:xfrm>
          <a:prstGeom prst="rect">
            <a:avLst/>
          </a:prstGeom>
          <a:noFill/>
        </p:spPr>
      </p:pic>
      <p:cxnSp>
        <p:nvCxnSpPr>
          <p:cNvPr id="34" name="Přímá spojovací čára 33"/>
          <p:cNvCxnSpPr/>
          <p:nvPr/>
        </p:nvCxnSpPr>
        <p:spPr>
          <a:xfrm rot="5400000">
            <a:off x="4787108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2358216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738320" y="3571876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B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rot="5400000" flipH="1" flipV="1">
            <a:off x="3894133" y="2606669"/>
            <a:ext cx="1928826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2339674"/>
            <a:ext cx="1000132" cy="2143140"/>
          </a:xfrm>
          <a:prstGeom prst="rect">
            <a:avLst/>
          </a:prstGeom>
          <a:noFill/>
        </p:spPr>
      </p:pic>
      <p:cxnSp>
        <p:nvCxnSpPr>
          <p:cNvPr id="44" name="Přímá spojovací čára 43"/>
          <p:cNvCxnSpPr/>
          <p:nvPr/>
        </p:nvCxnSpPr>
        <p:spPr>
          <a:xfrm rot="10800000" flipV="1">
            <a:off x="4715290" y="2571744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10800000" flipV="1">
            <a:off x="2357422" y="2571744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2428860" y="2571744"/>
            <a:ext cx="242889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bdélník 48"/>
          <p:cNvSpPr/>
          <p:nvPr/>
        </p:nvSpPr>
        <p:spPr>
          <a:xfrm>
            <a:off x="2143108" y="2214554"/>
            <a:ext cx="3273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D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857752" y="2214554"/>
            <a:ext cx="3273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1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7620" y="2803814"/>
            <a:ext cx="857256" cy="857256"/>
          </a:xfrm>
          <a:prstGeom prst="rect">
            <a:avLst/>
          </a:prstGeom>
          <a:noFill/>
        </p:spPr>
      </p:pic>
      <p:cxnSp>
        <p:nvCxnSpPr>
          <p:cNvPr id="52" name="Přímá spojovací čára 51"/>
          <p:cNvCxnSpPr/>
          <p:nvPr/>
        </p:nvCxnSpPr>
        <p:spPr>
          <a:xfrm>
            <a:off x="2428860" y="3571876"/>
            <a:ext cx="242889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49708" y="2234564"/>
            <a:ext cx="928694" cy="92869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5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21826" y="2357430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56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4429132"/>
            <a:ext cx="5786478" cy="361599"/>
          </a:xfrm>
          <a:prstGeom prst="rect">
            <a:avLst/>
          </a:prstGeom>
          <a:noFill/>
        </p:spPr>
      </p:pic>
      <p:pic>
        <p:nvPicPr>
          <p:cNvPr id="57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6200000">
            <a:off x="866102" y="2001482"/>
            <a:ext cx="1000132" cy="2143140"/>
          </a:xfrm>
          <a:prstGeom prst="rect">
            <a:avLst/>
          </a:prstGeom>
          <a:noFill/>
        </p:spPr>
      </p:pic>
      <p:pic>
        <p:nvPicPr>
          <p:cNvPr id="58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5400000">
            <a:off x="5423135" y="2019793"/>
            <a:ext cx="1039238" cy="214314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2589500"/>
            <a:ext cx="5786478" cy="361599"/>
          </a:xfrm>
          <a:prstGeom prst="rect">
            <a:avLst/>
          </a:prstGeom>
          <a:noFill/>
        </p:spPr>
      </p:pic>
      <p:pic>
        <p:nvPicPr>
          <p:cNvPr id="60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29058" y="1741122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0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3000"/>
                            </p:stCondLst>
                            <p:childTnLst>
                              <p:par>
                                <p:cTn id="31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7000"/>
                            </p:stCondLst>
                            <p:childTnLst>
                              <p:par>
                                <p:cTn id="3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9000"/>
                            </p:stCondLst>
                            <p:childTnLst>
                              <p:par>
                                <p:cTn id="43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4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1000"/>
                            </p:stCondLst>
                            <p:childTnLst>
                              <p:par>
                                <p:cTn id="4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3000"/>
                            </p:stCondLst>
                            <p:childTnLst>
                              <p:par>
                                <p:cTn id="5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5000"/>
                            </p:stCondLst>
                            <p:childTnLst>
                              <p:par>
                                <p:cTn id="5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7000"/>
                            </p:stCondLst>
                            <p:childTnLst>
                              <p:par>
                                <p:cTn id="60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1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9000"/>
                            </p:stCondLst>
                            <p:childTnLst>
                              <p:par>
                                <p:cTn id="64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1000"/>
                            </p:stCondLst>
                            <p:childTnLst>
                              <p:par>
                                <p:cTn id="6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3000"/>
                            </p:stCondLst>
                            <p:childTnLst>
                              <p:par>
                                <p:cTn id="7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5000"/>
                            </p:stCondLst>
                            <p:childTnLst>
                              <p:par>
                                <p:cTn id="7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7000"/>
                            </p:stCondLst>
                            <p:childTnLst>
                              <p:par>
                                <p:cTn id="81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2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85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6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41000"/>
                            </p:stCondLst>
                            <p:childTnLst>
                              <p:par>
                                <p:cTn id="8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43000"/>
                            </p:stCondLst>
                            <p:childTnLst>
                              <p:par>
                                <p:cTn id="9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45000"/>
                            </p:stCondLst>
                            <p:childTnLst>
                              <p:par>
                                <p:cTn id="98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9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47000"/>
                            </p:stCondLst>
                            <p:childTnLst>
                              <p:par>
                                <p:cTn id="102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49000"/>
                            </p:stCondLst>
                            <p:childTnLst>
                              <p:par>
                                <p:cTn id="10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1000"/>
                            </p:stCondLst>
                            <p:childTnLst>
                              <p:par>
                                <p:cTn id="11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53000"/>
                            </p:stCondLst>
                            <p:childTnLst>
                              <p:par>
                                <p:cTn id="11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5000"/>
                            </p:stCondLst>
                            <p:childTnLst>
                              <p:par>
                                <p:cTn id="120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1" dur="2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2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7000"/>
                            </p:stCondLst>
                            <p:childTnLst>
                              <p:par>
                                <p:cTn id="1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59000"/>
                            </p:stCondLst>
                            <p:childTnLst>
                              <p:par>
                                <p:cTn id="13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61000"/>
                            </p:stCondLst>
                            <p:childTnLst>
                              <p:par>
                                <p:cTn id="1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63000"/>
                            </p:stCondLst>
                            <p:childTnLst>
                              <p:par>
                                <p:cTn id="138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2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2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65000"/>
                            </p:stCondLst>
                            <p:childTnLst>
                              <p:par>
                                <p:cTn id="14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67000"/>
                            </p:stCondLst>
                            <p:childTnLst>
                              <p:par>
                                <p:cTn id="14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0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69000"/>
                            </p:stCondLst>
                            <p:childTnLst>
                              <p:par>
                                <p:cTn id="15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71000"/>
                            </p:stCondLst>
                            <p:childTnLst>
                              <p:par>
                                <p:cTn id="156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7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73000"/>
                            </p:stCondLst>
                            <p:childTnLst>
                              <p:par>
                                <p:cTn id="160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75000"/>
                            </p:stCondLst>
                            <p:childTnLst>
                              <p:par>
                                <p:cTn id="164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77000"/>
                            </p:stCondLst>
                            <p:childTnLst>
                              <p:par>
                                <p:cTn id="168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9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36" grpId="0"/>
      <p:bldP spid="49" grpId="0"/>
      <p:bldP spid="5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202758">
            <a:off x="3113842" y="2314322"/>
            <a:ext cx="2584597" cy="2225265"/>
          </a:xfrm>
          <a:prstGeom prst="rect">
            <a:avLst/>
          </a:prstGeom>
          <a:noFill/>
        </p:spPr>
      </p:pic>
      <p:pic>
        <p:nvPicPr>
          <p:cNvPr id="21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384921">
            <a:off x="1595545" y="2592657"/>
            <a:ext cx="2584597" cy="222526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285984" y="3643314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C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 rot="5400000" flipH="1" flipV="1">
            <a:off x="1465241" y="2606669"/>
            <a:ext cx="1928826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3589632"/>
            <a:ext cx="4857784" cy="361599"/>
          </a:xfrm>
          <a:prstGeom prst="rect">
            <a:avLst/>
          </a:prstGeom>
          <a:noFill/>
        </p:spPr>
      </p:pic>
      <p:cxnSp>
        <p:nvCxnSpPr>
          <p:cNvPr id="34" name="Přímá spojovací čára 33"/>
          <p:cNvCxnSpPr/>
          <p:nvPr/>
        </p:nvCxnSpPr>
        <p:spPr>
          <a:xfrm rot="5400000">
            <a:off x="4787108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2358216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738320" y="3571876"/>
            <a:ext cx="3417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D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rot="5400000" flipH="1" flipV="1">
            <a:off x="3894133" y="2606669"/>
            <a:ext cx="1928826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2339674"/>
            <a:ext cx="1000132" cy="2143140"/>
          </a:xfrm>
          <a:prstGeom prst="rect">
            <a:avLst/>
          </a:prstGeom>
          <a:noFill/>
        </p:spPr>
      </p:pic>
      <p:cxnSp>
        <p:nvCxnSpPr>
          <p:cNvPr id="44" name="Přímá spojovací čára 43"/>
          <p:cNvCxnSpPr/>
          <p:nvPr/>
        </p:nvCxnSpPr>
        <p:spPr>
          <a:xfrm rot="10800000" flipV="1">
            <a:off x="4715290" y="2571744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10800000" flipV="1">
            <a:off x="2357422" y="2571744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2428860" y="2571744"/>
            <a:ext cx="242889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bdélník 48"/>
          <p:cNvSpPr/>
          <p:nvPr/>
        </p:nvSpPr>
        <p:spPr>
          <a:xfrm>
            <a:off x="2143108" y="2214554"/>
            <a:ext cx="290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F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857752" y="2214554"/>
            <a:ext cx="3273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E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1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7620" y="2803814"/>
            <a:ext cx="857256" cy="857256"/>
          </a:xfrm>
          <a:prstGeom prst="rect">
            <a:avLst/>
          </a:prstGeom>
          <a:noFill/>
        </p:spPr>
      </p:pic>
      <p:cxnSp>
        <p:nvCxnSpPr>
          <p:cNvPr id="52" name="Přímá spojovací čára 51"/>
          <p:cNvCxnSpPr/>
          <p:nvPr/>
        </p:nvCxnSpPr>
        <p:spPr>
          <a:xfrm>
            <a:off x="2428860" y="3571876"/>
            <a:ext cx="242889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44556" y="2214554"/>
            <a:ext cx="928694" cy="92869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5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21826" y="2357430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56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4429132"/>
            <a:ext cx="3929090" cy="361599"/>
          </a:xfrm>
          <a:prstGeom prst="rect">
            <a:avLst/>
          </a:prstGeom>
          <a:noFill/>
        </p:spPr>
      </p:pic>
      <p:pic>
        <p:nvPicPr>
          <p:cNvPr id="57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6200000">
            <a:off x="866102" y="2001482"/>
            <a:ext cx="1000132" cy="2143140"/>
          </a:xfrm>
          <a:prstGeom prst="rect">
            <a:avLst/>
          </a:prstGeom>
          <a:noFill/>
        </p:spPr>
      </p:pic>
      <p:pic>
        <p:nvPicPr>
          <p:cNvPr id="58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5400000">
            <a:off x="5423135" y="2019793"/>
            <a:ext cx="1039238" cy="214314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2589500"/>
            <a:ext cx="5000660" cy="361599"/>
          </a:xfrm>
          <a:prstGeom prst="rect">
            <a:avLst/>
          </a:prstGeom>
          <a:noFill/>
        </p:spPr>
      </p:pic>
      <p:pic>
        <p:nvPicPr>
          <p:cNvPr id="60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29058" y="1741122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31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45" y="214290"/>
            <a:ext cx="1750068" cy="1143008"/>
          </a:xfrm>
          <a:prstGeom prst="rect">
            <a:avLst/>
          </a:prstGeom>
          <a:noFill/>
        </p:spPr>
      </p:pic>
      <p:sp>
        <p:nvSpPr>
          <p:cNvPr id="33" name="Obdélník 32"/>
          <p:cNvSpPr/>
          <p:nvPr/>
        </p:nvSpPr>
        <p:spPr>
          <a:xfrm>
            <a:off x="2214546" y="214290"/>
            <a:ext cx="67151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Narýsuj obdélník CDEF o stranách </a:t>
            </a:r>
            <a:r>
              <a:rPr lang="en-US" sz="2400" dirty="0" smtClean="0"/>
              <a:t>|</a:t>
            </a:r>
            <a:r>
              <a:rPr lang="cs-CZ" sz="2400" dirty="0" smtClean="0"/>
              <a:t>CD</a:t>
            </a:r>
            <a:r>
              <a:rPr lang="en-US" sz="2400" dirty="0" smtClean="0"/>
              <a:t>|</a:t>
            </a:r>
            <a:r>
              <a:rPr lang="cs-CZ" sz="2400" dirty="0" smtClean="0"/>
              <a:t>= 6 cm </a:t>
            </a:r>
          </a:p>
          <a:p>
            <a:r>
              <a:rPr lang="cs-CZ" sz="2400" dirty="0" smtClean="0"/>
              <a:t>a </a:t>
            </a:r>
            <a:r>
              <a:rPr lang="en-US" sz="2400" dirty="0" smtClean="0"/>
              <a:t>|</a:t>
            </a:r>
            <a:r>
              <a:rPr lang="cs-CZ" sz="2400" dirty="0" smtClean="0"/>
              <a:t>DE</a:t>
            </a:r>
            <a:r>
              <a:rPr lang="en-US" sz="2400" dirty="0" smtClean="0"/>
              <a:t>|</a:t>
            </a:r>
            <a:r>
              <a:rPr lang="cs-CZ" sz="2400" dirty="0" smtClean="0"/>
              <a:t>= 3 cm.</a:t>
            </a:r>
            <a:endParaRPr lang="cs-CZ" sz="2400" dirty="0"/>
          </a:p>
        </p:txBody>
      </p:sp>
      <p:sp>
        <p:nvSpPr>
          <p:cNvPr id="37" name="Obdélník 36"/>
          <p:cNvSpPr/>
          <p:nvPr/>
        </p:nvSpPr>
        <p:spPr>
          <a:xfrm>
            <a:off x="6143636" y="714356"/>
            <a:ext cx="891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NÁČRT: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215206" y="1071546"/>
            <a:ext cx="1357322" cy="7143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7143768" y="171448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8429652" y="1714488"/>
            <a:ext cx="3273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501090" y="78579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7143768" y="78579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F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643834" y="1785926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6 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507287" y="1214422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3 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4" name="Volný tvar 63"/>
          <p:cNvSpPr/>
          <p:nvPr/>
        </p:nvSpPr>
        <p:spPr>
          <a:xfrm>
            <a:off x="7226423" y="1589103"/>
            <a:ext cx="181524" cy="204186"/>
          </a:xfrm>
          <a:custGeom>
            <a:avLst/>
            <a:gdLst>
              <a:gd name="connsiteX0" fmla="*/ 0 w 181524"/>
              <a:gd name="connsiteY0" fmla="*/ 0 h 204186"/>
              <a:gd name="connsiteX1" fmla="*/ 53266 w 181524"/>
              <a:gd name="connsiteY1" fmla="*/ 17755 h 204186"/>
              <a:gd name="connsiteX2" fmla="*/ 79899 w 181524"/>
              <a:gd name="connsiteY2" fmla="*/ 26633 h 204186"/>
              <a:gd name="connsiteX3" fmla="*/ 124288 w 181524"/>
              <a:gd name="connsiteY3" fmla="*/ 62144 h 204186"/>
              <a:gd name="connsiteX4" fmla="*/ 142043 w 181524"/>
              <a:gd name="connsiteY4" fmla="*/ 88777 h 204186"/>
              <a:gd name="connsiteX5" fmla="*/ 159798 w 181524"/>
              <a:gd name="connsiteY5" fmla="*/ 142043 h 204186"/>
              <a:gd name="connsiteX6" fmla="*/ 177554 w 181524"/>
              <a:gd name="connsiteY6" fmla="*/ 204186 h 204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1524" h="204186">
                <a:moveTo>
                  <a:pt x="0" y="0"/>
                </a:moveTo>
                <a:lnTo>
                  <a:pt x="53266" y="17755"/>
                </a:lnTo>
                <a:cubicBezTo>
                  <a:pt x="62144" y="20714"/>
                  <a:pt x="72113" y="21442"/>
                  <a:pt x="79899" y="26633"/>
                </a:cubicBezTo>
                <a:cubicBezTo>
                  <a:pt x="99675" y="39817"/>
                  <a:pt x="109831" y="44072"/>
                  <a:pt x="124288" y="62144"/>
                </a:cubicBezTo>
                <a:cubicBezTo>
                  <a:pt x="130953" y="70476"/>
                  <a:pt x="137710" y="79027"/>
                  <a:pt x="142043" y="88777"/>
                </a:cubicBezTo>
                <a:cubicBezTo>
                  <a:pt x="149644" y="105880"/>
                  <a:pt x="151428" y="125303"/>
                  <a:pt x="159798" y="142043"/>
                </a:cubicBezTo>
                <a:cubicBezTo>
                  <a:pt x="181524" y="185493"/>
                  <a:pt x="177554" y="164319"/>
                  <a:pt x="177554" y="204186"/>
                </a:cubicBezTo>
              </a:path>
            </a:pathLst>
          </a:cu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7268888" y="167856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8483334" y="167764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olný tvar 66"/>
          <p:cNvSpPr/>
          <p:nvPr/>
        </p:nvSpPr>
        <p:spPr>
          <a:xfrm>
            <a:off x="8388462" y="1597980"/>
            <a:ext cx="178489" cy="204346"/>
          </a:xfrm>
          <a:custGeom>
            <a:avLst/>
            <a:gdLst>
              <a:gd name="connsiteX0" fmla="*/ 178489 w 178489"/>
              <a:gd name="connsiteY0" fmla="*/ 0 h 204346"/>
              <a:gd name="connsiteX1" fmla="*/ 89713 w 178489"/>
              <a:gd name="connsiteY1" fmla="*/ 17756 h 204346"/>
              <a:gd name="connsiteX2" fmla="*/ 71957 w 178489"/>
              <a:gd name="connsiteY2" fmla="*/ 35511 h 204346"/>
              <a:gd name="connsiteX3" fmla="*/ 45324 w 178489"/>
              <a:gd name="connsiteY3" fmla="*/ 53266 h 204346"/>
              <a:gd name="connsiteX4" fmla="*/ 27569 w 178489"/>
              <a:gd name="connsiteY4" fmla="*/ 106532 h 204346"/>
              <a:gd name="connsiteX5" fmla="*/ 18691 w 178489"/>
              <a:gd name="connsiteY5" fmla="*/ 142043 h 204346"/>
              <a:gd name="connsiteX6" fmla="*/ 936 w 178489"/>
              <a:gd name="connsiteY6" fmla="*/ 204187 h 204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489" h="204346">
                <a:moveTo>
                  <a:pt x="178489" y="0"/>
                </a:moveTo>
                <a:cubicBezTo>
                  <a:pt x="167711" y="1540"/>
                  <a:pt x="109082" y="6134"/>
                  <a:pt x="89713" y="17756"/>
                </a:cubicBezTo>
                <a:cubicBezTo>
                  <a:pt x="82536" y="22062"/>
                  <a:pt x="78493" y="30282"/>
                  <a:pt x="71957" y="35511"/>
                </a:cubicBezTo>
                <a:cubicBezTo>
                  <a:pt x="63625" y="42176"/>
                  <a:pt x="54202" y="47348"/>
                  <a:pt x="45324" y="53266"/>
                </a:cubicBezTo>
                <a:cubicBezTo>
                  <a:pt x="39406" y="71021"/>
                  <a:pt x="32108" y="88375"/>
                  <a:pt x="27569" y="106532"/>
                </a:cubicBezTo>
                <a:cubicBezTo>
                  <a:pt x="24610" y="118369"/>
                  <a:pt x="22197" y="130356"/>
                  <a:pt x="18691" y="142043"/>
                </a:cubicBezTo>
                <a:cubicBezTo>
                  <a:pt x="0" y="204346"/>
                  <a:pt x="936" y="175608"/>
                  <a:pt x="936" y="204187"/>
                </a:cubicBezTo>
              </a:path>
            </a:pathLst>
          </a:cu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214282" y="1500174"/>
            <a:ext cx="15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KONSTRUKCE: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14282" y="5429264"/>
            <a:ext cx="867333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</a:rPr>
              <a:t>Provedu kontrolu: </a:t>
            </a:r>
            <a:r>
              <a:rPr lang="cs-CZ" sz="2400" dirty="0" smtClean="0">
                <a:solidFill>
                  <a:srgbClr val="7030A0"/>
                </a:solidFill>
              </a:rPr>
              <a:t>Přesvědčím se, že narýsovaný obdélník má strany 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o délkách 6 cm a 3 cm. Pomocí trojúhelníku s ryskou si ověřím 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kolmost sousedních stran.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3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5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4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1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5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1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6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8" dur="2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2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5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0" dur="2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2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3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8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7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36" grpId="0"/>
      <p:bldP spid="49" grpId="0"/>
      <p:bldP spid="50" grpId="0"/>
      <p:bldP spid="33" grpId="0"/>
      <p:bldP spid="37" grpId="0"/>
      <p:bldP spid="38" grpId="0" animBg="1"/>
      <p:bldP spid="39" grpId="0"/>
      <p:bldP spid="40" grpId="0"/>
      <p:bldP spid="45" grpId="0"/>
      <p:bldP spid="46" grpId="0"/>
      <p:bldP spid="61" grpId="0"/>
      <p:bldP spid="62" grpId="0"/>
      <p:bldP spid="64" grpId="0" animBg="1"/>
      <p:bldP spid="65" grpId="0" animBg="1"/>
      <p:bldP spid="66" grpId="0" animBg="1"/>
      <p:bldP spid="67" grpId="0" animBg="1"/>
      <p:bldP spid="68" grpId="0"/>
      <p:bldP spid="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202758">
            <a:off x="3113842" y="2314322"/>
            <a:ext cx="2584597" cy="2225265"/>
          </a:xfrm>
          <a:prstGeom prst="rect">
            <a:avLst/>
          </a:prstGeom>
          <a:noFill/>
        </p:spPr>
      </p:pic>
      <p:pic>
        <p:nvPicPr>
          <p:cNvPr id="21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384921">
            <a:off x="1595545" y="2592657"/>
            <a:ext cx="2584597" cy="222526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285984" y="3643314"/>
            <a:ext cx="317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K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 rot="5400000" flipH="1" flipV="1">
            <a:off x="1465241" y="2606669"/>
            <a:ext cx="1928826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9982" y="3589632"/>
            <a:ext cx="4214842" cy="361599"/>
          </a:xfrm>
          <a:prstGeom prst="rect">
            <a:avLst/>
          </a:prstGeom>
          <a:noFill/>
        </p:spPr>
      </p:pic>
      <p:cxnSp>
        <p:nvCxnSpPr>
          <p:cNvPr id="34" name="Přímá spojovací čára 33"/>
          <p:cNvCxnSpPr/>
          <p:nvPr/>
        </p:nvCxnSpPr>
        <p:spPr>
          <a:xfrm rot="5400000">
            <a:off x="4787108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2358216" y="3571082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738320" y="3571876"/>
            <a:ext cx="292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L</a:t>
            </a:r>
            <a:endParaRPr lang="cs-CZ" sz="2000" dirty="0">
              <a:solidFill>
                <a:schemeClr val="tx2"/>
              </a:solidFill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rot="5400000" flipH="1" flipV="1">
            <a:off x="3894133" y="2606669"/>
            <a:ext cx="1928826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2339674"/>
            <a:ext cx="1000132" cy="2143140"/>
          </a:xfrm>
          <a:prstGeom prst="rect">
            <a:avLst/>
          </a:prstGeom>
          <a:noFill/>
        </p:spPr>
      </p:pic>
      <p:cxnSp>
        <p:nvCxnSpPr>
          <p:cNvPr id="44" name="Přímá spojovací čára 43"/>
          <p:cNvCxnSpPr/>
          <p:nvPr/>
        </p:nvCxnSpPr>
        <p:spPr>
          <a:xfrm rot="10800000" flipV="1">
            <a:off x="4715290" y="2571744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10800000" flipV="1">
            <a:off x="2357422" y="2571744"/>
            <a:ext cx="204790" cy="95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2428860" y="2571744"/>
            <a:ext cx="242889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bdélník 48"/>
          <p:cNvSpPr/>
          <p:nvPr/>
        </p:nvSpPr>
        <p:spPr>
          <a:xfrm>
            <a:off x="2143108" y="2214554"/>
            <a:ext cx="333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N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857752" y="2214554"/>
            <a:ext cx="3273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M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1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7620" y="2803814"/>
            <a:ext cx="857256" cy="857256"/>
          </a:xfrm>
          <a:prstGeom prst="rect">
            <a:avLst/>
          </a:prstGeom>
          <a:noFill/>
        </p:spPr>
      </p:pic>
      <p:cxnSp>
        <p:nvCxnSpPr>
          <p:cNvPr id="52" name="Přímá spojovací čára 51"/>
          <p:cNvCxnSpPr/>
          <p:nvPr/>
        </p:nvCxnSpPr>
        <p:spPr>
          <a:xfrm>
            <a:off x="2428860" y="3571876"/>
            <a:ext cx="2428892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51364" y="2214554"/>
            <a:ext cx="928694" cy="92869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5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21826" y="2357430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56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4429132"/>
            <a:ext cx="3929090" cy="361599"/>
          </a:xfrm>
          <a:prstGeom prst="rect">
            <a:avLst/>
          </a:prstGeom>
          <a:noFill/>
        </p:spPr>
      </p:pic>
      <p:pic>
        <p:nvPicPr>
          <p:cNvPr id="57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6200000">
            <a:off x="866102" y="2001482"/>
            <a:ext cx="1000132" cy="2143140"/>
          </a:xfrm>
          <a:prstGeom prst="rect">
            <a:avLst/>
          </a:prstGeom>
          <a:noFill/>
        </p:spPr>
      </p:pic>
      <p:pic>
        <p:nvPicPr>
          <p:cNvPr id="58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5400000">
            <a:off x="5423135" y="2019793"/>
            <a:ext cx="1039238" cy="214314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59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2589500"/>
            <a:ext cx="4286280" cy="361599"/>
          </a:xfrm>
          <a:prstGeom prst="rect">
            <a:avLst/>
          </a:prstGeom>
          <a:noFill/>
        </p:spPr>
      </p:pic>
      <p:pic>
        <p:nvPicPr>
          <p:cNvPr id="60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29058" y="1741122"/>
            <a:ext cx="928694" cy="92869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31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45" y="214290"/>
            <a:ext cx="1750068" cy="1143008"/>
          </a:xfrm>
          <a:prstGeom prst="rect">
            <a:avLst/>
          </a:prstGeom>
          <a:noFill/>
        </p:spPr>
      </p:pic>
      <p:sp>
        <p:nvSpPr>
          <p:cNvPr id="33" name="Obdélník 32"/>
          <p:cNvSpPr/>
          <p:nvPr/>
        </p:nvSpPr>
        <p:spPr>
          <a:xfrm>
            <a:off x="2214546" y="214290"/>
            <a:ext cx="67151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Narýsuj obdélník </a:t>
            </a:r>
            <a:r>
              <a:rPr lang="cs-CZ" sz="2400" dirty="0" smtClean="0"/>
              <a:t>KLMN </a:t>
            </a:r>
            <a:r>
              <a:rPr lang="cs-CZ" sz="2400" dirty="0" smtClean="0"/>
              <a:t>o stranách </a:t>
            </a:r>
            <a:r>
              <a:rPr lang="en-US" sz="2400" dirty="0" smtClean="0"/>
              <a:t>|</a:t>
            </a:r>
            <a:r>
              <a:rPr lang="cs-CZ" sz="2400" dirty="0" smtClean="0"/>
              <a:t>KL</a:t>
            </a:r>
            <a:r>
              <a:rPr lang="en-US" sz="2400" dirty="0" smtClean="0"/>
              <a:t>|</a:t>
            </a:r>
            <a:r>
              <a:rPr lang="cs-CZ" sz="2400" dirty="0" smtClean="0"/>
              <a:t>= </a:t>
            </a:r>
            <a:r>
              <a:rPr lang="cs-CZ" sz="2400" dirty="0" smtClean="0"/>
              <a:t>7</a:t>
            </a:r>
            <a:r>
              <a:rPr lang="cs-CZ" sz="2400" dirty="0" smtClean="0"/>
              <a:t> </a:t>
            </a:r>
            <a:r>
              <a:rPr lang="cs-CZ" sz="2400" dirty="0" smtClean="0"/>
              <a:t>cm </a:t>
            </a:r>
          </a:p>
          <a:p>
            <a:r>
              <a:rPr lang="cs-CZ" sz="2400" dirty="0" smtClean="0"/>
              <a:t>a </a:t>
            </a:r>
            <a:r>
              <a:rPr lang="en-US" sz="2400" dirty="0" smtClean="0"/>
              <a:t>|</a:t>
            </a:r>
            <a:r>
              <a:rPr lang="cs-CZ" sz="2400" dirty="0" smtClean="0"/>
              <a:t>LM</a:t>
            </a:r>
            <a:r>
              <a:rPr lang="en-US" sz="2400" dirty="0" smtClean="0"/>
              <a:t>|</a:t>
            </a:r>
            <a:r>
              <a:rPr lang="cs-CZ" sz="2400" dirty="0" smtClean="0"/>
              <a:t>= </a:t>
            </a:r>
            <a:r>
              <a:rPr lang="cs-CZ" sz="2400" dirty="0" smtClean="0"/>
              <a:t>3</a:t>
            </a:r>
            <a:r>
              <a:rPr lang="cs-CZ" sz="2400" dirty="0" smtClean="0"/>
              <a:t> </a:t>
            </a:r>
            <a:r>
              <a:rPr lang="cs-CZ" sz="2400" dirty="0" smtClean="0"/>
              <a:t>cm.</a:t>
            </a:r>
            <a:endParaRPr lang="cs-CZ" sz="2400" dirty="0"/>
          </a:p>
        </p:txBody>
      </p:sp>
      <p:sp>
        <p:nvSpPr>
          <p:cNvPr id="37" name="Obdélník 36"/>
          <p:cNvSpPr/>
          <p:nvPr/>
        </p:nvSpPr>
        <p:spPr>
          <a:xfrm>
            <a:off x="6143636" y="714356"/>
            <a:ext cx="891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NÁČRT: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215206" y="1071546"/>
            <a:ext cx="1357322" cy="7143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7143768" y="1714488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8429652" y="1714488"/>
            <a:ext cx="2824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501090" y="78579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143768" y="785794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643834" y="1785926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7cm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507287" y="1214422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3 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4" name="Volný tvar 63"/>
          <p:cNvSpPr/>
          <p:nvPr/>
        </p:nvSpPr>
        <p:spPr>
          <a:xfrm>
            <a:off x="7226423" y="1589103"/>
            <a:ext cx="181524" cy="204186"/>
          </a:xfrm>
          <a:custGeom>
            <a:avLst/>
            <a:gdLst>
              <a:gd name="connsiteX0" fmla="*/ 0 w 181524"/>
              <a:gd name="connsiteY0" fmla="*/ 0 h 204186"/>
              <a:gd name="connsiteX1" fmla="*/ 53266 w 181524"/>
              <a:gd name="connsiteY1" fmla="*/ 17755 h 204186"/>
              <a:gd name="connsiteX2" fmla="*/ 79899 w 181524"/>
              <a:gd name="connsiteY2" fmla="*/ 26633 h 204186"/>
              <a:gd name="connsiteX3" fmla="*/ 124288 w 181524"/>
              <a:gd name="connsiteY3" fmla="*/ 62144 h 204186"/>
              <a:gd name="connsiteX4" fmla="*/ 142043 w 181524"/>
              <a:gd name="connsiteY4" fmla="*/ 88777 h 204186"/>
              <a:gd name="connsiteX5" fmla="*/ 159798 w 181524"/>
              <a:gd name="connsiteY5" fmla="*/ 142043 h 204186"/>
              <a:gd name="connsiteX6" fmla="*/ 177554 w 181524"/>
              <a:gd name="connsiteY6" fmla="*/ 204186 h 204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1524" h="204186">
                <a:moveTo>
                  <a:pt x="0" y="0"/>
                </a:moveTo>
                <a:lnTo>
                  <a:pt x="53266" y="17755"/>
                </a:lnTo>
                <a:cubicBezTo>
                  <a:pt x="62144" y="20714"/>
                  <a:pt x="72113" y="21442"/>
                  <a:pt x="79899" y="26633"/>
                </a:cubicBezTo>
                <a:cubicBezTo>
                  <a:pt x="99675" y="39817"/>
                  <a:pt x="109831" y="44072"/>
                  <a:pt x="124288" y="62144"/>
                </a:cubicBezTo>
                <a:cubicBezTo>
                  <a:pt x="130953" y="70476"/>
                  <a:pt x="137710" y="79027"/>
                  <a:pt x="142043" y="88777"/>
                </a:cubicBezTo>
                <a:cubicBezTo>
                  <a:pt x="149644" y="105880"/>
                  <a:pt x="151428" y="125303"/>
                  <a:pt x="159798" y="142043"/>
                </a:cubicBezTo>
                <a:cubicBezTo>
                  <a:pt x="181524" y="185493"/>
                  <a:pt x="177554" y="164319"/>
                  <a:pt x="177554" y="204186"/>
                </a:cubicBezTo>
              </a:path>
            </a:pathLst>
          </a:cu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7268888" y="167856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8483334" y="167764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olný tvar 66"/>
          <p:cNvSpPr/>
          <p:nvPr/>
        </p:nvSpPr>
        <p:spPr>
          <a:xfrm>
            <a:off x="8388462" y="1597980"/>
            <a:ext cx="178489" cy="204346"/>
          </a:xfrm>
          <a:custGeom>
            <a:avLst/>
            <a:gdLst>
              <a:gd name="connsiteX0" fmla="*/ 178489 w 178489"/>
              <a:gd name="connsiteY0" fmla="*/ 0 h 204346"/>
              <a:gd name="connsiteX1" fmla="*/ 89713 w 178489"/>
              <a:gd name="connsiteY1" fmla="*/ 17756 h 204346"/>
              <a:gd name="connsiteX2" fmla="*/ 71957 w 178489"/>
              <a:gd name="connsiteY2" fmla="*/ 35511 h 204346"/>
              <a:gd name="connsiteX3" fmla="*/ 45324 w 178489"/>
              <a:gd name="connsiteY3" fmla="*/ 53266 h 204346"/>
              <a:gd name="connsiteX4" fmla="*/ 27569 w 178489"/>
              <a:gd name="connsiteY4" fmla="*/ 106532 h 204346"/>
              <a:gd name="connsiteX5" fmla="*/ 18691 w 178489"/>
              <a:gd name="connsiteY5" fmla="*/ 142043 h 204346"/>
              <a:gd name="connsiteX6" fmla="*/ 936 w 178489"/>
              <a:gd name="connsiteY6" fmla="*/ 204187 h 204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489" h="204346">
                <a:moveTo>
                  <a:pt x="178489" y="0"/>
                </a:moveTo>
                <a:cubicBezTo>
                  <a:pt x="167711" y="1540"/>
                  <a:pt x="109082" y="6134"/>
                  <a:pt x="89713" y="17756"/>
                </a:cubicBezTo>
                <a:cubicBezTo>
                  <a:pt x="82536" y="22062"/>
                  <a:pt x="78493" y="30282"/>
                  <a:pt x="71957" y="35511"/>
                </a:cubicBezTo>
                <a:cubicBezTo>
                  <a:pt x="63625" y="42176"/>
                  <a:pt x="54202" y="47348"/>
                  <a:pt x="45324" y="53266"/>
                </a:cubicBezTo>
                <a:cubicBezTo>
                  <a:pt x="39406" y="71021"/>
                  <a:pt x="32108" y="88375"/>
                  <a:pt x="27569" y="106532"/>
                </a:cubicBezTo>
                <a:cubicBezTo>
                  <a:pt x="24610" y="118369"/>
                  <a:pt x="22197" y="130356"/>
                  <a:pt x="18691" y="142043"/>
                </a:cubicBezTo>
                <a:cubicBezTo>
                  <a:pt x="0" y="204346"/>
                  <a:pt x="936" y="175608"/>
                  <a:pt x="936" y="204187"/>
                </a:cubicBezTo>
              </a:path>
            </a:pathLst>
          </a:cu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214282" y="1500174"/>
            <a:ext cx="15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KONSTRUKCE: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14282" y="5429264"/>
            <a:ext cx="867333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</a:rPr>
              <a:t>Provedu kontrolu: </a:t>
            </a:r>
            <a:r>
              <a:rPr lang="cs-CZ" sz="2400" dirty="0" smtClean="0">
                <a:solidFill>
                  <a:srgbClr val="7030A0"/>
                </a:solidFill>
              </a:rPr>
              <a:t>Přesvědčím se, že narýsovaný obdélník má strany 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o délkách </a:t>
            </a:r>
            <a:r>
              <a:rPr lang="cs-CZ" sz="2400" dirty="0" smtClean="0">
                <a:solidFill>
                  <a:srgbClr val="7030A0"/>
                </a:solidFill>
              </a:rPr>
              <a:t> 7 </a:t>
            </a:r>
            <a:r>
              <a:rPr lang="cs-CZ" sz="2400" dirty="0" smtClean="0">
                <a:solidFill>
                  <a:srgbClr val="7030A0"/>
                </a:solidFill>
              </a:rPr>
              <a:t>cm a 3 cm. Pomocí trojúhelníku s ryskou si ověřím 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kolmost sousedních stran.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3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5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4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1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5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1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6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8" dur="2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2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5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0" dur="2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2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3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8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7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36" grpId="0"/>
      <p:bldP spid="49" grpId="0"/>
      <p:bldP spid="50" grpId="0"/>
      <p:bldP spid="33" grpId="0"/>
      <p:bldP spid="37" grpId="0"/>
      <p:bldP spid="38" grpId="0" animBg="1"/>
      <p:bldP spid="39" grpId="0"/>
      <p:bldP spid="40" grpId="0"/>
      <p:bldP spid="45" grpId="0"/>
      <p:bldP spid="46" grpId="0"/>
      <p:bldP spid="61" grpId="0"/>
      <p:bldP spid="62" grpId="0"/>
      <p:bldP spid="64" grpId="0" animBg="1"/>
      <p:bldP spid="65" grpId="0" animBg="1"/>
      <p:bldP spid="66" grpId="0" animBg="1"/>
      <p:bldP spid="67" grpId="0" animBg="1"/>
      <p:bldP spid="68" grpId="0"/>
      <p:bldP spid="6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5" y="214290"/>
            <a:ext cx="1750068" cy="1143008"/>
          </a:xfrm>
          <a:prstGeom prst="rect">
            <a:avLst/>
          </a:prstGeom>
          <a:noFill/>
        </p:spPr>
      </p:pic>
      <p:sp>
        <p:nvSpPr>
          <p:cNvPr id="33" name="Obdélník 32"/>
          <p:cNvSpPr/>
          <p:nvPr/>
        </p:nvSpPr>
        <p:spPr>
          <a:xfrm>
            <a:off x="2214546" y="214290"/>
            <a:ext cx="67151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Narýsuj obdélník EFGH o stranách </a:t>
            </a:r>
            <a:r>
              <a:rPr lang="en-US" sz="2400" dirty="0" smtClean="0"/>
              <a:t>|</a:t>
            </a:r>
            <a:r>
              <a:rPr lang="cs-CZ" sz="2400" dirty="0" smtClean="0"/>
              <a:t>EF</a:t>
            </a:r>
            <a:r>
              <a:rPr lang="en-US" sz="2400" dirty="0" smtClean="0"/>
              <a:t>|</a:t>
            </a:r>
            <a:r>
              <a:rPr lang="cs-CZ" sz="2400" dirty="0" smtClean="0"/>
              <a:t>= 2 cm </a:t>
            </a:r>
          </a:p>
          <a:p>
            <a:r>
              <a:rPr lang="cs-CZ" sz="2400" dirty="0" smtClean="0"/>
              <a:t>a </a:t>
            </a:r>
            <a:r>
              <a:rPr lang="en-US" sz="2400" dirty="0" smtClean="0"/>
              <a:t>|</a:t>
            </a:r>
            <a:r>
              <a:rPr lang="cs-CZ" sz="2400" dirty="0" smtClean="0"/>
              <a:t>FG</a:t>
            </a:r>
            <a:r>
              <a:rPr lang="en-US" sz="2400" dirty="0" smtClean="0"/>
              <a:t>|</a:t>
            </a:r>
            <a:r>
              <a:rPr lang="cs-CZ" sz="2400" dirty="0" smtClean="0"/>
              <a:t>= 5 cm.</a:t>
            </a:r>
            <a:endParaRPr lang="cs-CZ" sz="2400" dirty="0"/>
          </a:p>
        </p:txBody>
      </p:sp>
      <p:sp>
        <p:nvSpPr>
          <p:cNvPr id="37" name="Obdélník 36"/>
          <p:cNvSpPr/>
          <p:nvPr/>
        </p:nvSpPr>
        <p:spPr>
          <a:xfrm>
            <a:off x="6143636" y="714356"/>
            <a:ext cx="891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NÁČRT: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 rot="16200000">
            <a:off x="7250925" y="1321579"/>
            <a:ext cx="1357322" cy="7143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7429520" y="228599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8143900" y="2285992"/>
            <a:ext cx="290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F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215338" y="785794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G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7286644" y="785794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643834" y="2357430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2 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286776" y="1428736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5 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4" name="Volný tvar 63"/>
          <p:cNvSpPr/>
          <p:nvPr/>
        </p:nvSpPr>
        <p:spPr>
          <a:xfrm>
            <a:off x="7572396" y="2143116"/>
            <a:ext cx="181524" cy="204186"/>
          </a:xfrm>
          <a:custGeom>
            <a:avLst/>
            <a:gdLst>
              <a:gd name="connsiteX0" fmla="*/ 0 w 181524"/>
              <a:gd name="connsiteY0" fmla="*/ 0 h 204186"/>
              <a:gd name="connsiteX1" fmla="*/ 53266 w 181524"/>
              <a:gd name="connsiteY1" fmla="*/ 17755 h 204186"/>
              <a:gd name="connsiteX2" fmla="*/ 79899 w 181524"/>
              <a:gd name="connsiteY2" fmla="*/ 26633 h 204186"/>
              <a:gd name="connsiteX3" fmla="*/ 124288 w 181524"/>
              <a:gd name="connsiteY3" fmla="*/ 62144 h 204186"/>
              <a:gd name="connsiteX4" fmla="*/ 142043 w 181524"/>
              <a:gd name="connsiteY4" fmla="*/ 88777 h 204186"/>
              <a:gd name="connsiteX5" fmla="*/ 159798 w 181524"/>
              <a:gd name="connsiteY5" fmla="*/ 142043 h 204186"/>
              <a:gd name="connsiteX6" fmla="*/ 177554 w 181524"/>
              <a:gd name="connsiteY6" fmla="*/ 204186 h 204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1524" h="204186">
                <a:moveTo>
                  <a:pt x="0" y="0"/>
                </a:moveTo>
                <a:lnTo>
                  <a:pt x="53266" y="17755"/>
                </a:lnTo>
                <a:cubicBezTo>
                  <a:pt x="62144" y="20714"/>
                  <a:pt x="72113" y="21442"/>
                  <a:pt x="79899" y="26633"/>
                </a:cubicBezTo>
                <a:cubicBezTo>
                  <a:pt x="99675" y="39817"/>
                  <a:pt x="109831" y="44072"/>
                  <a:pt x="124288" y="62144"/>
                </a:cubicBezTo>
                <a:cubicBezTo>
                  <a:pt x="130953" y="70476"/>
                  <a:pt x="137710" y="79027"/>
                  <a:pt x="142043" y="88777"/>
                </a:cubicBezTo>
                <a:cubicBezTo>
                  <a:pt x="149644" y="105880"/>
                  <a:pt x="151428" y="125303"/>
                  <a:pt x="159798" y="142043"/>
                </a:cubicBezTo>
                <a:cubicBezTo>
                  <a:pt x="181524" y="185493"/>
                  <a:pt x="177554" y="164319"/>
                  <a:pt x="177554" y="204186"/>
                </a:cubicBezTo>
              </a:path>
            </a:pathLst>
          </a:cu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7626078" y="224118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8197582" y="224118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olný tvar 66"/>
          <p:cNvSpPr/>
          <p:nvPr/>
        </p:nvSpPr>
        <p:spPr>
          <a:xfrm>
            <a:off x="8099096" y="2143116"/>
            <a:ext cx="178489" cy="204346"/>
          </a:xfrm>
          <a:custGeom>
            <a:avLst/>
            <a:gdLst>
              <a:gd name="connsiteX0" fmla="*/ 178489 w 178489"/>
              <a:gd name="connsiteY0" fmla="*/ 0 h 204346"/>
              <a:gd name="connsiteX1" fmla="*/ 89713 w 178489"/>
              <a:gd name="connsiteY1" fmla="*/ 17756 h 204346"/>
              <a:gd name="connsiteX2" fmla="*/ 71957 w 178489"/>
              <a:gd name="connsiteY2" fmla="*/ 35511 h 204346"/>
              <a:gd name="connsiteX3" fmla="*/ 45324 w 178489"/>
              <a:gd name="connsiteY3" fmla="*/ 53266 h 204346"/>
              <a:gd name="connsiteX4" fmla="*/ 27569 w 178489"/>
              <a:gd name="connsiteY4" fmla="*/ 106532 h 204346"/>
              <a:gd name="connsiteX5" fmla="*/ 18691 w 178489"/>
              <a:gd name="connsiteY5" fmla="*/ 142043 h 204346"/>
              <a:gd name="connsiteX6" fmla="*/ 936 w 178489"/>
              <a:gd name="connsiteY6" fmla="*/ 204187 h 204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489" h="204346">
                <a:moveTo>
                  <a:pt x="178489" y="0"/>
                </a:moveTo>
                <a:cubicBezTo>
                  <a:pt x="167711" y="1540"/>
                  <a:pt x="109082" y="6134"/>
                  <a:pt x="89713" y="17756"/>
                </a:cubicBezTo>
                <a:cubicBezTo>
                  <a:pt x="82536" y="22062"/>
                  <a:pt x="78493" y="30282"/>
                  <a:pt x="71957" y="35511"/>
                </a:cubicBezTo>
                <a:cubicBezTo>
                  <a:pt x="63625" y="42176"/>
                  <a:pt x="54202" y="47348"/>
                  <a:pt x="45324" y="53266"/>
                </a:cubicBezTo>
                <a:cubicBezTo>
                  <a:pt x="39406" y="71021"/>
                  <a:pt x="32108" y="88375"/>
                  <a:pt x="27569" y="106532"/>
                </a:cubicBezTo>
                <a:cubicBezTo>
                  <a:pt x="24610" y="118369"/>
                  <a:pt x="22197" y="130356"/>
                  <a:pt x="18691" y="142043"/>
                </a:cubicBezTo>
                <a:cubicBezTo>
                  <a:pt x="0" y="204346"/>
                  <a:pt x="936" y="175608"/>
                  <a:pt x="936" y="204187"/>
                </a:cubicBezTo>
              </a:path>
            </a:pathLst>
          </a:cu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214282" y="2071678"/>
            <a:ext cx="15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KONSTRUKCE: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143108" y="2428868"/>
            <a:ext cx="1071570" cy="242889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TextovéPole 62"/>
          <p:cNvSpPr txBox="1"/>
          <p:nvPr/>
        </p:nvSpPr>
        <p:spPr>
          <a:xfrm>
            <a:off x="1928794" y="4822248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E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3143240" y="4786322"/>
            <a:ext cx="3353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F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3143240" y="2071678"/>
            <a:ext cx="3786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G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1857356" y="2071678"/>
            <a:ext cx="34496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H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142844" y="5357826"/>
            <a:ext cx="87154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</a:rPr>
              <a:t>Provedu kontrolu: </a:t>
            </a:r>
            <a:r>
              <a:rPr lang="cs-CZ" sz="2400" dirty="0" smtClean="0">
                <a:solidFill>
                  <a:srgbClr val="7030A0"/>
                </a:solidFill>
              </a:rPr>
              <a:t>Přesvědčím se, že narýsovaný obdélník má strany 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o délkách </a:t>
            </a:r>
            <a:r>
              <a:rPr lang="cs-CZ" sz="2400" dirty="0" smtClean="0">
                <a:solidFill>
                  <a:srgbClr val="7030A0"/>
                </a:solidFill>
              </a:rPr>
              <a:t>2 </a:t>
            </a:r>
            <a:r>
              <a:rPr lang="cs-CZ" sz="2400" dirty="0" smtClean="0">
                <a:solidFill>
                  <a:srgbClr val="7030A0"/>
                </a:solidFill>
              </a:rPr>
              <a:t>cm a </a:t>
            </a:r>
            <a:r>
              <a:rPr lang="cs-CZ" sz="2400" dirty="0" smtClean="0">
                <a:solidFill>
                  <a:srgbClr val="7030A0"/>
                </a:solidFill>
              </a:rPr>
              <a:t>5 </a:t>
            </a:r>
            <a:r>
              <a:rPr lang="cs-CZ" sz="2400" dirty="0" smtClean="0">
                <a:solidFill>
                  <a:srgbClr val="7030A0"/>
                </a:solidFill>
              </a:rPr>
              <a:t>cm. Pomocí trojúhelníku s ryskou si ověřím 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kolmost sousedních stran.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7" grpId="0"/>
      <p:bldP spid="38" grpId="0" animBg="1"/>
      <p:bldP spid="39" grpId="0"/>
      <p:bldP spid="40" grpId="0"/>
      <p:bldP spid="45" grpId="0"/>
      <p:bldP spid="46" grpId="0"/>
      <p:bldP spid="61" grpId="0"/>
      <p:bldP spid="62" grpId="0"/>
      <p:bldP spid="64" grpId="0" animBg="1"/>
      <p:bldP spid="65" grpId="0" animBg="1"/>
      <p:bldP spid="66" grpId="0" animBg="1"/>
      <p:bldP spid="67" grpId="0" animBg="1"/>
      <p:bldP spid="68" grpId="0"/>
      <p:bldP spid="41" grpId="0" animBg="1"/>
      <p:bldP spid="63" grpId="0"/>
      <p:bldP spid="69" grpId="0"/>
      <p:bldP spid="70" grpId="0"/>
      <p:bldP spid="71" grpId="0"/>
      <p:bldP spid="7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85794"/>
            <a:ext cx="13542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Zdroje: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786" y="1428736"/>
            <a:ext cx="75724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BLAŽKOVÁ, Růžena; MATOUŠKOVÁ, Květoslava; VAŇUROVÁ, Milena. </a:t>
            </a:r>
            <a:r>
              <a:rPr lang="cs-CZ" i="1" dirty="0" smtClean="0"/>
              <a:t>Matematika pro 4. ročník základních škol 1. díl. Všeň: Alter, s. r. o., 2003, ISBN 80-85775-97-2.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14348" y="3857628"/>
            <a:ext cx="27757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Zdroje obrázků: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57224" y="4500570"/>
            <a:ext cx="75724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NEUVEDEN. </a:t>
            </a:r>
            <a:r>
              <a:rPr lang="pt-BR" i="1" dirty="0" smtClean="0"/>
              <a:t>www.lumanator.cz</a:t>
            </a:r>
            <a:r>
              <a:rPr lang="pt-BR" dirty="0" smtClean="0"/>
              <a:t> [online]. [cit. 11.11.2012]. Dostupný na WWW: http://www.lumanator.cz/produkt/pravitko-trojuhelnik-s-ryskou/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Klipart  MS Office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621</TotalTime>
  <Words>368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Paran</dc:creator>
  <cp:lastModifiedBy>Paran</cp:lastModifiedBy>
  <cp:revision>77</cp:revision>
  <dcterms:created xsi:type="dcterms:W3CDTF">2012-11-11T17:12:08Z</dcterms:created>
  <dcterms:modified xsi:type="dcterms:W3CDTF">2013-03-11T18:12:40Z</dcterms:modified>
</cp:coreProperties>
</file>