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4"/>
  </p:notesMasterIdLst>
  <p:sldIdLst>
    <p:sldId id="256" r:id="rId2"/>
    <p:sldId id="267" r:id="rId3"/>
    <p:sldId id="257" r:id="rId4"/>
    <p:sldId id="258" r:id="rId5"/>
    <p:sldId id="259" r:id="rId6"/>
    <p:sldId id="260" r:id="rId7"/>
    <p:sldId id="269" r:id="rId8"/>
    <p:sldId id="268" r:id="rId9"/>
    <p:sldId id="270" r:id="rId10"/>
    <p:sldId id="271" r:id="rId11"/>
    <p:sldId id="261" r:id="rId12"/>
    <p:sldId id="266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747" autoAdjust="0"/>
  </p:normalViewPr>
  <p:slideViewPr>
    <p:cSldViewPr>
      <p:cViewPr>
        <p:scale>
          <a:sx n="66" d="100"/>
          <a:sy n="66" d="100"/>
        </p:scale>
        <p:origin x="-811" y="37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42" d="100"/>
          <a:sy n="42" d="100"/>
        </p:scale>
        <p:origin x="-2333" y="-91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vList2" loCatId="list" qsTypeId="urn:microsoft.com/office/officeart/2005/8/quickstyle/simple3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612116FE-9061-44B1-A457-8F1AFBD162E0}" type="pres">
      <dgm:prSet presAssocID="{39F8B381-5807-488E-AC22-73DD4140ED4A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</dgm:ptLst>
  <dgm:cxnLst>
    <dgm:cxn modelId="{FFC13EC2-8FBD-4491-A4C2-CE1B2F5591DF}" type="presOf" srcId="{39F8B381-5807-488E-AC22-73DD4140ED4A}" destId="{612116FE-9061-44B1-A457-8F1AFBD162E0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vList2" loCatId="list" qsTypeId="urn:microsoft.com/office/officeart/2005/8/quickstyle/simple3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b="1" dirty="0" smtClean="0"/>
            <a:t>: Základní škola a Mateřská škola Troskotovice, příspěvková organizace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 smtClean="0"/>
            <a:t>Autor</a:t>
          </a:r>
          <a:r>
            <a:rPr lang="cs-CZ" smtClean="0"/>
            <a:t>: Mgr. </a:t>
          </a:r>
          <a:r>
            <a:rPr lang="cs-CZ" dirty="0" smtClean="0"/>
            <a:t>Vlasta Šujanová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6B0205A6-422D-4956-AD89-0CEBCAE4530D}">
      <dgm:prSet/>
      <dgm:spPr/>
      <dgm:t>
        <a:bodyPr/>
        <a:lstStyle/>
        <a:p>
          <a:pPr algn="l"/>
          <a:r>
            <a:rPr lang="cs-CZ" dirty="0" smtClean="0"/>
            <a:t>Vytvořeno:10.10.2012</a:t>
          </a:r>
          <a:endParaRPr lang="cs-CZ" dirty="0"/>
        </a:p>
      </dgm:t>
    </dgm:pt>
    <dgm:pt modelId="{168864D7-72A0-4608-BC44-F4D46F72FF3E}" type="parTrans" cxnId="{74DEAA30-A8CD-4FF2-B1FF-748D58FB5D74}">
      <dgm:prSet/>
      <dgm:spPr/>
      <dgm:t>
        <a:bodyPr/>
        <a:lstStyle/>
        <a:p>
          <a:endParaRPr lang="cs-CZ"/>
        </a:p>
      </dgm:t>
    </dgm:pt>
    <dgm:pt modelId="{DB2C7C4B-FB0B-47FC-A6BD-4D152DC3D0CB}" type="sibTrans" cxnId="{74DEAA30-A8CD-4FF2-B1FF-748D58FB5D74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 smtClean="0"/>
            <a:t>Číslo projektu : 05</a:t>
          </a:r>
          <a:endParaRPr lang="cs-CZ" dirty="0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Vyjmenovaná slova po B</a:t>
          </a:r>
          <a:endParaRPr lang="cs-CZ" dirty="0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612116FE-9061-44B1-A457-8F1AFBD162E0}" type="pres">
      <dgm:prSet presAssocID="{39F8B381-5807-488E-AC22-73DD4140ED4A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B541546-39A7-4633-AED0-6028788110D7}" type="pres">
      <dgm:prSet presAssocID="{445C7998-7549-48B0-BD68-D4F0167F02E5}" presName="parentText" presStyleLbl="node1" presStyleIdx="0" presStyleCnt="5" custLinFactNeighborX="788" custLinFactNeighborY="72852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9314F6-85CC-4C49-B24D-6AF5DF05D800}" type="pres">
      <dgm:prSet presAssocID="{C846DAC9-9D22-4975-84AF-8D4E4FA8DA5C}" presName="spacer" presStyleCnt="0"/>
      <dgm:spPr/>
    </dgm:pt>
    <dgm:pt modelId="{ACAD381E-21DC-4C07-8FDD-119C2EC3BB2E}" type="pres">
      <dgm:prSet presAssocID="{FBBFC3EA-9D9D-4F3A-BEA6-9C2C0E46BF20}" presName="parentText" presStyleLbl="node1" presStyleIdx="1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08194AD-7544-4854-B7A4-4A67E5453B54}" type="pres">
      <dgm:prSet presAssocID="{83B48451-91B6-4E15-99C9-0FE713D5286E}" presName="spacer" presStyleCnt="0"/>
      <dgm:spPr/>
    </dgm:pt>
    <dgm:pt modelId="{1C4BCB69-D3A6-4CCF-9871-D9B9359B8159}" type="pres">
      <dgm:prSet presAssocID="{C73C7642-F245-4585-8F88-243F9FAEF6CA}" presName="parentText" presStyleLbl="node1" presStyleIdx="2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4DE5943-AAB5-4DC3-B765-99B35FCB6ECD}" type="pres">
      <dgm:prSet presAssocID="{C6F235C3-B62B-4F7C-8AF0-6D3C84052041}" presName="spacer" presStyleCnt="0"/>
      <dgm:spPr/>
    </dgm:pt>
    <dgm:pt modelId="{97CBBA99-26B9-4E2D-BA76-BF47FEBF0134}" type="pres">
      <dgm:prSet presAssocID="{EBC41103-E2E5-4D48-9B4B-425520D3D098}" presName="parentText" presStyleLbl="node1" presStyleIdx="3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A22653A-B2DB-4D9E-A633-AD2EC219A723}" type="pres">
      <dgm:prSet presAssocID="{CD7C273C-2CBB-488A-8BF2-5D00DBC541E5}" presName="spacer" presStyleCnt="0"/>
      <dgm:spPr/>
    </dgm:pt>
    <dgm:pt modelId="{B1DDF1AD-3BC2-43B8-A8D0-A33120EFAF7C}" type="pres">
      <dgm:prSet presAssocID="{6B0205A6-422D-4956-AD89-0CEBCAE4530D}" presName="parentText" presStyleLbl="node1" presStyleIdx="4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34851CA-D590-41F7-BC3B-E3B6B46E9D8B}" type="presOf" srcId="{445C7998-7549-48B0-BD68-D4F0167F02E5}" destId="{7B541546-39A7-4633-AED0-6028788110D7}" srcOrd="0" destOrd="0" presId="urn:microsoft.com/office/officeart/2005/8/layout/vList2"/>
    <dgm:cxn modelId="{56D768D4-D8A8-4F09-8215-BEB7EB914931}" srcId="{39F8B381-5807-488E-AC22-73DD4140ED4A}" destId="{EBC41103-E2E5-4D48-9B4B-425520D3D098}" srcOrd="3" destOrd="0" parTransId="{66EC36A9-2BA2-4EC9-AAE7-037918B0215E}" sibTransId="{CD7C273C-2CBB-488A-8BF2-5D00DBC541E5}"/>
    <dgm:cxn modelId="{61B825A5-4BF6-4210-8D67-00D145F1576D}" type="presOf" srcId="{EBC41103-E2E5-4D48-9B4B-425520D3D098}" destId="{97CBBA99-26B9-4E2D-BA76-BF47FEBF0134}" srcOrd="0" destOrd="0" presId="urn:microsoft.com/office/officeart/2005/8/layout/vList2"/>
    <dgm:cxn modelId="{74DEAA30-A8CD-4FF2-B1FF-748D58FB5D74}" srcId="{39F8B381-5807-488E-AC22-73DD4140ED4A}" destId="{6B0205A6-422D-4956-AD89-0CEBCAE4530D}" srcOrd="4" destOrd="0" parTransId="{168864D7-72A0-4608-BC44-F4D46F72FF3E}" sibTransId="{DB2C7C4B-FB0B-47FC-A6BD-4D152DC3D0CB}"/>
    <dgm:cxn modelId="{3FCB5D98-6F4E-482E-823A-332AF5846538}" type="presOf" srcId="{39F8B381-5807-488E-AC22-73DD4140ED4A}" destId="{612116FE-9061-44B1-A457-8F1AFBD162E0}" srcOrd="0" destOrd="0" presId="urn:microsoft.com/office/officeart/2005/8/layout/vList2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E7CB543E-80B5-42F0-B8D8-4E813034EBE4}" type="presOf" srcId="{FBBFC3EA-9D9D-4F3A-BEA6-9C2C0E46BF20}" destId="{ACAD381E-21DC-4C07-8FDD-119C2EC3BB2E}" srcOrd="0" destOrd="0" presId="urn:microsoft.com/office/officeart/2005/8/layout/vList2"/>
    <dgm:cxn modelId="{8F7B082F-2838-41A5-8F1C-A20582703D05}" type="presOf" srcId="{C73C7642-F245-4585-8F88-243F9FAEF6CA}" destId="{1C4BCB69-D3A6-4CCF-9871-D9B9359B8159}" srcOrd="0" destOrd="0" presId="urn:microsoft.com/office/officeart/2005/8/layout/vList2"/>
    <dgm:cxn modelId="{811EDFE4-592A-4877-97FE-083B787701AA}" type="presOf" srcId="{6B0205A6-422D-4956-AD89-0CEBCAE4530D}" destId="{B1DDF1AD-3BC2-43B8-A8D0-A33120EFAF7C}" srcOrd="0" destOrd="0" presId="urn:microsoft.com/office/officeart/2005/8/layout/vList2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2" destOrd="0" parTransId="{3E2FFE2A-E7B1-401F-BAB6-893DF909FA64}" sibTransId="{C6F235C3-B62B-4F7C-8AF0-6D3C84052041}"/>
    <dgm:cxn modelId="{63FCE24F-677F-4F2A-B3BB-B75FFF46F857}" type="presParOf" srcId="{612116FE-9061-44B1-A457-8F1AFBD162E0}" destId="{7B541546-39A7-4633-AED0-6028788110D7}" srcOrd="0" destOrd="0" presId="urn:microsoft.com/office/officeart/2005/8/layout/vList2"/>
    <dgm:cxn modelId="{57263AF2-CC39-4E6D-8E77-A84419CE831D}" type="presParOf" srcId="{612116FE-9061-44B1-A457-8F1AFBD162E0}" destId="{9B9314F6-85CC-4C49-B24D-6AF5DF05D800}" srcOrd="1" destOrd="0" presId="urn:microsoft.com/office/officeart/2005/8/layout/vList2"/>
    <dgm:cxn modelId="{5F24095E-0102-49E7-A4DA-76F13662B978}" type="presParOf" srcId="{612116FE-9061-44B1-A457-8F1AFBD162E0}" destId="{ACAD381E-21DC-4C07-8FDD-119C2EC3BB2E}" srcOrd="2" destOrd="0" presId="urn:microsoft.com/office/officeart/2005/8/layout/vList2"/>
    <dgm:cxn modelId="{B6E43878-FA18-463A-B2CD-4716F78F8044}" type="presParOf" srcId="{612116FE-9061-44B1-A457-8F1AFBD162E0}" destId="{208194AD-7544-4854-B7A4-4A67E5453B54}" srcOrd="3" destOrd="0" presId="urn:microsoft.com/office/officeart/2005/8/layout/vList2"/>
    <dgm:cxn modelId="{F7344B17-5C92-4BCA-876D-7257CDC1B07E}" type="presParOf" srcId="{612116FE-9061-44B1-A457-8F1AFBD162E0}" destId="{1C4BCB69-D3A6-4CCF-9871-D9B9359B8159}" srcOrd="4" destOrd="0" presId="urn:microsoft.com/office/officeart/2005/8/layout/vList2"/>
    <dgm:cxn modelId="{A576782F-2D84-4FB1-893B-D2707CC229F8}" type="presParOf" srcId="{612116FE-9061-44B1-A457-8F1AFBD162E0}" destId="{34DE5943-AAB5-4DC3-B765-99B35FCB6ECD}" srcOrd="5" destOrd="0" presId="urn:microsoft.com/office/officeart/2005/8/layout/vList2"/>
    <dgm:cxn modelId="{FE64FEE1-F895-48D5-BB2C-16A44EB1BD90}" type="presParOf" srcId="{612116FE-9061-44B1-A457-8F1AFBD162E0}" destId="{97CBBA99-26B9-4E2D-BA76-BF47FEBF0134}" srcOrd="6" destOrd="0" presId="urn:microsoft.com/office/officeart/2005/8/layout/vList2"/>
    <dgm:cxn modelId="{62CD04B9-F779-43D5-B2C9-5DDCF7AF4424}" type="presParOf" srcId="{612116FE-9061-44B1-A457-8F1AFBD162E0}" destId="{9A22653A-B2DB-4D9E-A633-AD2EC219A723}" srcOrd="7" destOrd="0" presId="urn:microsoft.com/office/officeart/2005/8/layout/vList2"/>
    <dgm:cxn modelId="{9DAD8FFE-B2A7-464C-8235-CC201F86D593}" type="presParOf" srcId="{612116FE-9061-44B1-A457-8F1AFBD162E0}" destId="{B1DDF1AD-3BC2-43B8-A8D0-A33120EFAF7C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B541546-39A7-4633-AED0-6028788110D7}">
      <dsp:nvSpPr>
        <dsp:cNvPr id="0" name=""/>
        <dsp:cNvSpPr/>
      </dsp:nvSpPr>
      <dsp:spPr>
        <a:xfrm>
          <a:off x="0" y="144016"/>
          <a:ext cx="7234758" cy="835379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shade val="50000"/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shade val="50000"/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shade val="50000"/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shade val="5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/>
            <a:t>Název školy</a:t>
          </a:r>
          <a:r>
            <a:rPr lang="cs-CZ" sz="2100" b="1" kern="1200" dirty="0" smtClean="0"/>
            <a:t>: Základní škola a Mateřská škola Troskotovice, příspěvková organizace</a:t>
          </a:r>
          <a:endParaRPr lang="cs-CZ" sz="2100" kern="1200" dirty="0"/>
        </a:p>
      </dsp:txBody>
      <dsp:txXfrm>
        <a:off x="40780" y="184796"/>
        <a:ext cx="7153198" cy="753819"/>
      </dsp:txXfrm>
    </dsp:sp>
    <dsp:sp modelId="{ACAD381E-21DC-4C07-8FDD-119C2EC3BB2E}">
      <dsp:nvSpPr>
        <dsp:cNvPr id="0" name=""/>
        <dsp:cNvSpPr/>
      </dsp:nvSpPr>
      <dsp:spPr>
        <a:xfrm>
          <a:off x="0" y="995815"/>
          <a:ext cx="7234758" cy="835379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312210"/>
                <a:satOff val="-18034"/>
                <a:lumOff val="19816"/>
                <a:alphaOff val="0"/>
                <a:tint val="70000"/>
                <a:satMod val="130000"/>
              </a:schemeClr>
            </a:gs>
            <a:gs pos="43000">
              <a:schemeClr val="accent1">
                <a:shade val="50000"/>
                <a:hueOff val="312210"/>
                <a:satOff val="-18034"/>
                <a:lumOff val="19816"/>
                <a:alphaOff val="0"/>
                <a:tint val="44000"/>
                <a:satMod val="165000"/>
              </a:schemeClr>
            </a:gs>
            <a:gs pos="93000">
              <a:schemeClr val="accent1">
                <a:shade val="50000"/>
                <a:hueOff val="312210"/>
                <a:satOff val="-18034"/>
                <a:lumOff val="19816"/>
                <a:alphaOff val="0"/>
                <a:tint val="15000"/>
                <a:satMod val="165000"/>
              </a:schemeClr>
            </a:gs>
            <a:gs pos="100000">
              <a:schemeClr val="accent1">
                <a:shade val="50000"/>
                <a:hueOff val="312210"/>
                <a:satOff val="-18034"/>
                <a:lumOff val="19816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shade val="50000"/>
              <a:hueOff val="312210"/>
              <a:satOff val="-18034"/>
              <a:lumOff val="19816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Autor</a:t>
          </a:r>
          <a:r>
            <a:rPr lang="cs-CZ" sz="2100" kern="1200" smtClean="0"/>
            <a:t>: Mgr. </a:t>
          </a:r>
          <a:r>
            <a:rPr lang="cs-CZ" sz="2100" kern="1200" dirty="0" smtClean="0"/>
            <a:t>Vlasta Šujanová</a:t>
          </a:r>
          <a:endParaRPr lang="cs-CZ" sz="2100" kern="1200" dirty="0"/>
        </a:p>
      </dsp:txBody>
      <dsp:txXfrm>
        <a:off x="40780" y="1036595"/>
        <a:ext cx="7153198" cy="753819"/>
      </dsp:txXfrm>
    </dsp:sp>
    <dsp:sp modelId="{1C4BCB69-D3A6-4CCF-9871-D9B9359B8159}">
      <dsp:nvSpPr>
        <dsp:cNvPr id="0" name=""/>
        <dsp:cNvSpPr/>
      </dsp:nvSpPr>
      <dsp:spPr>
        <a:xfrm>
          <a:off x="0" y="1891675"/>
          <a:ext cx="7234758" cy="835379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624420"/>
                <a:satOff val="-36069"/>
                <a:lumOff val="39631"/>
                <a:alphaOff val="0"/>
                <a:tint val="70000"/>
                <a:satMod val="130000"/>
              </a:schemeClr>
            </a:gs>
            <a:gs pos="43000">
              <a:schemeClr val="accent1">
                <a:shade val="50000"/>
                <a:hueOff val="624420"/>
                <a:satOff val="-36069"/>
                <a:lumOff val="39631"/>
                <a:alphaOff val="0"/>
                <a:tint val="44000"/>
                <a:satMod val="165000"/>
              </a:schemeClr>
            </a:gs>
            <a:gs pos="93000">
              <a:schemeClr val="accent1">
                <a:shade val="50000"/>
                <a:hueOff val="624420"/>
                <a:satOff val="-36069"/>
                <a:lumOff val="39631"/>
                <a:alphaOff val="0"/>
                <a:tint val="15000"/>
                <a:satMod val="165000"/>
              </a:schemeClr>
            </a:gs>
            <a:gs pos="100000">
              <a:schemeClr val="accent1">
                <a:shade val="50000"/>
                <a:hueOff val="624420"/>
                <a:satOff val="-36069"/>
                <a:lumOff val="39631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shade val="50000"/>
              <a:hueOff val="624420"/>
              <a:satOff val="-36069"/>
              <a:lumOff val="39631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/>
            <a:t>Téma</a:t>
          </a:r>
          <a:r>
            <a:rPr lang="cs-CZ" sz="2100" kern="1200" dirty="0" smtClean="0"/>
            <a:t>: Vyjmenovaná slova po B</a:t>
          </a:r>
          <a:endParaRPr lang="cs-CZ" sz="2100" kern="1200" dirty="0"/>
        </a:p>
      </dsp:txBody>
      <dsp:txXfrm>
        <a:off x="40780" y="1932455"/>
        <a:ext cx="7153198" cy="753819"/>
      </dsp:txXfrm>
    </dsp:sp>
    <dsp:sp modelId="{97CBBA99-26B9-4E2D-BA76-BF47FEBF0134}">
      <dsp:nvSpPr>
        <dsp:cNvPr id="0" name=""/>
        <dsp:cNvSpPr/>
      </dsp:nvSpPr>
      <dsp:spPr>
        <a:xfrm>
          <a:off x="0" y="2787535"/>
          <a:ext cx="7234758" cy="835379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624420"/>
                <a:satOff val="-36069"/>
                <a:lumOff val="39631"/>
                <a:alphaOff val="0"/>
                <a:tint val="70000"/>
                <a:satMod val="130000"/>
              </a:schemeClr>
            </a:gs>
            <a:gs pos="43000">
              <a:schemeClr val="accent1">
                <a:shade val="50000"/>
                <a:hueOff val="624420"/>
                <a:satOff val="-36069"/>
                <a:lumOff val="39631"/>
                <a:alphaOff val="0"/>
                <a:tint val="44000"/>
                <a:satMod val="165000"/>
              </a:schemeClr>
            </a:gs>
            <a:gs pos="93000">
              <a:schemeClr val="accent1">
                <a:shade val="50000"/>
                <a:hueOff val="624420"/>
                <a:satOff val="-36069"/>
                <a:lumOff val="39631"/>
                <a:alphaOff val="0"/>
                <a:tint val="15000"/>
                <a:satMod val="165000"/>
              </a:schemeClr>
            </a:gs>
            <a:gs pos="100000">
              <a:schemeClr val="accent1">
                <a:shade val="50000"/>
                <a:hueOff val="624420"/>
                <a:satOff val="-36069"/>
                <a:lumOff val="39631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shade val="50000"/>
              <a:hueOff val="624420"/>
              <a:satOff val="-36069"/>
              <a:lumOff val="39631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Číslo projektu : 05</a:t>
          </a:r>
          <a:endParaRPr lang="cs-CZ" sz="2100" kern="1200" dirty="0"/>
        </a:p>
      </dsp:txBody>
      <dsp:txXfrm>
        <a:off x="40780" y="2828315"/>
        <a:ext cx="7153198" cy="753819"/>
      </dsp:txXfrm>
    </dsp:sp>
    <dsp:sp modelId="{B1DDF1AD-3BC2-43B8-A8D0-A33120EFAF7C}">
      <dsp:nvSpPr>
        <dsp:cNvPr id="0" name=""/>
        <dsp:cNvSpPr/>
      </dsp:nvSpPr>
      <dsp:spPr>
        <a:xfrm>
          <a:off x="0" y="3683396"/>
          <a:ext cx="7234758" cy="835379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312210"/>
                <a:satOff val="-18034"/>
                <a:lumOff val="19816"/>
                <a:alphaOff val="0"/>
                <a:tint val="70000"/>
                <a:satMod val="130000"/>
              </a:schemeClr>
            </a:gs>
            <a:gs pos="43000">
              <a:schemeClr val="accent1">
                <a:shade val="50000"/>
                <a:hueOff val="312210"/>
                <a:satOff val="-18034"/>
                <a:lumOff val="19816"/>
                <a:alphaOff val="0"/>
                <a:tint val="44000"/>
                <a:satMod val="165000"/>
              </a:schemeClr>
            </a:gs>
            <a:gs pos="93000">
              <a:schemeClr val="accent1">
                <a:shade val="50000"/>
                <a:hueOff val="312210"/>
                <a:satOff val="-18034"/>
                <a:lumOff val="19816"/>
                <a:alphaOff val="0"/>
                <a:tint val="15000"/>
                <a:satMod val="165000"/>
              </a:schemeClr>
            </a:gs>
            <a:gs pos="100000">
              <a:schemeClr val="accent1">
                <a:shade val="50000"/>
                <a:hueOff val="312210"/>
                <a:satOff val="-18034"/>
                <a:lumOff val="19816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shade val="50000"/>
              <a:hueOff val="312210"/>
              <a:satOff val="-18034"/>
              <a:lumOff val="19816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Vytvořeno:10.10.2012</a:t>
          </a:r>
          <a:endParaRPr lang="cs-CZ" sz="2100" kern="1200" dirty="0"/>
        </a:p>
      </dsp:txBody>
      <dsp:txXfrm>
        <a:off x="40780" y="3724176"/>
        <a:ext cx="7153198" cy="75381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D2FC181-C255-4799-90EC-381C8B322D8B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9BB805A-F177-4190-9959-74FAB421622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478048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9BB805A-F177-4190-9959-74FAB4216220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386918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9BB805A-F177-4190-9959-74FAB4216220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907489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9FFF69-68F1-4167-9733-67BC2A9242CA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CB0B5D-52E0-4EF8-81EA-06B15BE0D517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9FFF69-68F1-4167-9733-67BC2A9242CA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CB0B5D-52E0-4EF8-81EA-06B15BE0D51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9FFF69-68F1-4167-9733-67BC2A9242CA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CB0B5D-52E0-4EF8-81EA-06B15BE0D517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9FFF69-68F1-4167-9733-67BC2A9242CA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CB0B5D-52E0-4EF8-81EA-06B15BE0D51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9FFF69-68F1-4167-9733-67BC2A9242CA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CB0B5D-52E0-4EF8-81EA-06B15BE0D51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9FFF69-68F1-4167-9733-67BC2A9242CA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CB0B5D-52E0-4EF8-81EA-06B15BE0D51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9FFF69-68F1-4167-9733-67BC2A9242CA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CB0B5D-52E0-4EF8-81EA-06B15BE0D51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9FFF69-68F1-4167-9733-67BC2A9242CA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CB0B5D-52E0-4EF8-81EA-06B15BE0D51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9FFF69-68F1-4167-9733-67BC2A9242CA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BECB0B5D-52E0-4EF8-81EA-06B15BE0D517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9FFF69-68F1-4167-9733-67BC2A9242CA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CB0B5D-52E0-4EF8-81EA-06B15BE0D51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9FFF69-68F1-4167-9733-67BC2A9242CA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CB0B5D-52E0-4EF8-81EA-06B15BE0D51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969FFF69-68F1-4167-9733-67BC2A9242CA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BECB0B5D-52E0-4EF8-81EA-06B15BE0D517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2.xml"/><Relationship Id="rId13" Type="http://schemas.openxmlformats.org/officeDocument/2006/relationships/image" Target="../media/image2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12" Type="http://schemas.microsoft.com/office/2007/relationships/diagramDrawing" Target="../diagrams/drawing2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11" Type="http://schemas.openxmlformats.org/officeDocument/2006/relationships/diagramColors" Target="../diagrams/colors2.xml"/><Relationship Id="rId5" Type="http://schemas.openxmlformats.org/officeDocument/2006/relationships/diagramQuickStyle" Target="../diagrams/quickStyle1.xml"/><Relationship Id="rId10" Type="http://schemas.openxmlformats.org/officeDocument/2006/relationships/diagramQuickStyle" Target="../diagrams/quickStyle2.xml"/><Relationship Id="rId4" Type="http://schemas.openxmlformats.org/officeDocument/2006/relationships/diagramLayout" Target="../diagrams/layout1.xml"/><Relationship Id="rId9" Type="http://schemas.openxmlformats.org/officeDocument/2006/relationships/diagramLayout" Target="../diagrams/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6.jpeg"/><Relationship Id="rId4" Type="http://schemas.openxmlformats.org/officeDocument/2006/relationships/image" Target="../media/image3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0.jpeg"/><Relationship Id="rId4" Type="http://schemas.openxmlformats.org/officeDocument/2006/relationships/image" Target="../media/image9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14.wmf"/><Relationship Id="rId4" Type="http://schemas.openxmlformats.org/officeDocument/2006/relationships/image" Target="../media/image13.gi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gi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graphicFrame>
        <p:nvGraphicFramePr>
          <p:cNvPr id="11" name="Zástupný symbol pro obsah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97527254"/>
              </p:ext>
            </p:extLst>
          </p:nvPr>
        </p:nvGraphicFramePr>
        <p:xfrm>
          <a:off x="2076450" y="2469356"/>
          <a:ext cx="7124700" cy="40528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10" name="Zástupný symbol pro obsah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10174718"/>
              </p:ext>
            </p:extLst>
          </p:nvPr>
        </p:nvGraphicFramePr>
        <p:xfrm>
          <a:off x="755576" y="188640"/>
          <a:ext cx="7234758" cy="46187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67544" y="4941168"/>
            <a:ext cx="7924800" cy="14996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1659981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>
          <a:xfrm>
            <a:off x="323528" y="1844824"/>
            <a:ext cx="8229600" cy="4389120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cs-CZ" sz="1800" b="1" dirty="0" smtClean="0">
                <a:solidFill>
                  <a:schemeClr val="accent6">
                    <a:lumMod val="75000"/>
                  </a:schemeClr>
                </a:solidFill>
              </a:rPr>
              <a:t>Anotace:</a:t>
            </a:r>
            <a:r>
              <a:rPr lang="cs-CZ" sz="1800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1800" dirty="0" smtClean="0"/>
              <a:t>Prezentace může sloužit jako výkladové, opakovací učivo</a:t>
            </a:r>
            <a:endParaRPr lang="cs-CZ" sz="1800" dirty="0"/>
          </a:p>
          <a:p>
            <a:pPr eaLnBrk="1" hangingPunct="1">
              <a:defRPr/>
            </a:pP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Autor: </a:t>
            </a:r>
            <a:r>
              <a:rPr lang="cs-CZ" sz="1800" dirty="0"/>
              <a:t>Mgr. </a:t>
            </a:r>
            <a:r>
              <a:rPr lang="cs-CZ" sz="1800" dirty="0" smtClean="0"/>
              <a:t>Vlasta Šujanová</a:t>
            </a:r>
          </a:p>
          <a:p>
            <a:pPr eaLnBrk="1" hangingPunct="1">
              <a:defRPr/>
            </a:pPr>
            <a:r>
              <a:rPr lang="cs-CZ" sz="1800" b="1" dirty="0" smtClean="0">
                <a:solidFill>
                  <a:schemeClr val="accent6">
                    <a:lumMod val="75000"/>
                  </a:schemeClr>
                </a:solidFill>
              </a:rPr>
              <a:t>Jazyk: </a:t>
            </a:r>
            <a:r>
              <a:rPr lang="cs-CZ" sz="1800" dirty="0"/>
              <a:t>č</a:t>
            </a:r>
            <a:r>
              <a:rPr lang="cs-CZ" sz="1800" dirty="0" smtClean="0"/>
              <a:t>eština</a:t>
            </a:r>
            <a:endParaRPr lang="cs-CZ" sz="1800" dirty="0" smtClean="0"/>
          </a:p>
          <a:p>
            <a:pPr eaLnBrk="1" hangingPunct="1">
              <a:defRPr/>
            </a:pPr>
            <a:r>
              <a:rPr lang="cs-CZ" sz="1800" b="1" dirty="0" smtClean="0">
                <a:solidFill>
                  <a:schemeClr val="accent6">
                    <a:lumMod val="75000"/>
                  </a:schemeClr>
                </a:solidFill>
              </a:rPr>
              <a:t>Očekávaný </a:t>
            </a: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výstup:</a:t>
            </a:r>
            <a:r>
              <a:rPr lang="cs-CZ" sz="1800" dirty="0"/>
              <a:t> </a:t>
            </a:r>
            <a:r>
              <a:rPr lang="cs-CZ" sz="1800" dirty="0" smtClean="0"/>
              <a:t>seznámení a procvičení vyjmenovaných slov po B</a:t>
            </a:r>
            <a:endParaRPr lang="cs-CZ" sz="1800" dirty="0"/>
          </a:p>
          <a:p>
            <a:pPr eaLnBrk="1" hangingPunct="1">
              <a:defRPr/>
            </a:pP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Speciální vzdělávací potřeby: </a:t>
            </a:r>
            <a:r>
              <a:rPr lang="cs-CZ" sz="1800" dirty="0" smtClean="0"/>
              <a:t>notebook, </a:t>
            </a:r>
            <a:r>
              <a:rPr lang="cs-CZ" sz="1800" dirty="0"/>
              <a:t>interaktivní tabule</a:t>
            </a:r>
          </a:p>
          <a:p>
            <a:pPr eaLnBrk="1" hangingPunct="1">
              <a:defRPr/>
            </a:pP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Klíčová slova</a:t>
            </a:r>
            <a:r>
              <a:rPr lang="cs-CZ" sz="1800" b="1" dirty="0" smtClean="0">
                <a:solidFill>
                  <a:schemeClr val="accent6">
                    <a:lumMod val="75000"/>
                  </a:schemeClr>
                </a:solidFill>
              </a:rPr>
              <a:t>:</a:t>
            </a:r>
            <a:r>
              <a:rPr lang="cs-CZ" sz="1800" dirty="0" smtClean="0"/>
              <a:t> být, bydlit, obyvatel, byt, příbytek, nábytek, dobytek, obyčej, bystrý , bylina, kobyla, býk, Přibyslav</a:t>
            </a:r>
            <a:endParaRPr lang="cs-CZ" sz="1800" dirty="0"/>
          </a:p>
          <a:p>
            <a:pPr eaLnBrk="1" hangingPunct="1">
              <a:defRPr/>
            </a:pP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Druh učebního materiálu: </a:t>
            </a:r>
            <a:r>
              <a:rPr lang="cs-CZ" sz="1800" dirty="0"/>
              <a:t>prezentace</a:t>
            </a:r>
          </a:p>
          <a:p>
            <a:pPr eaLnBrk="1" hangingPunct="1">
              <a:defRPr/>
            </a:pP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Cílová skupina</a:t>
            </a:r>
            <a:r>
              <a:rPr lang="cs-CZ" sz="1800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: </a:t>
            </a:r>
            <a:r>
              <a:rPr lang="cs-CZ" sz="1800" dirty="0"/>
              <a:t>žák</a:t>
            </a:r>
          </a:p>
          <a:p>
            <a:pPr eaLnBrk="1" hangingPunct="1">
              <a:defRPr/>
            </a:pP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Stupeň a typ vzdělávání: </a:t>
            </a:r>
            <a:r>
              <a:rPr lang="cs-CZ" sz="1800" dirty="0"/>
              <a:t>základní vzdělávání – první </a:t>
            </a:r>
            <a:r>
              <a:rPr lang="cs-CZ" sz="1800" dirty="0" smtClean="0"/>
              <a:t>stupeň  3. a 4. roč.</a:t>
            </a:r>
            <a:endParaRPr lang="cs-CZ" sz="1800" dirty="0"/>
          </a:p>
          <a:p>
            <a:pPr eaLnBrk="1" hangingPunct="1">
              <a:defRPr/>
            </a:pP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Typická věková skupina: </a:t>
            </a:r>
            <a:r>
              <a:rPr lang="cs-CZ" sz="1800" dirty="0"/>
              <a:t>9 -11 let</a:t>
            </a:r>
          </a:p>
          <a:p>
            <a:pPr eaLnBrk="1" hangingPunct="1">
              <a:defRPr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122904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Vyjmenovaná slova po B</a:t>
            </a:r>
            <a:br>
              <a:rPr lang="cs-CZ" dirty="0" smtClean="0"/>
            </a:b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Seznámení  s  vyjmenovanými  slovy  po  B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Slova vyjmenovaná  a  slova  příbuzná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Doplňovací  cvičení</a:t>
            </a:r>
          </a:p>
          <a:p>
            <a:endParaRPr lang="cs-CZ" dirty="0"/>
          </a:p>
          <a:p>
            <a:r>
              <a:rPr lang="cs-CZ" dirty="0" smtClean="0"/>
              <a:t>Oprava „popletených“ slov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5128" name="Picture 8" descr="C:\Users\0MGM\AppData\Local\Microsoft\Windows\Temporary Internet Files\Content.IE5\P9VWQ9CM\MC90023030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88843" y="4077072"/>
            <a:ext cx="2068513" cy="18272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2720056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518399" y="836712"/>
            <a:ext cx="8229600" cy="1143000"/>
          </a:xfrm>
        </p:spPr>
        <p:txBody>
          <a:bodyPr/>
          <a:lstStyle/>
          <a:p>
            <a:pPr algn="ctr"/>
            <a:r>
              <a:rPr lang="cs-CZ" dirty="0" smtClean="0"/>
              <a:t>Vyjmenovaná slova po B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xfrm>
            <a:off x="457200" y="1844824"/>
            <a:ext cx="3034680" cy="1872208"/>
          </a:xfrm>
        </p:spPr>
        <p:txBody>
          <a:bodyPr/>
          <a:lstStyle/>
          <a:p>
            <a:r>
              <a:rPr lang="cs-CZ" sz="2800" dirty="0" smtClean="0">
                <a:solidFill>
                  <a:schemeClr val="tx1"/>
                </a:solidFill>
              </a:rPr>
              <a:t>být              bydlit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4449563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                </a:t>
            </a:r>
            <a:r>
              <a:rPr lang="cs-CZ" sz="2800" dirty="0" smtClean="0">
                <a:solidFill>
                  <a:schemeClr val="tx1"/>
                </a:solidFill>
              </a:rPr>
              <a:t>obyvatel      byt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029" name="Picture 5" descr="C:\Users\Žáci 1\AppData\Local\Microsoft\Windows\Temporary Internet Files\Content.IE5\UC56DXC6\MP900423038[1].jpg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3117034"/>
            <a:ext cx="1728192" cy="17049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8" name="Přímá spojnice se šipkou 7"/>
          <p:cNvCxnSpPr/>
          <p:nvPr/>
        </p:nvCxnSpPr>
        <p:spPr>
          <a:xfrm>
            <a:off x="1115616" y="2890664"/>
            <a:ext cx="1296144" cy="821016"/>
          </a:xfrm>
          <a:prstGeom prst="straightConnector1">
            <a:avLst/>
          </a:prstGeom>
          <a:ln w="38100"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>
            <a:off x="3635896" y="2890664"/>
            <a:ext cx="2664296" cy="0"/>
          </a:xfrm>
          <a:prstGeom prst="straightConnector1">
            <a:avLst/>
          </a:prstGeom>
          <a:ln w="38100"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>
            <a:off x="6300192" y="3936504"/>
            <a:ext cx="1296144" cy="1004664"/>
          </a:xfrm>
          <a:prstGeom prst="straightConnector1">
            <a:avLst/>
          </a:prstGeom>
          <a:ln w="38100"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 flipV="1">
            <a:off x="2123728" y="5157192"/>
            <a:ext cx="3744416" cy="532508"/>
          </a:xfrm>
          <a:prstGeom prst="straightConnector1">
            <a:avLst/>
          </a:prstGeom>
          <a:ln w="38100"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" name="Picture 2" descr="C:\Users\0MGM\AppData\Local\Microsoft\Windows\Temporary Internet Files\Content.IE5\ZU3A9Q5X\MC900441738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1691451"/>
            <a:ext cx="2020229" cy="20202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0MGM\AppData\Local\Microsoft\Windows\Temporary Internet Files\Content.IE5\DPNH3LAC\MC90023030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3" y="3260038"/>
            <a:ext cx="1800200" cy="15901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Zástupný symbol pro obsah 8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i="1" dirty="0" smtClean="0"/>
              <a:t>   /existovat/                      </a:t>
            </a:r>
            <a:endParaRPr lang="cs-CZ" i="1" dirty="0"/>
          </a:p>
        </p:txBody>
      </p:sp>
      <p:pic>
        <p:nvPicPr>
          <p:cNvPr id="1032" name="Picture 8" descr="C:\Users\0MGM\AppData\Local\Microsoft\Windows\Temporary Internet Files\Content.IE5\DPNH3LAC\MP900403195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941168"/>
            <a:ext cx="2267744" cy="14970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9280638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příbytek</a:t>
            </a:r>
            <a:r>
              <a:rPr lang="cs-CZ" sz="2800" dirty="0" smtClean="0"/>
              <a:t>      </a:t>
            </a:r>
            <a:r>
              <a:rPr lang="cs-CZ" sz="2800" b="1" dirty="0" smtClean="0"/>
              <a:t>nábytek</a:t>
            </a:r>
            <a:endParaRPr lang="cs-CZ" sz="2800" b="1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>
          <a:xfrm>
            <a:off x="4788024" y="2011460"/>
            <a:ext cx="4038600" cy="4434840"/>
          </a:xfrm>
        </p:spPr>
        <p:txBody>
          <a:bodyPr>
            <a:normAutofit/>
          </a:bodyPr>
          <a:lstStyle/>
          <a:p>
            <a:r>
              <a:rPr lang="cs-CZ" sz="2800" b="1" dirty="0" smtClean="0"/>
              <a:t>dobytek</a:t>
            </a:r>
            <a:r>
              <a:rPr lang="cs-CZ" sz="2800" dirty="0" smtClean="0"/>
              <a:t>            </a:t>
            </a:r>
            <a:r>
              <a:rPr lang="cs-CZ" sz="2800" b="1" dirty="0" smtClean="0"/>
              <a:t>obyčej</a:t>
            </a:r>
            <a:endParaRPr lang="cs-CZ" sz="2800" b="1" dirty="0"/>
          </a:p>
        </p:txBody>
      </p:sp>
      <p:cxnSp>
        <p:nvCxnSpPr>
          <p:cNvPr id="9" name="Přímá spojnice se šipkou 8"/>
          <p:cNvCxnSpPr/>
          <p:nvPr/>
        </p:nvCxnSpPr>
        <p:spPr>
          <a:xfrm>
            <a:off x="1094795" y="2348880"/>
            <a:ext cx="1749013" cy="1296544"/>
          </a:xfrm>
          <a:prstGeom prst="straightConnector1">
            <a:avLst/>
          </a:prstGeom>
          <a:ln w="38100"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H="1">
            <a:off x="467544" y="2348880"/>
            <a:ext cx="2544149" cy="1686054"/>
          </a:xfrm>
          <a:prstGeom prst="straightConnector1">
            <a:avLst/>
          </a:prstGeom>
          <a:ln w="38100"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>
            <a:off x="5796136" y="2348880"/>
            <a:ext cx="2088232" cy="2062032"/>
          </a:xfrm>
          <a:prstGeom prst="straightConnector1">
            <a:avLst/>
          </a:prstGeom>
          <a:ln w="38100"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 flipH="1">
            <a:off x="5364088" y="2282076"/>
            <a:ext cx="2052230" cy="2412590"/>
          </a:xfrm>
          <a:prstGeom prst="straightConnector1">
            <a:avLst/>
          </a:prstGeom>
          <a:ln w="38100"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 descr="C:\Users\0MGM\AppData\Local\Microsoft\Windows\Temporary Internet Files\Content.IE5\DPNH3LAC\MP90044828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86501" y="2466510"/>
            <a:ext cx="2748239" cy="18267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0MGM\AppData\Local\Microsoft\Windows\Temporary Internet Files\Content.IE5\DPNH3LAC\MP90043055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4016" y="4034934"/>
            <a:ext cx="2699792" cy="17970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10" descr="C:\Users\0MGM\AppData\Local\Microsoft\Windows\Temporary Internet Files\Content.IE5\ZU3A9Q5X\MC90003409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3730719"/>
            <a:ext cx="2808312" cy="24054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1" name="Picture 13" descr="C:\Users\0MGM\AppData\Local\Microsoft\Windows\Temporary Internet Files\Content.IE5\1EQ8BOW1\MC900382561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67669" y="4410912"/>
            <a:ext cx="2119679" cy="21196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2918069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/>
        <p:txBody>
          <a:bodyPr>
            <a:normAutofit/>
          </a:bodyPr>
          <a:lstStyle/>
          <a:p>
            <a:r>
              <a:rPr lang="cs-CZ" sz="3200" b="1" dirty="0"/>
              <a:t>b</a:t>
            </a:r>
            <a:r>
              <a:rPr lang="cs-CZ" sz="3200" b="1" dirty="0" smtClean="0"/>
              <a:t>ystrý</a:t>
            </a:r>
            <a:r>
              <a:rPr lang="cs-CZ" sz="2800" b="1" dirty="0" smtClean="0"/>
              <a:t> </a:t>
            </a:r>
            <a:r>
              <a:rPr lang="cs-CZ" sz="3200" b="1" dirty="0" smtClean="0"/>
              <a:t>        bylina   </a:t>
            </a:r>
            <a:endParaRPr lang="cs-CZ" sz="3200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kobyla</a:t>
            </a:r>
            <a:r>
              <a:rPr lang="cs-CZ" sz="2800" dirty="0" smtClean="0"/>
              <a:t>        </a:t>
            </a:r>
            <a:r>
              <a:rPr lang="cs-CZ" sz="2800" b="1" dirty="0" smtClean="0"/>
              <a:t>býk</a:t>
            </a:r>
            <a:endParaRPr lang="cs-CZ" sz="2800" b="1" dirty="0"/>
          </a:p>
        </p:txBody>
      </p:sp>
      <p:cxnSp>
        <p:nvCxnSpPr>
          <p:cNvPr id="10" name="Přímá spojnice se šipkou 9"/>
          <p:cNvCxnSpPr/>
          <p:nvPr/>
        </p:nvCxnSpPr>
        <p:spPr>
          <a:xfrm>
            <a:off x="3096781" y="2924944"/>
            <a:ext cx="1835259" cy="743421"/>
          </a:xfrm>
          <a:prstGeom prst="straightConnector1">
            <a:avLst/>
          </a:prstGeom>
          <a:ln w="38100"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>
            <a:endCxn id="1039" idx="0"/>
          </p:cNvCxnSpPr>
          <p:nvPr/>
        </p:nvCxnSpPr>
        <p:spPr>
          <a:xfrm flipH="1">
            <a:off x="1004566" y="2870522"/>
            <a:ext cx="14006" cy="1134542"/>
          </a:xfrm>
          <a:prstGeom prst="straightConnector1">
            <a:avLst/>
          </a:prstGeom>
          <a:ln w="38100"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 descr="C:\Users\0MGM\AppData\Local\Microsoft\Windows\Temporary Internet Files\Content.IE5\P9VWQ9CM\MP90043862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3668365"/>
            <a:ext cx="2089604" cy="1568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0MGM\AppData\Local\Microsoft\Windows\Temporary Internet Files\Content.IE5\P9VWQ9CM\MP90040754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61623" y="3358495"/>
            <a:ext cx="1870317" cy="28041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0MGM\AppData\Local\Microsoft\Windows\Temporary Internet Files\Content.IE5\F2RSARUA\MM910001096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72111" y="3518985"/>
            <a:ext cx="2232248" cy="2232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0MGM\AppData\Local\Microsoft\Windows\Temporary Internet Files\Content.IE5\EUOHC7OJ\MC90041037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4005064"/>
            <a:ext cx="1362075" cy="1797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8" name="Přímá spojnice se šipkou 27"/>
          <p:cNvCxnSpPr/>
          <p:nvPr/>
        </p:nvCxnSpPr>
        <p:spPr>
          <a:xfrm>
            <a:off x="7020272" y="2870522"/>
            <a:ext cx="720080" cy="933978"/>
          </a:xfrm>
          <a:prstGeom prst="straightConnector1">
            <a:avLst/>
          </a:prstGeom>
          <a:ln w="38100"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se šipkou 30"/>
          <p:cNvCxnSpPr/>
          <p:nvPr/>
        </p:nvCxnSpPr>
        <p:spPr>
          <a:xfrm flipH="1">
            <a:off x="3563888" y="2924944"/>
            <a:ext cx="1584176" cy="743421"/>
          </a:xfrm>
          <a:prstGeom prst="straightConnector1">
            <a:avLst/>
          </a:prstGeom>
          <a:ln w="38100"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104659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 idx="4294967295"/>
          </p:nvPr>
        </p:nvSpPr>
        <p:spPr>
          <a:xfrm>
            <a:off x="539552" y="836712"/>
            <a:ext cx="8424936" cy="453650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 </a:t>
            </a:r>
            <a:r>
              <a:rPr lang="cs-CZ" b="1" dirty="0" smtClean="0"/>
              <a:t>Zeměpisné názvy a vlastní jména související s vyjmenovanými slovy po B </a:t>
            </a:r>
            <a:br>
              <a:rPr lang="cs-CZ" b="1" dirty="0" smtClean="0"/>
            </a:br>
            <a:r>
              <a:rPr lang="cs-CZ" dirty="0" smtClean="0"/>
              <a:t>Přibyslav, Bystřice, Bydžov, Hrabyně Byšice, Bylany , Kobylisy                            Zbyněk ,Zbyšek</a:t>
            </a:r>
            <a:endParaRPr lang="cs-CZ" dirty="0"/>
          </a:p>
        </p:txBody>
      </p:sp>
      <p:pic>
        <p:nvPicPr>
          <p:cNvPr id="3078" name="Picture 6" descr="C:\Users\0MGM\AppData\Local\Microsoft\Windows\Temporary Internet Files\Content.IE5\4BGKK1Y0\MC90015616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4051949"/>
            <a:ext cx="1847088" cy="1798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1717209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Slož popletená vyjmenovaná slova  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TÝB</a:t>
            </a:r>
          </a:p>
          <a:p>
            <a:r>
              <a:rPr lang="cs-CZ" dirty="0" smtClean="0"/>
              <a:t>DLITBY </a:t>
            </a:r>
          </a:p>
          <a:p>
            <a:r>
              <a:rPr lang="cs-CZ" dirty="0" smtClean="0"/>
              <a:t>BYPŘÍTEK                                     </a:t>
            </a:r>
          </a:p>
          <a:p>
            <a:r>
              <a:rPr lang="cs-CZ" dirty="0" smtClean="0"/>
              <a:t>KÝB</a:t>
            </a:r>
          </a:p>
          <a:p>
            <a:r>
              <a:rPr lang="cs-CZ" dirty="0" smtClean="0"/>
              <a:t>BYNÁTEK                                      </a:t>
            </a:r>
          </a:p>
          <a:p>
            <a:r>
              <a:rPr lang="cs-CZ" dirty="0" smtClean="0"/>
              <a:t>TBY </a:t>
            </a:r>
          </a:p>
          <a:p>
            <a:r>
              <a:rPr lang="cs-CZ" dirty="0" smtClean="0"/>
              <a:t>NABYLI                                      </a:t>
            </a:r>
          </a:p>
          <a:p>
            <a:r>
              <a:rPr lang="cs-CZ" dirty="0" smtClean="0"/>
              <a:t>LABYKO </a:t>
            </a:r>
          </a:p>
          <a:p>
            <a:r>
              <a:rPr lang="cs-CZ" dirty="0" smtClean="0"/>
              <a:t>TEKBYDO </a:t>
            </a:r>
          </a:p>
          <a:p>
            <a:r>
              <a:rPr lang="cs-CZ" dirty="0" smtClean="0"/>
              <a:t>VAOTELBY  </a:t>
            </a:r>
          </a:p>
          <a:p>
            <a:r>
              <a:rPr lang="cs-CZ" dirty="0" smtClean="0"/>
              <a:t>OČEJBY</a:t>
            </a:r>
          </a:p>
          <a:p>
            <a:r>
              <a:rPr lang="cs-CZ" dirty="0" smtClean="0"/>
              <a:t>STRÝBY    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BÝT</a:t>
            </a:r>
          </a:p>
          <a:p>
            <a:r>
              <a:rPr lang="cs-CZ" dirty="0" smtClean="0"/>
              <a:t>BYDLIT</a:t>
            </a:r>
          </a:p>
          <a:p>
            <a:r>
              <a:rPr lang="cs-CZ" dirty="0" smtClean="0"/>
              <a:t>PŘÍBYTEK</a:t>
            </a:r>
          </a:p>
          <a:p>
            <a:r>
              <a:rPr lang="cs-CZ" dirty="0" smtClean="0"/>
              <a:t>BÝK</a:t>
            </a:r>
          </a:p>
          <a:p>
            <a:r>
              <a:rPr lang="cs-CZ" dirty="0" smtClean="0"/>
              <a:t>NÁBYTEK</a:t>
            </a:r>
          </a:p>
          <a:p>
            <a:r>
              <a:rPr lang="cs-CZ" dirty="0" smtClean="0"/>
              <a:t>BYT</a:t>
            </a:r>
          </a:p>
          <a:p>
            <a:r>
              <a:rPr lang="cs-CZ" dirty="0" smtClean="0"/>
              <a:t>BYLINA</a:t>
            </a:r>
          </a:p>
          <a:p>
            <a:r>
              <a:rPr lang="cs-CZ" dirty="0" smtClean="0"/>
              <a:t>KOBYLA</a:t>
            </a:r>
          </a:p>
          <a:p>
            <a:r>
              <a:rPr lang="cs-CZ" dirty="0" smtClean="0"/>
              <a:t>DOBYTEK</a:t>
            </a:r>
          </a:p>
          <a:p>
            <a:r>
              <a:rPr lang="cs-CZ" dirty="0" smtClean="0"/>
              <a:t>OBYVATEL</a:t>
            </a:r>
          </a:p>
          <a:p>
            <a:r>
              <a:rPr lang="cs-CZ" dirty="0" smtClean="0"/>
              <a:t>OBYČEJ</a:t>
            </a:r>
          </a:p>
          <a:p>
            <a:r>
              <a:rPr lang="cs-CZ" dirty="0" smtClean="0"/>
              <a:t>BYSTRÝ</a:t>
            </a:r>
            <a:endParaRPr lang="cs-CZ" dirty="0"/>
          </a:p>
        </p:txBody>
      </p:sp>
      <p:pic>
        <p:nvPicPr>
          <p:cNvPr id="1028" name="Picture 4" descr="C:\Users\0MGM\AppData\Local\Microsoft\Windows\Temporary Internet Files\Content.IE5\4BGKK1Y0\MP90040545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4549970"/>
            <a:ext cx="2376264" cy="16973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0MGM\AppData\Local\Microsoft\Windows\Temporary Internet Files\Content.IE5\FHA66MLH\MP90040489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87978" y="2899244"/>
            <a:ext cx="2656022" cy="189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3176993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Přiřaď slova příbuzná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636912"/>
            <a:ext cx="8219256" cy="3687688"/>
          </a:xfrm>
        </p:spPr>
        <p:txBody>
          <a:bodyPr/>
          <a:lstStyle/>
          <a:p>
            <a:r>
              <a:rPr lang="cs-CZ" dirty="0" smtClean="0"/>
              <a:t>Obyvatelstvo, bytná, nábytkářství, bydlo, zbytek, bystře, obyvatelný, bydliště, bytový, obývací, živobytí, dobytče, obyčejný, býček, bylinka, kobylka, bystřina, neobyčejně, býlí, dobytkářský, nábytkový, bytost, býčí, obývat, úbytek, přibyslavský, dobytčí, bystrost, kobylí, býkovec, starobylý, ubývat, obydlí, bylinářka, bytovka,  bystrozraký, obydlit, býložravec,  bývat, nábytkář, přibývat, ubytovna</a:t>
            </a:r>
            <a:endParaRPr lang="cs-CZ" dirty="0"/>
          </a:p>
        </p:txBody>
      </p:sp>
      <p:pic>
        <p:nvPicPr>
          <p:cNvPr id="4098" name="Picture 2" descr="C:\Users\0MGM\AppData\Local\Microsoft\Windows\Temporary Internet Files\Content.IE5\0FWE7S5X\MC90034912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4941168"/>
            <a:ext cx="1945843" cy="1768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8549483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Slova vyjmenovaná po B a příbuzná</a:t>
            </a:r>
            <a:endParaRPr lang="cs-CZ" sz="40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být</a:t>
            </a:r>
            <a:r>
              <a:rPr lang="cs-CZ" sz="2400" dirty="0" smtClean="0"/>
              <a:t>- bytost, úbytek, zbytek, živobytí, starobylý, bývat</a:t>
            </a:r>
          </a:p>
          <a:p>
            <a:r>
              <a:rPr lang="cs-CZ" sz="2400" dirty="0" smtClean="0">
                <a:solidFill>
                  <a:srgbClr val="C00000"/>
                </a:solidFill>
              </a:rPr>
              <a:t>bydlit</a:t>
            </a:r>
            <a:r>
              <a:rPr lang="cs-CZ" sz="2400" dirty="0" smtClean="0"/>
              <a:t> – bydliště, obydlí, bydlo, obydlit</a:t>
            </a:r>
          </a:p>
          <a:p>
            <a:r>
              <a:rPr lang="cs-CZ" sz="2400" dirty="0" smtClean="0">
                <a:solidFill>
                  <a:srgbClr val="C00000"/>
                </a:solidFill>
              </a:rPr>
              <a:t>obyvatel </a:t>
            </a:r>
            <a:r>
              <a:rPr lang="cs-CZ" sz="2400" dirty="0" smtClean="0"/>
              <a:t>– obyvatelstvo, obývat, obyvatelný</a:t>
            </a:r>
          </a:p>
          <a:p>
            <a:r>
              <a:rPr lang="cs-CZ" sz="2400" dirty="0" smtClean="0">
                <a:solidFill>
                  <a:srgbClr val="C00000"/>
                </a:solidFill>
              </a:rPr>
              <a:t>byt</a:t>
            </a:r>
            <a:r>
              <a:rPr lang="cs-CZ" sz="2400" dirty="0" smtClean="0"/>
              <a:t> – bytový, bytná, bytovka, ubytovna</a:t>
            </a:r>
          </a:p>
          <a:p>
            <a:r>
              <a:rPr lang="cs-CZ" sz="2400" dirty="0" smtClean="0">
                <a:solidFill>
                  <a:srgbClr val="C00000"/>
                </a:solidFill>
              </a:rPr>
              <a:t>příbytek</a:t>
            </a:r>
            <a:r>
              <a:rPr lang="cs-CZ" sz="2400" dirty="0" smtClean="0"/>
              <a:t> – obývací, ubývat, přibývat</a:t>
            </a:r>
          </a:p>
          <a:p>
            <a:r>
              <a:rPr lang="cs-CZ" sz="2400" dirty="0" smtClean="0">
                <a:solidFill>
                  <a:srgbClr val="C00000"/>
                </a:solidFill>
              </a:rPr>
              <a:t>nábytek</a:t>
            </a:r>
            <a:r>
              <a:rPr lang="cs-CZ" sz="2400" dirty="0" smtClean="0"/>
              <a:t> – nábytkový, nábytkářství, nábytkář</a:t>
            </a:r>
            <a:endParaRPr lang="cs-CZ" sz="2400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dobytek</a:t>
            </a:r>
            <a:r>
              <a:rPr lang="cs-CZ" sz="2400" dirty="0" smtClean="0"/>
              <a:t> – dobytkářský, dobytče, dobytčí</a:t>
            </a:r>
          </a:p>
          <a:p>
            <a:r>
              <a:rPr lang="cs-CZ" sz="2400" dirty="0" smtClean="0">
                <a:solidFill>
                  <a:srgbClr val="C00000"/>
                </a:solidFill>
              </a:rPr>
              <a:t>obyčej</a:t>
            </a:r>
            <a:r>
              <a:rPr lang="cs-CZ" sz="2400" dirty="0" smtClean="0"/>
              <a:t> – neobyčejně, obyčejný, obyčejně</a:t>
            </a:r>
          </a:p>
          <a:p>
            <a:r>
              <a:rPr lang="cs-CZ" sz="2400" dirty="0" smtClean="0">
                <a:solidFill>
                  <a:srgbClr val="C00000"/>
                </a:solidFill>
              </a:rPr>
              <a:t>bystrý</a:t>
            </a:r>
            <a:r>
              <a:rPr lang="cs-CZ" sz="2400" dirty="0" smtClean="0"/>
              <a:t> – bystřina, bystrost, bystře, bystrozraký</a:t>
            </a:r>
          </a:p>
          <a:p>
            <a:r>
              <a:rPr lang="cs-CZ" sz="2400" dirty="0" smtClean="0">
                <a:solidFill>
                  <a:srgbClr val="C00000"/>
                </a:solidFill>
              </a:rPr>
              <a:t>bylina </a:t>
            </a:r>
            <a:r>
              <a:rPr lang="cs-CZ" sz="2400" dirty="0" smtClean="0"/>
              <a:t>– býlí, bylinkářka, bylinka, býložravec</a:t>
            </a:r>
          </a:p>
          <a:p>
            <a:r>
              <a:rPr lang="cs-CZ" sz="2400" dirty="0" smtClean="0">
                <a:solidFill>
                  <a:srgbClr val="C00000"/>
                </a:solidFill>
              </a:rPr>
              <a:t>kobyla</a:t>
            </a:r>
            <a:r>
              <a:rPr lang="cs-CZ" sz="2400" dirty="0" smtClean="0"/>
              <a:t> – kobylka, kobylí</a:t>
            </a:r>
          </a:p>
          <a:p>
            <a:r>
              <a:rPr lang="cs-CZ" sz="2400" dirty="0" smtClean="0">
                <a:solidFill>
                  <a:srgbClr val="C00000"/>
                </a:solidFill>
              </a:rPr>
              <a:t>býk</a:t>
            </a:r>
            <a:r>
              <a:rPr lang="cs-CZ" sz="2400" dirty="0" smtClean="0"/>
              <a:t> – býček, býkovec, býčí</a:t>
            </a:r>
          </a:p>
          <a:p>
            <a:r>
              <a:rPr lang="cs-CZ" sz="2400" dirty="0" smtClean="0">
                <a:solidFill>
                  <a:srgbClr val="C00000"/>
                </a:solidFill>
              </a:rPr>
              <a:t>Přibyslav</a:t>
            </a:r>
            <a:r>
              <a:rPr lang="cs-CZ" sz="2400" dirty="0" smtClean="0"/>
              <a:t> - přibyslavský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9859438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600" dirty="0" smtClean="0"/>
              <a:t>Doplň do slov y/ý nebo i/í</a:t>
            </a:r>
            <a:endParaRPr lang="cs-CZ" sz="3600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2400" dirty="0" err="1" smtClean="0"/>
              <a:t>Slab-kář</a:t>
            </a:r>
            <a:r>
              <a:rPr lang="cs-CZ" sz="2400" dirty="0" smtClean="0"/>
              <a:t>, b-t/existovat/, bab-</a:t>
            </a:r>
            <a:r>
              <a:rPr lang="cs-CZ" sz="2400" dirty="0" err="1" smtClean="0"/>
              <a:t>čka</a:t>
            </a:r>
            <a:r>
              <a:rPr lang="cs-CZ" sz="2400" dirty="0" smtClean="0"/>
              <a:t>, ob-</a:t>
            </a:r>
            <a:r>
              <a:rPr lang="cs-CZ" sz="2400" dirty="0" err="1" smtClean="0"/>
              <a:t>vatel</a:t>
            </a:r>
            <a:r>
              <a:rPr lang="cs-CZ" sz="2400" dirty="0" smtClean="0"/>
              <a:t>, moderní b-t, </a:t>
            </a:r>
          </a:p>
          <a:p>
            <a:r>
              <a:rPr lang="cs-CZ" sz="2400" dirty="0" err="1" smtClean="0"/>
              <a:t>sb-rka</a:t>
            </a:r>
            <a:r>
              <a:rPr lang="cs-CZ" sz="2400" dirty="0" smtClean="0"/>
              <a:t>, kob-la, </a:t>
            </a:r>
            <a:r>
              <a:rPr lang="cs-CZ" sz="2400" dirty="0" err="1" smtClean="0"/>
              <a:t>Přib</a:t>
            </a:r>
            <a:r>
              <a:rPr lang="cs-CZ" sz="2400" dirty="0" smtClean="0"/>
              <a:t>-slav, b-</a:t>
            </a:r>
            <a:r>
              <a:rPr lang="cs-CZ" sz="2400" dirty="0" err="1" smtClean="0"/>
              <a:t>tva</a:t>
            </a:r>
            <a:r>
              <a:rPr lang="cs-CZ" sz="2400" dirty="0" smtClean="0"/>
              <a:t>, krab-</a:t>
            </a:r>
            <a:r>
              <a:rPr lang="cs-CZ" sz="2400" dirty="0" err="1" smtClean="0"/>
              <a:t>ce</a:t>
            </a:r>
            <a:r>
              <a:rPr lang="cs-CZ" sz="2400" dirty="0" smtClean="0"/>
              <a:t>, </a:t>
            </a:r>
            <a:r>
              <a:rPr lang="cs-CZ" sz="2400" dirty="0" err="1" smtClean="0"/>
              <a:t>náb</a:t>
            </a:r>
            <a:r>
              <a:rPr lang="cs-CZ" sz="2400" dirty="0" smtClean="0"/>
              <a:t>-tek, dob-tek,</a:t>
            </a:r>
          </a:p>
          <a:p>
            <a:r>
              <a:rPr lang="cs-CZ" sz="2400" dirty="0" err="1"/>
              <a:t>u</a:t>
            </a:r>
            <a:r>
              <a:rPr lang="cs-CZ" sz="2400" dirty="0" err="1" smtClean="0"/>
              <a:t>b-há</a:t>
            </a:r>
            <a:r>
              <a:rPr lang="cs-CZ" sz="2400" dirty="0" smtClean="0"/>
              <a:t>, </a:t>
            </a:r>
            <a:r>
              <a:rPr lang="cs-CZ" sz="2400" dirty="0" err="1" smtClean="0"/>
              <a:t>hb-tý</a:t>
            </a:r>
            <a:r>
              <a:rPr lang="cs-CZ" sz="2400" dirty="0" smtClean="0"/>
              <a:t>, b-</a:t>
            </a:r>
            <a:r>
              <a:rPr lang="cs-CZ" sz="2400" dirty="0" err="1" smtClean="0"/>
              <a:t>strý</a:t>
            </a:r>
            <a:r>
              <a:rPr lang="cs-CZ" sz="2400" dirty="0" smtClean="0"/>
              <a:t>, b-k a b-</a:t>
            </a:r>
            <a:r>
              <a:rPr lang="cs-CZ" sz="2400" dirty="0" err="1" smtClean="0"/>
              <a:t>ček</a:t>
            </a:r>
            <a:r>
              <a:rPr lang="cs-CZ" sz="2400" dirty="0" smtClean="0"/>
              <a:t>, </a:t>
            </a:r>
            <a:r>
              <a:rPr lang="cs-CZ" sz="2400" dirty="0" err="1" smtClean="0"/>
              <a:t>Sab</a:t>
            </a:r>
            <a:r>
              <a:rPr lang="cs-CZ" sz="2400" dirty="0" smtClean="0"/>
              <a:t>-na, B-</a:t>
            </a:r>
            <a:r>
              <a:rPr lang="cs-CZ" sz="2400" dirty="0" err="1" smtClean="0"/>
              <a:t>strozraký</a:t>
            </a:r>
            <a:r>
              <a:rPr lang="cs-CZ" sz="2400" dirty="0" smtClean="0"/>
              <a:t>, nový</a:t>
            </a:r>
          </a:p>
          <a:p>
            <a:r>
              <a:rPr lang="cs-CZ" sz="2400" dirty="0" smtClean="0"/>
              <a:t>b-t, </a:t>
            </a:r>
            <a:r>
              <a:rPr lang="cs-CZ" sz="2400" dirty="0" err="1"/>
              <a:t>Z</a:t>
            </a:r>
            <a:r>
              <a:rPr lang="cs-CZ" sz="2400" dirty="0" err="1" smtClean="0"/>
              <a:t>b-něk</a:t>
            </a:r>
            <a:r>
              <a:rPr lang="cs-CZ" sz="2400" dirty="0" smtClean="0"/>
              <a:t>, b-lina, </a:t>
            </a:r>
            <a:r>
              <a:rPr lang="cs-CZ" sz="2400" dirty="0" err="1" smtClean="0"/>
              <a:t>nab-rá</a:t>
            </a:r>
            <a:r>
              <a:rPr lang="cs-CZ" sz="2400" dirty="0" smtClean="0"/>
              <a:t>, ob-</a:t>
            </a:r>
            <a:r>
              <a:rPr lang="cs-CZ" sz="2400" dirty="0" err="1" smtClean="0"/>
              <a:t>čej</a:t>
            </a:r>
            <a:r>
              <a:rPr lang="cs-CZ" sz="2400" dirty="0" smtClean="0"/>
              <a:t>, b-č, b-</a:t>
            </a:r>
            <a:r>
              <a:rPr lang="cs-CZ" sz="2400" dirty="0" err="1" smtClean="0"/>
              <a:t>dlet</a:t>
            </a:r>
            <a:r>
              <a:rPr lang="cs-CZ" sz="2400" dirty="0" smtClean="0"/>
              <a:t>, </a:t>
            </a:r>
            <a:r>
              <a:rPr lang="cs-CZ" sz="2400" dirty="0" err="1" smtClean="0"/>
              <a:t>příb</a:t>
            </a:r>
            <a:r>
              <a:rPr lang="cs-CZ" sz="2400" dirty="0" smtClean="0"/>
              <a:t>-tek</a:t>
            </a:r>
          </a:p>
          <a:p>
            <a:endParaRPr lang="cs-CZ" sz="2400" dirty="0"/>
          </a:p>
          <a:p>
            <a:endParaRPr lang="cs-CZ" sz="2400" dirty="0" smtClean="0"/>
          </a:p>
          <a:p>
            <a:r>
              <a:rPr lang="cs-CZ" sz="2400" dirty="0" smtClean="0"/>
              <a:t>B-</a:t>
            </a:r>
            <a:r>
              <a:rPr lang="cs-CZ" sz="2400" dirty="0" err="1" smtClean="0"/>
              <a:t>dlet</a:t>
            </a:r>
            <a:r>
              <a:rPr lang="cs-CZ" sz="2400" dirty="0" smtClean="0"/>
              <a:t> na </a:t>
            </a:r>
            <a:r>
              <a:rPr lang="cs-CZ" sz="2400" dirty="0" err="1" smtClean="0"/>
              <a:t>ub-tovně</a:t>
            </a:r>
            <a:r>
              <a:rPr lang="cs-CZ" sz="2400" dirty="0" smtClean="0"/>
              <a:t>, b-čí zápasy, </a:t>
            </a:r>
            <a:r>
              <a:rPr lang="cs-CZ" sz="2400" dirty="0" err="1" smtClean="0"/>
              <a:t>přib-slavská</a:t>
            </a:r>
            <a:r>
              <a:rPr lang="cs-CZ" sz="2400" dirty="0" smtClean="0"/>
              <a:t> radnice, ryb-z,</a:t>
            </a:r>
          </a:p>
          <a:p>
            <a:r>
              <a:rPr lang="cs-CZ" sz="2400" dirty="0" smtClean="0"/>
              <a:t>mob-</a:t>
            </a:r>
            <a:r>
              <a:rPr lang="cs-CZ" sz="2400" dirty="0" err="1" smtClean="0"/>
              <a:t>lní</a:t>
            </a:r>
            <a:r>
              <a:rPr lang="cs-CZ" sz="2400" dirty="0" smtClean="0"/>
              <a:t> telefon, ptačí b-délko, bab-</a:t>
            </a:r>
            <a:r>
              <a:rPr lang="cs-CZ" sz="2400" dirty="0" err="1" smtClean="0"/>
              <a:t>čka</a:t>
            </a:r>
            <a:r>
              <a:rPr lang="cs-CZ" sz="2400" dirty="0" smtClean="0"/>
              <a:t> b-</a:t>
            </a:r>
            <a:r>
              <a:rPr lang="cs-CZ" sz="2400" dirty="0" err="1" smtClean="0"/>
              <a:t>linářka</a:t>
            </a:r>
            <a:r>
              <a:rPr lang="cs-CZ" sz="2400" dirty="0" smtClean="0"/>
              <a:t>, kob-</a:t>
            </a:r>
            <a:r>
              <a:rPr lang="cs-CZ" sz="2400" dirty="0" err="1" smtClean="0"/>
              <a:t>lí</a:t>
            </a:r>
            <a:endParaRPr lang="cs-CZ" sz="2400" dirty="0" smtClean="0"/>
          </a:p>
          <a:p>
            <a:r>
              <a:rPr lang="cs-CZ" sz="2400" dirty="0" smtClean="0"/>
              <a:t>stádo, b-</a:t>
            </a:r>
            <a:r>
              <a:rPr lang="cs-CZ" sz="2400" dirty="0" err="1" smtClean="0"/>
              <a:t>lek</a:t>
            </a:r>
            <a:r>
              <a:rPr lang="cs-CZ" sz="2400" dirty="0" smtClean="0"/>
              <a:t>, </a:t>
            </a:r>
            <a:r>
              <a:rPr lang="cs-CZ" sz="2400" dirty="0" err="1" smtClean="0"/>
              <a:t>hb-tý</a:t>
            </a:r>
            <a:r>
              <a:rPr lang="cs-CZ" sz="2400" dirty="0" smtClean="0"/>
              <a:t> žák, horská b-</a:t>
            </a:r>
            <a:r>
              <a:rPr lang="cs-CZ" sz="2400" dirty="0" err="1" smtClean="0"/>
              <a:t>střina</a:t>
            </a:r>
            <a:r>
              <a:rPr lang="cs-CZ" sz="2400" dirty="0" smtClean="0"/>
              <a:t>, </a:t>
            </a:r>
            <a:r>
              <a:rPr lang="cs-CZ" sz="2400" dirty="0" err="1" smtClean="0"/>
              <a:t>zb-tky</a:t>
            </a:r>
            <a:r>
              <a:rPr lang="cs-CZ" sz="2400" dirty="0" smtClean="0"/>
              <a:t> jídla, b-</a:t>
            </a:r>
            <a:r>
              <a:rPr lang="cs-CZ" sz="2400" dirty="0" err="1" smtClean="0"/>
              <a:t>zon</a:t>
            </a:r>
            <a:r>
              <a:rPr lang="cs-CZ" sz="2400" dirty="0" smtClean="0"/>
              <a:t>,</a:t>
            </a:r>
          </a:p>
          <a:p>
            <a:r>
              <a:rPr lang="cs-CZ" sz="2400" dirty="0" smtClean="0"/>
              <a:t>pohádková b-</a:t>
            </a:r>
            <a:r>
              <a:rPr lang="cs-CZ" sz="2400" dirty="0" err="1" smtClean="0"/>
              <a:t>tost</a:t>
            </a:r>
            <a:r>
              <a:rPr lang="cs-CZ" sz="2400" dirty="0" smtClean="0"/>
              <a:t>, vánoční ob-</a:t>
            </a:r>
            <a:r>
              <a:rPr lang="cs-CZ" sz="2400" dirty="0" err="1" smtClean="0"/>
              <a:t>čeje</a:t>
            </a:r>
            <a:r>
              <a:rPr lang="cs-CZ" sz="2400" dirty="0" smtClean="0"/>
              <a:t>, Lucie B-</a:t>
            </a:r>
            <a:r>
              <a:rPr lang="cs-CZ" sz="2400" dirty="0" err="1" smtClean="0"/>
              <a:t>lá</a:t>
            </a:r>
            <a:r>
              <a:rPr lang="cs-CZ" sz="2400" dirty="0" smtClean="0"/>
              <a:t>, hřeb-k,</a:t>
            </a:r>
          </a:p>
          <a:p>
            <a:r>
              <a:rPr lang="cs-CZ" sz="2400" dirty="0" err="1" smtClean="0"/>
              <a:t>zb</a:t>
            </a:r>
            <a:r>
              <a:rPr lang="cs-CZ" sz="2400" dirty="0" smtClean="0"/>
              <a:t>-tečná starost, ob-</a:t>
            </a:r>
            <a:r>
              <a:rPr lang="cs-CZ" sz="2400" dirty="0" err="1" smtClean="0"/>
              <a:t>čejná</a:t>
            </a:r>
            <a:r>
              <a:rPr lang="cs-CZ" sz="2400" dirty="0" smtClean="0"/>
              <a:t>  b-lina, dob-</a:t>
            </a:r>
            <a:r>
              <a:rPr lang="cs-CZ" sz="2400" dirty="0" err="1" smtClean="0"/>
              <a:t>tčí</a:t>
            </a:r>
            <a:r>
              <a:rPr lang="cs-CZ" sz="2400" dirty="0" smtClean="0"/>
              <a:t> stáj  </a:t>
            </a:r>
            <a:endParaRPr lang="cs-CZ" sz="2400" dirty="0"/>
          </a:p>
        </p:txBody>
      </p:sp>
      <p:pic>
        <p:nvPicPr>
          <p:cNvPr id="1030" name="Picture 6" descr="C:\Users\0MGM\AppData\Local\Microsoft\Windows\Temporary Internet Files\Content.IE5\UOV30637\MC9000301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4200238"/>
            <a:ext cx="1842516" cy="18992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6814695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539552" y="2564904"/>
            <a:ext cx="8352928" cy="3813056"/>
          </a:xfrm>
        </p:spPr>
        <p:txBody>
          <a:bodyPr/>
          <a:lstStyle/>
          <a:p>
            <a:pPr algn="ctr"/>
            <a:r>
              <a:rPr lang="cs-CZ" dirty="0" smtClean="0"/>
              <a:t>Ilustrace : office.microsoft.com</a:t>
            </a:r>
            <a:endParaRPr lang="cs-CZ" dirty="0"/>
          </a:p>
        </p:txBody>
      </p:sp>
      <p:pic>
        <p:nvPicPr>
          <p:cNvPr id="2054" name="Picture 6" descr="C:\Users\0MGM\AppData\Local\Microsoft\Windows\Temporary Internet Files\Content.IE5\9I7DJK3U\MM900040929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4006056"/>
            <a:ext cx="1400175" cy="942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9045275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757</TotalTime>
  <Words>524</Words>
  <Application>Microsoft Office PowerPoint</Application>
  <PresentationFormat>Předvádění na obrazovce (4:3)</PresentationFormat>
  <Paragraphs>100</Paragraphs>
  <Slides>12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Tok</vt:lpstr>
      <vt:lpstr>Prezentace aplikace PowerPoint</vt:lpstr>
      <vt:lpstr>Prezentace aplikace PowerPoint</vt:lpstr>
      <vt:lpstr>Vyjmenovaná slova po B </vt:lpstr>
      <vt:lpstr>Vyjmenovaná slova po B</vt:lpstr>
      <vt:lpstr>Prezentace aplikace PowerPoint</vt:lpstr>
      <vt:lpstr>Prezentace aplikace PowerPoint</vt:lpstr>
      <vt:lpstr> Zeměpisné názvy a vlastní jména související s vyjmenovanými slovy po B  Přibyslav, Bystřice, Bydžov, Hrabyně Byšice, Bylany , Kobylisy                            Zbyněk ,Zbyšek</vt:lpstr>
      <vt:lpstr>Slož popletená vyjmenovaná slova  </vt:lpstr>
      <vt:lpstr>Přiřaď slova příbuzná</vt:lpstr>
      <vt:lpstr>Slova vyjmenovaná po B a příbuzná</vt:lpstr>
      <vt:lpstr>Doplň do slov y/ý nebo i/í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Žáci 1</dc:creator>
  <cp:lastModifiedBy>0MGM</cp:lastModifiedBy>
  <cp:revision>70</cp:revision>
  <dcterms:created xsi:type="dcterms:W3CDTF">2012-02-22T13:05:31Z</dcterms:created>
  <dcterms:modified xsi:type="dcterms:W3CDTF">2013-03-07T17:45:23Z</dcterms:modified>
</cp:coreProperties>
</file>