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3" r:id="rId9"/>
    <p:sldId id="262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2" d="100"/>
          <a:sy n="52" d="100"/>
        </p:scale>
        <p:origin x="-571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Vytvořeno:1.12.2012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</a:t>
          </a:r>
          <a:r>
            <a:rPr lang="cs-CZ" smtClean="0"/>
            <a:t>: 06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Vyjmenovaná slova po B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X="788" custLinFactNeighborY="7285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FF793D12-B7CD-428C-9472-5ACB3F95A808}" type="presOf" srcId="{FBBFC3EA-9D9D-4F3A-BEA6-9C2C0E46BF20}" destId="{ACAD381E-21DC-4C07-8FDD-119C2EC3BB2E}" srcOrd="0" destOrd="0" presId="urn:microsoft.com/office/officeart/2005/8/layout/vList2"/>
    <dgm:cxn modelId="{A2C667DE-51BB-46A8-AE68-17AEEE08990B}" type="presOf" srcId="{445C7998-7549-48B0-BD68-D4F0167F02E5}" destId="{7B541546-39A7-4633-AED0-6028788110D7}" srcOrd="0" destOrd="0" presId="urn:microsoft.com/office/officeart/2005/8/layout/vList2"/>
    <dgm:cxn modelId="{2F103D86-038F-4751-A9E1-987668A09129}" type="presOf" srcId="{EBC41103-E2E5-4D48-9B4B-425520D3D098}" destId="{97CBBA99-26B9-4E2D-BA76-BF47FEBF0134}" srcOrd="0" destOrd="0" presId="urn:microsoft.com/office/officeart/2005/8/layout/vList2"/>
    <dgm:cxn modelId="{A68FD85B-7BE5-4C36-9C8B-E11F857A04B3}" type="presOf" srcId="{6B0205A6-422D-4956-AD89-0CEBCAE4530D}" destId="{B1DDF1AD-3BC2-43B8-A8D0-A33120EFAF7C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5F8375D8-80B9-44E0-9899-0C358F9C6A4B}" type="presOf" srcId="{C73C7642-F245-4585-8F88-243F9FAEF6CA}" destId="{1C4BCB69-D3A6-4CCF-9871-D9B9359B8159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766C1F-2BA3-4F83-9A45-0377A1FE68D4}" type="presOf" srcId="{39F8B381-5807-488E-AC22-73DD4140ED4A}" destId="{612116FE-9061-44B1-A457-8F1AFBD162E0}" srcOrd="0" destOrd="0" presId="urn:microsoft.com/office/officeart/2005/8/layout/vList2"/>
    <dgm:cxn modelId="{C27ED9F3-2943-43BF-BF11-5624B259F2F6}" type="presParOf" srcId="{612116FE-9061-44B1-A457-8F1AFBD162E0}" destId="{7B541546-39A7-4633-AED0-6028788110D7}" srcOrd="0" destOrd="0" presId="urn:microsoft.com/office/officeart/2005/8/layout/vList2"/>
    <dgm:cxn modelId="{A938E48A-B09E-4F4B-9C95-DA5D4ECD9D80}" type="presParOf" srcId="{612116FE-9061-44B1-A457-8F1AFBD162E0}" destId="{9B9314F6-85CC-4C49-B24D-6AF5DF05D800}" srcOrd="1" destOrd="0" presId="urn:microsoft.com/office/officeart/2005/8/layout/vList2"/>
    <dgm:cxn modelId="{36110379-C2AB-4D2C-95BF-E82442AA7080}" type="presParOf" srcId="{612116FE-9061-44B1-A457-8F1AFBD162E0}" destId="{ACAD381E-21DC-4C07-8FDD-119C2EC3BB2E}" srcOrd="2" destOrd="0" presId="urn:microsoft.com/office/officeart/2005/8/layout/vList2"/>
    <dgm:cxn modelId="{8790A755-3654-4EA0-B112-B00B34083113}" type="presParOf" srcId="{612116FE-9061-44B1-A457-8F1AFBD162E0}" destId="{208194AD-7544-4854-B7A4-4A67E5453B54}" srcOrd="3" destOrd="0" presId="urn:microsoft.com/office/officeart/2005/8/layout/vList2"/>
    <dgm:cxn modelId="{78C3D19C-BD68-4C9D-92DE-C8DF45BFF956}" type="presParOf" srcId="{612116FE-9061-44B1-A457-8F1AFBD162E0}" destId="{1C4BCB69-D3A6-4CCF-9871-D9B9359B8159}" srcOrd="4" destOrd="0" presId="urn:microsoft.com/office/officeart/2005/8/layout/vList2"/>
    <dgm:cxn modelId="{EB01A38A-52CF-4CE5-9194-BAE27CA2ABA4}" type="presParOf" srcId="{612116FE-9061-44B1-A457-8F1AFBD162E0}" destId="{34DE5943-AAB5-4DC3-B765-99B35FCB6ECD}" srcOrd="5" destOrd="0" presId="urn:microsoft.com/office/officeart/2005/8/layout/vList2"/>
    <dgm:cxn modelId="{FC9A33CC-5703-495D-9CE1-5BAEF0D23EFF}" type="presParOf" srcId="{612116FE-9061-44B1-A457-8F1AFBD162E0}" destId="{97CBBA99-26B9-4E2D-BA76-BF47FEBF0134}" srcOrd="6" destOrd="0" presId="urn:microsoft.com/office/officeart/2005/8/layout/vList2"/>
    <dgm:cxn modelId="{CF69E5D2-53EA-4D6F-85E0-164B40564B7A}" type="presParOf" srcId="{612116FE-9061-44B1-A457-8F1AFBD162E0}" destId="{9A22653A-B2DB-4D9E-A633-AD2EC219A723}" srcOrd="7" destOrd="0" presId="urn:microsoft.com/office/officeart/2005/8/layout/vList2"/>
    <dgm:cxn modelId="{29A7FF5E-FADF-4905-991F-F7CCC902E434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105255"/>
          <a:ext cx="7234758" cy="8494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0"/>
                <a:satOff val="0"/>
                <a:lumOff val="0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/>
            <a:t>Název školy</a:t>
          </a:r>
          <a:r>
            <a:rPr lang="cs-CZ" sz="2200" b="1" kern="1200" dirty="0" smtClean="0"/>
            <a:t>: Základní škola a Mateřská škola Troskotovice, příspěvková organizace</a:t>
          </a:r>
          <a:endParaRPr lang="cs-CZ" sz="2200" kern="1200" dirty="0"/>
        </a:p>
      </dsp:txBody>
      <dsp:txXfrm>
        <a:off x="41465" y="146720"/>
        <a:ext cx="7151828" cy="766490"/>
      </dsp:txXfrm>
    </dsp:sp>
    <dsp:sp modelId="{ACAD381E-21DC-4C07-8FDD-119C2EC3BB2E}">
      <dsp:nvSpPr>
        <dsp:cNvPr id="0" name=""/>
        <dsp:cNvSpPr/>
      </dsp:nvSpPr>
      <dsp:spPr>
        <a:xfrm>
          <a:off x="0" y="971875"/>
          <a:ext cx="7234758" cy="8494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67704"/>
                <a:satOff val="-7280"/>
                <a:lumOff val="17770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67704"/>
                <a:satOff val="-7280"/>
                <a:lumOff val="17770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67704"/>
                <a:satOff val="-7280"/>
                <a:lumOff val="17770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67704"/>
                <a:satOff val="-7280"/>
                <a:lumOff val="17770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67704"/>
                <a:satOff val="-7280"/>
                <a:lumOff val="1777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67704"/>
              <a:satOff val="-7280"/>
              <a:lumOff val="1777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Autor</a:t>
          </a:r>
          <a:r>
            <a:rPr lang="cs-CZ" sz="2200" kern="1200" smtClean="0"/>
            <a:t>: Mgr. </a:t>
          </a:r>
          <a:r>
            <a:rPr lang="cs-CZ" sz="2200" kern="1200" dirty="0" smtClean="0"/>
            <a:t>Vlasta Šujanová</a:t>
          </a:r>
          <a:endParaRPr lang="cs-CZ" sz="2200" kern="1200" dirty="0"/>
        </a:p>
      </dsp:txBody>
      <dsp:txXfrm>
        <a:off x="41465" y="1013340"/>
        <a:ext cx="7151828" cy="766490"/>
      </dsp:txXfrm>
    </dsp:sp>
    <dsp:sp modelId="{1C4BCB69-D3A6-4CCF-9871-D9B9359B8159}">
      <dsp:nvSpPr>
        <dsp:cNvPr id="0" name=""/>
        <dsp:cNvSpPr/>
      </dsp:nvSpPr>
      <dsp:spPr>
        <a:xfrm>
          <a:off x="0" y="1884655"/>
          <a:ext cx="7234758" cy="8494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35408"/>
                <a:satOff val="-14560"/>
                <a:lumOff val="35541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335408"/>
                <a:satOff val="-14560"/>
                <a:lumOff val="35541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335408"/>
                <a:satOff val="-14560"/>
                <a:lumOff val="35541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335408"/>
                <a:satOff val="-14560"/>
                <a:lumOff val="35541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335408"/>
                <a:satOff val="-14560"/>
                <a:lumOff val="35541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335408"/>
              <a:satOff val="-14560"/>
              <a:lumOff val="35541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/>
            <a:t>Téma</a:t>
          </a:r>
          <a:r>
            <a:rPr lang="cs-CZ" sz="2200" kern="1200" dirty="0" smtClean="0"/>
            <a:t>: Vyjmenovaná slova po B</a:t>
          </a:r>
          <a:endParaRPr lang="cs-CZ" sz="2200" kern="1200" dirty="0"/>
        </a:p>
      </dsp:txBody>
      <dsp:txXfrm>
        <a:off x="41465" y="1926120"/>
        <a:ext cx="7151828" cy="766490"/>
      </dsp:txXfrm>
    </dsp:sp>
    <dsp:sp modelId="{97CBBA99-26B9-4E2D-BA76-BF47FEBF0134}">
      <dsp:nvSpPr>
        <dsp:cNvPr id="0" name=""/>
        <dsp:cNvSpPr/>
      </dsp:nvSpPr>
      <dsp:spPr>
        <a:xfrm>
          <a:off x="0" y="2797436"/>
          <a:ext cx="7234758" cy="8494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35408"/>
                <a:satOff val="-14560"/>
                <a:lumOff val="35541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335408"/>
                <a:satOff val="-14560"/>
                <a:lumOff val="35541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335408"/>
                <a:satOff val="-14560"/>
                <a:lumOff val="35541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335408"/>
                <a:satOff val="-14560"/>
                <a:lumOff val="35541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335408"/>
                <a:satOff val="-14560"/>
                <a:lumOff val="35541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335408"/>
              <a:satOff val="-14560"/>
              <a:lumOff val="35541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Číslo projektu </a:t>
          </a:r>
          <a:r>
            <a:rPr lang="cs-CZ" sz="2200" kern="1200" smtClean="0"/>
            <a:t>: 06</a:t>
          </a:r>
          <a:endParaRPr lang="cs-CZ" sz="2200" kern="1200" dirty="0"/>
        </a:p>
      </dsp:txBody>
      <dsp:txXfrm>
        <a:off x="41465" y="2838901"/>
        <a:ext cx="7151828" cy="766490"/>
      </dsp:txXfrm>
    </dsp:sp>
    <dsp:sp modelId="{B1DDF1AD-3BC2-43B8-A8D0-A33120EFAF7C}">
      <dsp:nvSpPr>
        <dsp:cNvPr id="0" name=""/>
        <dsp:cNvSpPr/>
      </dsp:nvSpPr>
      <dsp:spPr>
        <a:xfrm>
          <a:off x="0" y="3710216"/>
          <a:ext cx="7234758" cy="8494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67704"/>
                <a:satOff val="-7280"/>
                <a:lumOff val="17770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67704"/>
                <a:satOff val="-7280"/>
                <a:lumOff val="17770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67704"/>
                <a:satOff val="-7280"/>
                <a:lumOff val="17770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67704"/>
                <a:satOff val="-7280"/>
                <a:lumOff val="17770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67704"/>
                <a:satOff val="-7280"/>
                <a:lumOff val="1777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67704"/>
              <a:satOff val="-7280"/>
              <a:lumOff val="1777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Vytvořeno:1.12.2012</a:t>
          </a:r>
          <a:endParaRPr lang="cs-CZ" sz="2200" kern="1200" dirty="0"/>
        </a:p>
      </dsp:txBody>
      <dsp:txXfrm>
        <a:off x="41465" y="3751681"/>
        <a:ext cx="7151828" cy="7664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C27E54C-F657-407B-8D28-D757F534DFA6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E1F5B1D-F674-4E3E-A83F-A71249C184A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27E54C-F657-407B-8D28-D757F534DFA6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E1F5B1D-F674-4E3E-A83F-A71249C184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C27E54C-F657-407B-8D28-D757F534DFA6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BE1F5B1D-F674-4E3E-A83F-A71249C184A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27E54C-F657-407B-8D28-D757F534DFA6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E1F5B1D-F674-4E3E-A83F-A71249C184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27E54C-F657-407B-8D28-D757F534DFA6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E1F5B1D-F674-4E3E-A83F-A71249C184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27E54C-F657-407B-8D28-D757F534DFA6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E1F5B1D-F674-4E3E-A83F-A71249C184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C27E54C-F657-407B-8D28-D757F534DFA6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E1F5B1D-F674-4E3E-A83F-A71249C184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27E54C-F657-407B-8D28-D757F534DFA6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E1F5B1D-F674-4E3E-A83F-A71249C184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27E54C-F657-407B-8D28-D757F534DFA6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E1F5B1D-F674-4E3E-A83F-A71249C184A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27E54C-F657-407B-8D28-D757F534DFA6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E1F5B1D-F674-4E3E-A83F-A71249C184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C27E54C-F657-407B-8D28-D757F534DFA6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E1F5B1D-F674-4E3E-A83F-A71249C184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C27E54C-F657-407B-8D28-D757F534DFA6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E1F5B1D-F674-4E3E-A83F-A71249C184A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347864" y="3539864"/>
            <a:ext cx="5121356" cy="2481424"/>
          </a:xfrm>
        </p:spPr>
        <p:txBody>
          <a:bodyPr/>
          <a:lstStyle/>
          <a:p>
            <a:pPr lvl="0"/>
            <a:endParaRPr lang="cs-CZ" dirty="0"/>
          </a:p>
          <a:p>
            <a:endParaRPr lang="cs-CZ" dirty="0"/>
          </a:p>
        </p:txBody>
      </p:sp>
      <p:pic>
        <p:nvPicPr>
          <p:cNvPr id="4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544" y="4941168"/>
            <a:ext cx="7924800" cy="149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4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437180"/>
              </p:ext>
            </p:extLst>
          </p:nvPr>
        </p:nvGraphicFramePr>
        <p:xfrm>
          <a:off x="755576" y="18864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33357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dirty="0"/>
              <a:t>Prezentace může sloužit jako výkladové, opakovací učivo</a:t>
            </a:r>
          </a:p>
          <a:p>
            <a:pPr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sz="2800" dirty="0"/>
              <a:t>Mgr. Vlasta Šujanová</a:t>
            </a:r>
          </a:p>
          <a:p>
            <a:pPr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sz="2800" dirty="0"/>
              <a:t>č</a:t>
            </a:r>
            <a:r>
              <a:rPr lang="cs-CZ" sz="2800" dirty="0" smtClean="0"/>
              <a:t>eština</a:t>
            </a:r>
            <a:endParaRPr lang="cs-CZ" sz="2800" dirty="0"/>
          </a:p>
          <a:p>
            <a:pPr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sz="2800" dirty="0"/>
              <a:t> seznámení a procvičení </a:t>
            </a:r>
            <a:r>
              <a:rPr lang="cs-CZ" sz="2800" dirty="0" smtClean="0"/>
              <a:t>vyjmenovaného slova </a:t>
            </a:r>
            <a:r>
              <a:rPr lang="cs-CZ" sz="2800" dirty="0" smtClean="0"/>
              <a:t>BÝT</a:t>
            </a:r>
            <a:endParaRPr lang="cs-CZ" sz="2800" dirty="0"/>
          </a:p>
          <a:p>
            <a:pPr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sz="2800" dirty="0"/>
              <a:t>notebook, interaktivní tabule</a:t>
            </a:r>
          </a:p>
          <a:p>
            <a:pPr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sz="2800" dirty="0"/>
              <a:t> být, </a:t>
            </a:r>
            <a:r>
              <a:rPr lang="cs-CZ" sz="2800" dirty="0" smtClean="0"/>
              <a:t>bít, slova příbuzná</a:t>
            </a:r>
            <a:endParaRPr lang="cs-CZ" sz="2800" dirty="0"/>
          </a:p>
          <a:p>
            <a:pPr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sz="2800" dirty="0"/>
              <a:t>prezentace</a:t>
            </a:r>
          </a:p>
          <a:p>
            <a:pPr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sz="28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sz="2800" dirty="0"/>
              <a:t>žák</a:t>
            </a:r>
          </a:p>
          <a:p>
            <a:pPr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sz="2800" dirty="0"/>
              <a:t>základní vzdělávání – první stupeň  3. a 4. roč.</a:t>
            </a:r>
          </a:p>
          <a:p>
            <a:pPr>
              <a:defRPr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sz="2800" dirty="0"/>
              <a:t>9 -11 let</a:t>
            </a:r>
          </a:p>
          <a:p>
            <a:pPr>
              <a:defRPr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4972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/>
              <a:t>BÝT /EXISTOVAT/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Seznámení se slovem BÝT</a:t>
            </a:r>
          </a:p>
          <a:p>
            <a:r>
              <a:rPr lang="cs-CZ" dirty="0" smtClean="0"/>
              <a:t>Slova příbuzná</a:t>
            </a:r>
          </a:p>
          <a:p>
            <a:r>
              <a:rPr lang="cs-CZ" dirty="0" smtClean="0"/>
              <a:t>Rozlišování být/existovat/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bít /bije, tluče/</a:t>
            </a:r>
          </a:p>
          <a:p>
            <a:r>
              <a:rPr lang="cs-CZ" dirty="0" smtClean="0"/>
              <a:t>Užití ve slovech</a:t>
            </a:r>
          </a:p>
          <a:p>
            <a:r>
              <a:rPr lang="cs-CZ" dirty="0" smtClean="0"/>
              <a:t>Užití ve větách</a:t>
            </a:r>
            <a:endParaRPr lang="cs-CZ" dirty="0"/>
          </a:p>
        </p:txBody>
      </p:sp>
      <p:pic>
        <p:nvPicPr>
          <p:cNvPr id="3074" name="Picture 2" descr="C:\Users\0MGM\AppData\Local\Microsoft\Windows\Temporary Internet Files\Content.IE5\0FWE7S5X\MC9004418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653136"/>
            <a:ext cx="1279525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MGM\AppData\Local\Microsoft\Windows\Temporary Internet Files\Content.IE5\P9VWQ9CM\MC90044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340768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4279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Tvary slovesa být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abych, abys, aby</a:t>
            </a:r>
          </a:p>
          <a:p>
            <a:r>
              <a:rPr lang="cs-CZ" dirty="0" smtClean="0"/>
              <a:t>abychom, abyste, aby</a:t>
            </a:r>
          </a:p>
          <a:p>
            <a:r>
              <a:rPr lang="cs-CZ" dirty="0" smtClean="0"/>
              <a:t>kdybych, kdybys, kdyby</a:t>
            </a:r>
          </a:p>
          <a:p>
            <a:r>
              <a:rPr lang="cs-CZ" dirty="0" smtClean="0"/>
              <a:t>kdybychom, kdybyste, kdyby</a:t>
            </a:r>
          </a:p>
          <a:p>
            <a:r>
              <a:rPr lang="cs-CZ" dirty="0" smtClean="0"/>
              <a:t>byl, byla, bylo, byli, byly, </a:t>
            </a:r>
          </a:p>
          <a:p>
            <a:endParaRPr lang="cs-CZ" dirty="0"/>
          </a:p>
        </p:txBody>
      </p:sp>
      <p:pic>
        <p:nvPicPr>
          <p:cNvPr id="1026" name="Picture 2" descr="C:\Users\0MGM\AppData\Local\Microsoft\Windows\Temporary Internet Files\Content.IE5\FHA66MLH\MC9004418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509120"/>
            <a:ext cx="226377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846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Slova příbuzná se slovem být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bývat, nabýt, dobýt, bývalý, bytost, </a:t>
            </a:r>
          </a:p>
          <a:p>
            <a:r>
              <a:rPr lang="cs-CZ" dirty="0" smtClean="0"/>
              <a:t>blahobyt, zbytečně, neodbytný, odbyt, </a:t>
            </a:r>
          </a:p>
          <a:p>
            <a:r>
              <a:rPr lang="cs-CZ" dirty="0" smtClean="0"/>
              <a:t>odbývat, přebytek, starobylý, ubýt, úbytek, </a:t>
            </a:r>
          </a:p>
          <a:p>
            <a:r>
              <a:rPr lang="cs-CZ" dirty="0" smtClean="0"/>
              <a:t>zbytek, zbývat, zabývat se, živobytí </a:t>
            </a:r>
          </a:p>
          <a:p>
            <a:r>
              <a:rPr lang="cs-CZ" dirty="0" smtClean="0"/>
              <a:t>nebýt, přibýt, odbýt, zbýt</a:t>
            </a:r>
            <a:endParaRPr lang="cs-CZ" dirty="0"/>
          </a:p>
        </p:txBody>
      </p:sp>
      <p:pic>
        <p:nvPicPr>
          <p:cNvPr id="2050" name="Picture 2" descr="C:\Users\0MGM\AppData\Local\Microsoft\Windows\Temporary Internet Files\Content.IE5\EUOHC7OJ\MC9004418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6836" y="3861048"/>
            <a:ext cx="2200275" cy="176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085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Být /bude/          bít/bije, tluče/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3754760" cy="4497363"/>
          </a:xfrm>
        </p:spPr>
        <p:txBody>
          <a:bodyPr/>
          <a:lstStyle/>
          <a:p>
            <a:r>
              <a:rPr lang="cs-CZ" dirty="0" smtClean="0"/>
              <a:t>Byl/bude/doma</a:t>
            </a:r>
          </a:p>
          <a:p>
            <a:r>
              <a:rPr lang="cs-CZ" dirty="0" smtClean="0"/>
              <a:t>Přibyl/přibude/žák</a:t>
            </a:r>
          </a:p>
          <a:p>
            <a:r>
              <a:rPr lang="cs-CZ" dirty="0" smtClean="0"/>
              <a:t>Dobyl/dobude/hrad</a:t>
            </a:r>
          </a:p>
          <a:p>
            <a:r>
              <a:rPr lang="cs-CZ" dirty="0" smtClean="0"/>
              <a:t>Odbyl/odbude/DÚ</a:t>
            </a:r>
          </a:p>
          <a:p>
            <a:r>
              <a:rPr lang="cs-CZ" dirty="0" smtClean="0"/>
              <a:t>Ubyl/ubude/voda</a:t>
            </a:r>
          </a:p>
          <a:p>
            <a:r>
              <a:rPr lang="cs-CZ" dirty="0" smtClean="0"/>
              <a:t>Zbyl/zbude/bonbón</a:t>
            </a:r>
          </a:p>
          <a:p>
            <a:r>
              <a:rPr lang="cs-CZ" dirty="0" smtClean="0"/>
              <a:t>Nabyl/nabude/majetek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178808" y="1700808"/>
            <a:ext cx="3849576" cy="4425355"/>
          </a:xfrm>
        </p:spPr>
        <p:txBody>
          <a:bodyPr/>
          <a:lstStyle/>
          <a:p>
            <a:r>
              <a:rPr lang="cs-CZ" dirty="0" smtClean="0"/>
              <a:t>Bil/bije/psa</a:t>
            </a:r>
          </a:p>
          <a:p>
            <a:r>
              <a:rPr lang="cs-CZ" dirty="0" smtClean="0"/>
              <a:t>Přibil/přibije/kůl</a:t>
            </a:r>
          </a:p>
          <a:p>
            <a:r>
              <a:rPr lang="cs-CZ" dirty="0" smtClean="0"/>
              <a:t>Dobil/dobije/baterii</a:t>
            </a:r>
          </a:p>
          <a:p>
            <a:r>
              <a:rPr lang="cs-CZ" dirty="0" smtClean="0"/>
              <a:t>Odbil/odbije/půlnoc</a:t>
            </a:r>
          </a:p>
          <a:p>
            <a:r>
              <a:rPr lang="cs-CZ" dirty="0" smtClean="0"/>
              <a:t>Ubil/ubije/psa</a:t>
            </a:r>
          </a:p>
          <a:p>
            <a:r>
              <a:rPr lang="cs-CZ" dirty="0" smtClean="0"/>
              <a:t>Zbil/zbije/bednu</a:t>
            </a:r>
          </a:p>
          <a:p>
            <a:r>
              <a:rPr lang="cs-CZ" dirty="0" smtClean="0"/>
              <a:t>Nabil/nabije/pušku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5054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DoplŇ</a:t>
            </a:r>
            <a:r>
              <a:rPr lang="cs-CZ" dirty="0" smtClean="0"/>
              <a:t>    i/í  -   y/ý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628800"/>
            <a:ext cx="7239000" cy="4846320"/>
          </a:xfrm>
        </p:spPr>
        <p:txBody>
          <a:bodyPr/>
          <a:lstStyle/>
          <a:p>
            <a:r>
              <a:rPr lang="cs-CZ" dirty="0" smtClean="0"/>
              <a:t>B-l tady, b-l kamaráda</a:t>
            </a:r>
          </a:p>
          <a:p>
            <a:r>
              <a:rPr lang="cs-CZ" dirty="0" smtClean="0"/>
              <a:t>Neb-l psa, neb-l pozorný</a:t>
            </a:r>
          </a:p>
          <a:p>
            <a:r>
              <a:rPr lang="cs-CZ" dirty="0" err="1" smtClean="0"/>
              <a:t>Přib</a:t>
            </a:r>
            <a:r>
              <a:rPr lang="cs-CZ" dirty="0" smtClean="0"/>
              <a:t>-l nový dům, </a:t>
            </a:r>
            <a:r>
              <a:rPr lang="cs-CZ" dirty="0" err="1" smtClean="0"/>
              <a:t>přib</a:t>
            </a:r>
            <a:r>
              <a:rPr lang="cs-CZ" dirty="0" smtClean="0"/>
              <a:t>-l prkno</a:t>
            </a:r>
          </a:p>
          <a:p>
            <a:r>
              <a:rPr lang="cs-CZ" dirty="0" err="1" smtClean="0"/>
              <a:t>Odb</a:t>
            </a:r>
            <a:r>
              <a:rPr lang="cs-CZ" dirty="0" smtClean="0"/>
              <a:t>-l úkol, </a:t>
            </a:r>
            <a:r>
              <a:rPr lang="cs-CZ" dirty="0" err="1" smtClean="0"/>
              <a:t>odb-li</a:t>
            </a:r>
            <a:r>
              <a:rPr lang="cs-CZ" dirty="0" smtClean="0"/>
              <a:t> poledne</a:t>
            </a:r>
          </a:p>
          <a:p>
            <a:r>
              <a:rPr lang="cs-CZ" dirty="0" err="1" smtClean="0"/>
              <a:t>Nab</a:t>
            </a:r>
            <a:r>
              <a:rPr lang="cs-CZ" dirty="0" smtClean="0"/>
              <a:t>-l si hlavu, </a:t>
            </a:r>
            <a:r>
              <a:rPr lang="cs-CZ" dirty="0" err="1" smtClean="0"/>
              <a:t>nab</a:t>
            </a:r>
            <a:r>
              <a:rPr lang="cs-CZ" dirty="0" smtClean="0"/>
              <a:t>-l vědomosti</a:t>
            </a:r>
          </a:p>
          <a:p>
            <a:r>
              <a:rPr lang="cs-CZ" dirty="0" smtClean="0"/>
              <a:t>Dob-l baterky, dob-</a:t>
            </a:r>
            <a:r>
              <a:rPr lang="cs-CZ" dirty="0" err="1" smtClean="0"/>
              <a:t>li</a:t>
            </a:r>
            <a:r>
              <a:rPr lang="cs-CZ" dirty="0" smtClean="0"/>
              <a:t> vítězství</a:t>
            </a:r>
          </a:p>
          <a:p>
            <a:r>
              <a:rPr lang="cs-CZ" dirty="0" err="1" smtClean="0"/>
              <a:t>Zb</a:t>
            </a:r>
            <a:r>
              <a:rPr lang="cs-CZ" dirty="0" smtClean="0"/>
              <a:t>-l psa, </a:t>
            </a:r>
            <a:r>
              <a:rPr lang="cs-CZ" dirty="0" err="1" smtClean="0"/>
              <a:t>zb</a:t>
            </a:r>
            <a:r>
              <a:rPr lang="cs-CZ" dirty="0" smtClean="0"/>
              <a:t>-l oběd</a:t>
            </a:r>
          </a:p>
          <a:p>
            <a:r>
              <a:rPr lang="cs-CZ" dirty="0" err="1" smtClean="0"/>
              <a:t>Ub</a:t>
            </a:r>
            <a:r>
              <a:rPr lang="cs-CZ" dirty="0" smtClean="0"/>
              <a:t>-l na váze, </a:t>
            </a:r>
            <a:r>
              <a:rPr lang="cs-CZ" dirty="0" err="1" smtClean="0"/>
              <a:t>ub</a:t>
            </a:r>
            <a:r>
              <a:rPr lang="cs-CZ" dirty="0" smtClean="0"/>
              <a:t>-l zvíře</a:t>
            </a:r>
            <a:endParaRPr lang="cs-CZ" dirty="0"/>
          </a:p>
        </p:txBody>
      </p:sp>
      <p:pic>
        <p:nvPicPr>
          <p:cNvPr id="4098" name="Picture 2" descr="C:\Users\0MGM\AppData\Local\Microsoft\Windows\Temporary Internet Files\Content.IE5\UOV30637\MC9004419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548680"/>
            <a:ext cx="2232025" cy="1222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8237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</a:t>
            </a:r>
            <a:r>
              <a:rPr lang="cs-CZ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l </a:t>
            </a:r>
            <a:r>
              <a:rPr lang="cs-CZ" dirty="0"/>
              <a:t>tady, </a:t>
            </a:r>
            <a:r>
              <a:rPr lang="cs-CZ" dirty="0" smtClean="0"/>
              <a:t>b</a:t>
            </a:r>
            <a:r>
              <a:rPr lang="cs-CZ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l </a:t>
            </a:r>
            <a:r>
              <a:rPr lang="cs-CZ" dirty="0"/>
              <a:t>kamaráda</a:t>
            </a:r>
          </a:p>
          <a:p>
            <a:r>
              <a:rPr lang="cs-CZ" dirty="0" smtClean="0"/>
              <a:t>Neb</a:t>
            </a:r>
            <a:r>
              <a:rPr lang="cs-CZ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l </a:t>
            </a:r>
            <a:r>
              <a:rPr lang="cs-CZ" dirty="0"/>
              <a:t>psa, </a:t>
            </a:r>
            <a:r>
              <a:rPr lang="cs-CZ" dirty="0" smtClean="0"/>
              <a:t>neb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y</a:t>
            </a:r>
            <a:r>
              <a:rPr lang="cs-CZ" dirty="0" smtClean="0"/>
              <a:t>l </a:t>
            </a:r>
            <a:r>
              <a:rPr lang="cs-CZ" dirty="0"/>
              <a:t>pozorný</a:t>
            </a:r>
          </a:p>
          <a:p>
            <a:r>
              <a:rPr lang="cs-CZ" dirty="0" smtClean="0"/>
              <a:t>Přib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y</a:t>
            </a:r>
            <a:r>
              <a:rPr lang="cs-CZ" dirty="0" smtClean="0"/>
              <a:t>l </a:t>
            </a:r>
            <a:r>
              <a:rPr lang="cs-CZ" dirty="0"/>
              <a:t>nový dům, </a:t>
            </a:r>
            <a:r>
              <a:rPr lang="cs-CZ" dirty="0" smtClean="0"/>
              <a:t>přib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i</a:t>
            </a:r>
            <a:r>
              <a:rPr lang="cs-CZ" dirty="0" smtClean="0"/>
              <a:t>l </a:t>
            </a:r>
            <a:r>
              <a:rPr lang="cs-CZ" dirty="0"/>
              <a:t>prkno</a:t>
            </a:r>
          </a:p>
          <a:p>
            <a:r>
              <a:rPr lang="cs-CZ" dirty="0" smtClean="0"/>
              <a:t>Odb</a:t>
            </a:r>
            <a:r>
              <a:rPr lang="cs-CZ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l </a:t>
            </a:r>
            <a:r>
              <a:rPr lang="cs-CZ" dirty="0"/>
              <a:t>úkol, </a:t>
            </a:r>
            <a:r>
              <a:rPr lang="cs-CZ" dirty="0" smtClean="0"/>
              <a:t>odb</a:t>
            </a:r>
            <a:r>
              <a:rPr lang="cs-CZ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li </a:t>
            </a:r>
            <a:r>
              <a:rPr lang="cs-CZ" dirty="0"/>
              <a:t>poledne</a:t>
            </a:r>
          </a:p>
          <a:p>
            <a:r>
              <a:rPr lang="cs-CZ" dirty="0" smtClean="0"/>
              <a:t>Nab</a:t>
            </a:r>
            <a:r>
              <a:rPr lang="cs-CZ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l </a:t>
            </a:r>
            <a:r>
              <a:rPr lang="cs-CZ" dirty="0"/>
              <a:t>si hlavu, </a:t>
            </a:r>
            <a:r>
              <a:rPr lang="cs-CZ" dirty="0" smtClean="0"/>
              <a:t>nab</a:t>
            </a:r>
            <a:r>
              <a:rPr lang="cs-CZ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l </a:t>
            </a:r>
            <a:r>
              <a:rPr lang="cs-CZ" dirty="0"/>
              <a:t>vědomosti</a:t>
            </a:r>
          </a:p>
          <a:p>
            <a:r>
              <a:rPr lang="cs-CZ" dirty="0" smtClean="0"/>
              <a:t>Dob</a:t>
            </a:r>
            <a:r>
              <a:rPr lang="cs-CZ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l </a:t>
            </a:r>
            <a:r>
              <a:rPr lang="cs-CZ" dirty="0"/>
              <a:t>baterky, </a:t>
            </a:r>
            <a:r>
              <a:rPr lang="cs-CZ" dirty="0" smtClean="0"/>
              <a:t>dob</a:t>
            </a:r>
            <a:r>
              <a:rPr lang="cs-CZ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li </a:t>
            </a:r>
            <a:r>
              <a:rPr lang="cs-CZ" dirty="0"/>
              <a:t>vítězství</a:t>
            </a:r>
          </a:p>
          <a:p>
            <a:r>
              <a:rPr lang="cs-CZ" dirty="0" smtClean="0"/>
              <a:t>Zb</a:t>
            </a:r>
            <a:r>
              <a:rPr lang="cs-CZ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l </a:t>
            </a:r>
            <a:r>
              <a:rPr lang="cs-CZ" dirty="0"/>
              <a:t>psa, </a:t>
            </a:r>
            <a:r>
              <a:rPr lang="cs-CZ" dirty="0" smtClean="0"/>
              <a:t>zb</a:t>
            </a:r>
            <a:r>
              <a:rPr lang="cs-CZ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l </a:t>
            </a:r>
            <a:r>
              <a:rPr lang="cs-CZ" dirty="0"/>
              <a:t>oběd</a:t>
            </a:r>
          </a:p>
          <a:p>
            <a:r>
              <a:rPr lang="cs-CZ" dirty="0" smtClean="0"/>
              <a:t>Ub</a:t>
            </a:r>
            <a:r>
              <a:rPr lang="cs-CZ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l </a:t>
            </a:r>
            <a:r>
              <a:rPr lang="cs-CZ" dirty="0"/>
              <a:t>na váze, </a:t>
            </a:r>
            <a:r>
              <a:rPr lang="cs-CZ" dirty="0" smtClean="0"/>
              <a:t>ub</a:t>
            </a:r>
            <a:r>
              <a:rPr lang="cs-CZ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l </a:t>
            </a:r>
            <a:r>
              <a:rPr lang="cs-CZ" dirty="0"/>
              <a:t>zvíře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5149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  i/í  -  y/ý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7239000" cy="4846320"/>
          </a:xfrm>
        </p:spPr>
        <p:txBody>
          <a:bodyPr/>
          <a:lstStyle/>
          <a:p>
            <a:r>
              <a:rPr lang="cs-CZ" dirty="0" smtClean="0"/>
              <a:t>Kdo </a:t>
            </a:r>
            <a:r>
              <a:rPr lang="cs-CZ" dirty="0" err="1" smtClean="0"/>
              <a:t>rozb</a:t>
            </a:r>
            <a:r>
              <a:rPr lang="cs-CZ" dirty="0" smtClean="0"/>
              <a:t>-l okno? Martin chce b-t lékařem.</a:t>
            </a:r>
          </a:p>
          <a:p>
            <a:r>
              <a:rPr lang="cs-CZ" dirty="0" smtClean="0"/>
              <a:t>Přijeďte k nám </a:t>
            </a:r>
            <a:r>
              <a:rPr lang="cs-CZ" dirty="0" err="1" smtClean="0"/>
              <a:t>pob</a:t>
            </a:r>
            <a:r>
              <a:rPr lang="cs-CZ" dirty="0" smtClean="0"/>
              <a:t>-t. B-l jsem celý den doma. Zvířata nesmíme b-t. V míse </a:t>
            </a:r>
            <a:r>
              <a:rPr lang="cs-CZ" dirty="0" err="1" smtClean="0"/>
              <a:t>nezb</a:t>
            </a:r>
            <a:r>
              <a:rPr lang="cs-CZ" dirty="0" smtClean="0"/>
              <a:t>-la</a:t>
            </a:r>
          </a:p>
          <a:p>
            <a:r>
              <a:rPr lang="cs-CZ" dirty="0" smtClean="0"/>
              <a:t>žádná polévka. Maminka mě nikdy </a:t>
            </a:r>
            <a:r>
              <a:rPr lang="cs-CZ" dirty="0" err="1" smtClean="0"/>
              <a:t>nezb</a:t>
            </a:r>
            <a:r>
              <a:rPr lang="cs-CZ" dirty="0" smtClean="0"/>
              <a:t>-la.</a:t>
            </a:r>
          </a:p>
          <a:p>
            <a:r>
              <a:rPr lang="cs-CZ" dirty="0" smtClean="0"/>
              <a:t>Na věži </a:t>
            </a:r>
            <a:r>
              <a:rPr lang="cs-CZ" dirty="0" err="1" smtClean="0"/>
              <a:t>odb</a:t>
            </a:r>
            <a:r>
              <a:rPr lang="cs-CZ" dirty="0" smtClean="0"/>
              <a:t>-la osmá hodina. Nepříjemná prodavačka mě </a:t>
            </a:r>
            <a:r>
              <a:rPr lang="cs-CZ" dirty="0" err="1" smtClean="0"/>
              <a:t>odb</a:t>
            </a:r>
            <a:r>
              <a:rPr lang="cs-CZ" dirty="0" smtClean="0"/>
              <a:t>-la. Tatínek </a:t>
            </a:r>
            <a:r>
              <a:rPr lang="cs-CZ" dirty="0" err="1" smtClean="0"/>
              <a:t>pob</a:t>
            </a:r>
            <a:r>
              <a:rPr lang="cs-CZ" dirty="0" smtClean="0"/>
              <a:t>-l střechu </a:t>
            </a:r>
          </a:p>
          <a:p>
            <a:r>
              <a:rPr lang="cs-CZ" dirty="0" smtClean="0"/>
              <a:t>novými prkny.  V nemocnici </a:t>
            </a:r>
            <a:r>
              <a:rPr lang="cs-CZ" dirty="0" err="1" smtClean="0"/>
              <a:t>pob</a:t>
            </a:r>
            <a:r>
              <a:rPr lang="cs-CZ" dirty="0" smtClean="0"/>
              <a:t>-l dva týdny.</a:t>
            </a:r>
          </a:p>
          <a:p>
            <a:r>
              <a:rPr lang="cs-CZ" dirty="0" smtClean="0"/>
              <a:t>Myslivec </a:t>
            </a:r>
            <a:r>
              <a:rPr lang="cs-CZ" dirty="0" err="1" smtClean="0"/>
              <a:t>nab</a:t>
            </a:r>
            <a:r>
              <a:rPr lang="cs-CZ" dirty="0" smtClean="0"/>
              <a:t>-l zbraň. </a:t>
            </a:r>
            <a:r>
              <a:rPr lang="cs-CZ" dirty="0" err="1" smtClean="0"/>
              <a:t>Zb</a:t>
            </a:r>
            <a:r>
              <a:rPr lang="cs-CZ" dirty="0" smtClean="0"/>
              <a:t>-tek jídla ukliď.</a:t>
            </a:r>
          </a:p>
          <a:p>
            <a:r>
              <a:rPr lang="cs-CZ" dirty="0" err="1" smtClean="0"/>
              <a:t>Přib</a:t>
            </a:r>
            <a:r>
              <a:rPr lang="cs-CZ" dirty="0" smtClean="0"/>
              <a:t>-l k nám nový žák. Nikdy b-ch nelhal.</a:t>
            </a:r>
          </a:p>
          <a:p>
            <a:r>
              <a:rPr lang="cs-CZ" dirty="0" smtClean="0"/>
              <a:t>Na oslavě nic </a:t>
            </a:r>
            <a:r>
              <a:rPr lang="cs-CZ" dirty="0" err="1" smtClean="0"/>
              <a:t>nezb-lo</a:t>
            </a:r>
            <a:r>
              <a:rPr lang="cs-CZ" dirty="0" smtClean="0"/>
              <a:t>. Umím </a:t>
            </a:r>
            <a:r>
              <a:rPr lang="cs-CZ" dirty="0" err="1" smtClean="0"/>
              <a:t>zab</a:t>
            </a:r>
            <a:r>
              <a:rPr lang="cs-CZ" dirty="0" smtClean="0"/>
              <a:t>-t hřeb-k.</a:t>
            </a:r>
          </a:p>
          <a:p>
            <a:endParaRPr lang="cs-CZ" dirty="0"/>
          </a:p>
        </p:txBody>
      </p:sp>
      <p:pic>
        <p:nvPicPr>
          <p:cNvPr id="5122" name="Picture 2" descr="C:\Users\0MGM\AppData\Local\Microsoft\Windows\Temporary Internet Files\Content.IE5\UOV30637\MC9004419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548680"/>
            <a:ext cx="2232025" cy="1222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6902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Kdo </a:t>
            </a:r>
            <a:r>
              <a:rPr lang="cs-CZ" dirty="0" smtClean="0"/>
              <a:t>rozb</a:t>
            </a:r>
            <a:r>
              <a:rPr lang="cs-CZ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l </a:t>
            </a:r>
            <a:r>
              <a:rPr lang="cs-CZ" dirty="0"/>
              <a:t>okno? Martin chce </a:t>
            </a:r>
            <a:r>
              <a:rPr lang="cs-CZ" dirty="0" smtClean="0"/>
              <a:t>b</a:t>
            </a:r>
            <a:r>
              <a:rPr lang="cs-CZ" dirty="0" smtClean="0">
                <a:solidFill>
                  <a:schemeClr val="tx2"/>
                </a:solidFill>
              </a:rPr>
              <a:t>ý</a:t>
            </a:r>
            <a:r>
              <a:rPr lang="cs-CZ" dirty="0" smtClean="0"/>
              <a:t>t </a:t>
            </a:r>
            <a:r>
              <a:rPr lang="cs-CZ" dirty="0"/>
              <a:t>lékařem.</a:t>
            </a:r>
          </a:p>
          <a:p>
            <a:r>
              <a:rPr lang="cs-CZ" dirty="0"/>
              <a:t>Přijeďte k nám </a:t>
            </a:r>
            <a:r>
              <a:rPr lang="cs-CZ" dirty="0" smtClean="0"/>
              <a:t>pob</a:t>
            </a:r>
            <a:r>
              <a:rPr lang="cs-CZ" dirty="0" smtClean="0">
                <a:solidFill>
                  <a:schemeClr val="tx2"/>
                </a:solidFill>
              </a:rPr>
              <a:t>ý</a:t>
            </a:r>
            <a:r>
              <a:rPr lang="cs-CZ" dirty="0" smtClean="0"/>
              <a:t>t</a:t>
            </a:r>
            <a:r>
              <a:rPr lang="cs-CZ" dirty="0"/>
              <a:t>. </a:t>
            </a:r>
            <a:r>
              <a:rPr lang="cs-CZ" dirty="0" smtClean="0"/>
              <a:t>B</a:t>
            </a:r>
            <a:r>
              <a:rPr lang="cs-CZ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l </a:t>
            </a:r>
            <a:r>
              <a:rPr lang="cs-CZ" dirty="0"/>
              <a:t>jsem celý den doma. Zvířata nesmíme </a:t>
            </a:r>
            <a:r>
              <a:rPr lang="cs-CZ" dirty="0" smtClean="0"/>
              <a:t>b</a:t>
            </a:r>
            <a:r>
              <a:rPr lang="cs-CZ" dirty="0" smtClean="0">
                <a:solidFill>
                  <a:schemeClr val="tx2"/>
                </a:solidFill>
              </a:rPr>
              <a:t>í</a:t>
            </a:r>
            <a:r>
              <a:rPr lang="cs-CZ" dirty="0" smtClean="0"/>
              <a:t>t</a:t>
            </a:r>
            <a:r>
              <a:rPr lang="cs-CZ" dirty="0"/>
              <a:t>. V míse </a:t>
            </a:r>
            <a:r>
              <a:rPr lang="cs-CZ" dirty="0" smtClean="0"/>
              <a:t>nezb</a:t>
            </a:r>
            <a:r>
              <a:rPr lang="cs-CZ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la</a:t>
            </a:r>
            <a:endParaRPr lang="cs-CZ" dirty="0"/>
          </a:p>
          <a:p>
            <a:r>
              <a:rPr lang="cs-CZ" dirty="0"/>
              <a:t>žádná polévka. Maminka mě nikdy </a:t>
            </a:r>
            <a:r>
              <a:rPr lang="cs-CZ" dirty="0" smtClean="0"/>
              <a:t>nezb</a:t>
            </a:r>
            <a:r>
              <a:rPr lang="cs-CZ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la</a:t>
            </a:r>
            <a:r>
              <a:rPr lang="cs-CZ" dirty="0"/>
              <a:t>.</a:t>
            </a:r>
          </a:p>
          <a:p>
            <a:r>
              <a:rPr lang="cs-CZ" dirty="0"/>
              <a:t>Na věži </a:t>
            </a:r>
            <a:r>
              <a:rPr lang="cs-CZ" dirty="0" smtClean="0"/>
              <a:t>odb</a:t>
            </a:r>
            <a:r>
              <a:rPr lang="cs-CZ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la </a:t>
            </a:r>
            <a:r>
              <a:rPr lang="cs-CZ" dirty="0"/>
              <a:t>osmá hodina. Nepříjemná prodavačka mě </a:t>
            </a:r>
            <a:r>
              <a:rPr lang="cs-CZ" dirty="0" smtClean="0"/>
              <a:t>odb</a:t>
            </a:r>
            <a:r>
              <a:rPr lang="cs-CZ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la</a:t>
            </a:r>
            <a:r>
              <a:rPr lang="cs-CZ" dirty="0"/>
              <a:t>. Tatínek </a:t>
            </a:r>
            <a:r>
              <a:rPr lang="cs-CZ" dirty="0" smtClean="0"/>
              <a:t>pob</a:t>
            </a:r>
            <a:r>
              <a:rPr lang="cs-CZ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l </a:t>
            </a:r>
            <a:r>
              <a:rPr lang="cs-CZ" dirty="0"/>
              <a:t>střechu </a:t>
            </a:r>
          </a:p>
          <a:p>
            <a:r>
              <a:rPr lang="cs-CZ" dirty="0"/>
              <a:t>novými prkny.  V nemocnici </a:t>
            </a:r>
            <a:r>
              <a:rPr lang="cs-CZ" dirty="0" smtClean="0"/>
              <a:t>pob</a:t>
            </a:r>
            <a:r>
              <a:rPr lang="cs-CZ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l </a:t>
            </a:r>
            <a:r>
              <a:rPr lang="cs-CZ" dirty="0"/>
              <a:t>dva týdny.</a:t>
            </a:r>
          </a:p>
          <a:p>
            <a:r>
              <a:rPr lang="cs-CZ" dirty="0"/>
              <a:t>Myslivec </a:t>
            </a:r>
            <a:r>
              <a:rPr lang="cs-CZ" dirty="0" smtClean="0"/>
              <a:t>nab</a:t>
            </a:r>
            <a:r>
              <a:rPr lang="cs-CZ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l </a:t>
            </a:r>
            <a:r>
              <a:rPr lang="cs-CZ" dirty="0"/>
              <a:t>zbraň. </a:t>
            </a:r>
            <a:r>
              <a:rPr lang="cs-CZ" dirty="0" smtClean="0"/>
              <a:t>Zb</a:t>
            </a:r>
            <a:r>
              <a:rPr lang="cs-CZ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tek </a:t>
            </a:r>
            <a:r>
              <a:rPr lang="cs-CZ" dirty="0"/>
              <a:t>jídla ukliď.</a:t>
            </a:r>
          </a:p>
          <a:p>
            <a:r>
              <a:rPr lang="cs-CZ" dirty="0" smtClean="0"/>
              <a:t>Přib</a:t>
            </a:r>
            <a:r>
              <a:rPr lang="cs-CZ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l </a:t>
            </a:r>
            <a:r>
              <a:rPr lang="cs-CZ" dirty="0"/>
              <a:t>k nám nový žák. Nikdy </a:t>
            </a:r>
            <a:r>
              <a:rPr lang="cs-CZ" dirty="0" smtClean="0"/>
              <a:t>b</a:t>
            </a:r>
            <a:r>
              <a:rPr lang="cs-CZ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ch </a:t>
            </a:r>
            <a:r>
              <a:rPr lang="cs-CZ" dirty="0"/>
              <a:t>nelhal.</a:t>
            </a:r>
          </a:p>
          <a:p>
            <a:r>
              <a:rPr lang="cs-CZ" dirty="0"/>
              <a:t>Na oslavě nic </a:t>
            </a:r>
            <a:r>
              <a:rPr lang="cs-CZ" dirty="0" smtClean="0"/>
              <a:t>nezb</a:t>
            </a:r>
            <a:r>
              <a:rPr lang="cs-CZ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lo</a:t>
            </a:r>
            <a:r>
              <a:rPr lang="cs-CZ" dirty="0"/>
              <a:t>. Umím </a:t>
            </a:r>
            <a:r>
              <a:rPr lang="cs-CZ" dirty="0" smtClean="0"/>
              <a:t>zab</a:t>
            </a:r>
            <a:r>
              <a:rPr lang="cs-CZ" dirty="0" smtClean="0">
                <a:solidFill>
                  <a:schemeClr val="tx2"/>
                </a:solidFill>
              </a:rPr>
              <a:t>í</a:t>
            </a:r>
            <a:r>
              <a:rPr lang="cs-CZ" dirty="0" smtClean="0"/>
              <a:t>t hřeb</a:t>
            </a:r>
            <a:r>
              <a:rPr lang="cs-CZ" dirty="0" smtClean="0">
                <a:solidFill>
                  <a:schemeClr val="tx2"/>
                </a:solidFill>
              </a:rPr>
              <a:t>í</a:t>
            </a:r>
            <a:r>
              <a:rPr lang="cs-CZ" dirty="0" smtClean="0"/>
              <a:t>k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2053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Ilustrace : office.microsoft.com</a:t>
            </a:r>
            <a:endParaRPr lang="cs-CZ" dirty="0"/>
          </a:p>
        </p:txBody>
      </p:sp>
      <p:pic>
        <p:nvPicPr>
          <p:cNvPr id="1027" name="Picture 3" descr="C:\Users\0MGM\AppData\Local\Microsoft\Windows\Temporary Internet Files\Content.IE5\F5M6QV46\MP9004243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862548"/>
            <a:ext cx="2699792" cy="1797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6853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128</TotalTime>
  <Words>508</Words>
  <Application>Microsoft Office PowerPoint</Application>
  <PresentationFormat>Předvádění na obrazovce (4:3)</PresentationFormat>
  <Paragraphs>88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Prezentace aplikace PowerPoint</vt:lpstr>
      <vt:lpstr>ANOTACE</vt:lpstr>
      <vt:lpstr>BÝT /EXISTOVAT/</vt:lpstr>
      <vt:lpstr>Tvary slovesa být</vt:lpstr>
      <vt:lpstr>Slova příbuzná se slovem být</vt:lpstr>
      <vt:lpstr>Být /bude/          bít/bije, tluče/</vt:lpstr>
      <vt:lpstr>DoplŇ    i/í  -   y/ý</vt:lpstr>
      <vt:lpstr>ZKONTROLUJ</vt:lpstr>
      <vt:lpstr>Doplň   i/í  -  y/ý</vt:lpstr>
      <vt:lpstr>ZKONTROLUJ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16</cp:revision>
  <dcterms:created xsi:type="dcterms:W3CDTF">2013-01-03T18:12:56Z</dcterms:created>
  <dcterms:modified xsi:type="dcterms:W3CDTF">2013-03-07T17:54:05Z</dcterms:modified>
</cp:coreProperties>
</file>