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3"/>
  </p:notesMasterIdLst>
  <p:sldIdLst>
    <p:sldId id="256" r:id="rId2"/>
    <p:sldId id="267" r:id="rId3"/>
    <p:sldId id="257" r:id="rId4"/>
    <p:sldId id="258" r:id="rId5"/>
    <p:sldId id="259" r:id="rId6"/>
    <p:sldId id="260" r:id="rId7"/>
    <p:sldId id="271" r:id="rId8"/>
    <p:sldId id="269" r:id="rId9"/>
    <p:sldId id="273" r:id="rId10"/>
    <p:sldId id="272" r:id="rId11"/>
    <p:sldId id="27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62" autoAdjust="0"/>
    <p:restoredTop sz="94747" autoAdjust="0"/>
  </p:normalViewPr>
  <p:slideViewPr>
    <p:cSldViewPr>
      <p:cViewPr>
        <p:scale>
          <a:sx n="66" d="100"/>
          <a:sy n="66" d="100"/>
        </p:scale>
        <p:origin x="-806" y="-5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42" d="100"/>
          <a:sy n="42" d="100"/>
        </p:scale>
        <p:origin x="-2333" y="-91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vList2" loCatId="list" qsTypeId="urn:microsoft.com/office/officeart/2005/8/quickstyle/simple3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612116FE-9061-44B1-A457-8F1AFBD162E0}" type="pres">
      <dgm:prSet presAssocID="{39F8B381-5807-488E-AC22-73DD4140ED4A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</dgm:ptLst>
  <dgm:cxnLst>
    <dgm:cxn modelId="{FFC13EC2-8FBD-4491-A4C2-CE1B2F5591DF}" type="presOf" srcId="{39F8B381-5807-488E-AC22-73DD4140ED4A}" destId="{612116FE-9061-44B1-A457-8F1AFBD162E0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vList2" loCatId="list" qsTypeId="urn:microsoft.com/office/officeart/2005/8/quickstyle/simple3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b="1" dirty="0" smtClean="0"/>
            <a:t>: Základní škola a Mateřská škola Troskotovice, příspěvková organizace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 smtClean="0"/>
            <a:t>Autor: Mgr. Vlasta Šujanová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6B0205A6-422D-4956-AD89-0CEBCAE4530D}">
      <dgm:prSet/>
      <dgm:spPr/>
      <dgm:t>
        <a:bodyPr/>
        <a:lstStyle/>
        <a:p>
          <a:pPr algn="l"/>
          <a:r>
            <a:rPr lang="cs-CZ" dirty="0" smtClean="0"/>
            <a:t>Vytvořeno: 20.2.2012</a:t>
          </a:r>
          <a:endParaRPr lang="cs-CZ" dirty="0"/>
        </a:p>
      </dgm:t>
    </dgm:pt>
    <dgm:pt modelId="{168864D7-72A0-4608-BC44-F4D46F72FF3E}" type="parTrans" cxnId="{74DEAA30-A8CD-4FF2-B1FF-748D58FB5D74}">
      <dgm:prSet/>
      <dgm:spPr/>
      <dgm:t>
        <a:bodyPr/>
        <a:lstStyle/>
        <a:p>
          <a:endParaRPr lang="cs-CZ"/>
        </a:p>
      </dgm:t>
    </dgm:pt>
    <dgm:pt modelId="{DB2C7C4B-FB0B-47FC-A6BD-4D152DC3D0CB}" type="sibTrans" cxnId="{74DEAA30-A8CD-4FF2-B1FF-748D58FB5D74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 smtClean="0"/>
            <a:t>Číslo projektu : 07</a:t>
          </a:r>
          <a:endParaRPr lang="cs-CZ" dirty="0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Vyjmenovaná slova po L</a:t>
          </a:r>
          <a:endParaRPr lang="cs-CZ" dirty="0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612116FE-9061-44B1-A457-8F1AFBD162E0}" type="pres">
      <dgm:prSet presAssocID="{39F8B381-5807-488E-AC22-73DD4140ED4A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B541546-39A7-4633-AED0-6028788110D7}" type="pres">
      <dgm:prSet presAssocID="{445C7998-7549-48B0-BD68-D4F0167F02E5}" presName="parentText" presStyleLbl="node1" presStyleIdx="0" presStyleCnt="5" custLinFactNeighborX="788" custLinFactNeighborY="5535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9314F6-85CC-4C49-B24D-6AF5DF05D800}" type="pres">
      <dgm:prSet presAssocID="{C846DAC9-9D22-4975-84AF-8D4E4FA8DA5C}" presName="spacer" presStyleCnt="0"/>
      <dgm:spPr/>
    </dgm:pt>
    <dgm:pt modelId="{ACAD381E-21DC-4C07-8FDD-119C2EC3BB2E}" type="pres">
      <dgm:prSet presAssocID="{FBBFC3EA-9D9D-4F3A-BEA6-9C2C0E46BF20}" presName="parentText" presStyleLbl="node1" presStyleIdx="1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08194AD-7544-4854-B7A4-4A67E5453B54}" type="pres">
      <dgm:prSet presAssocID="{83B48451-91B6-4E15-99C9-0FE713D5286E}" presName="spacer" presStyleCnt="0"/>
      <dgm:spPr/>
    </dgm:pt>
    <dgm:pt modelId="{1C4BCB69-D3A6-4CCF-9871-D9B9359B8159}" type="pres">
      <dgm:prSet presAssocID="{C73C7642-F245-4585-8F88-243F9FAEF6CA}" presName="parentText" presStyleLbl="node1" presStyleIdx="2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4DE5943-AAB5-4DC3-B765-99B35FCB6ECD}" type="pres">
      <dgm:prSet presAssocID="{C6F235C3-B62B-4F7C-8AF0-6D3C84052041}" presName="spacer" presStyleCnt="0"/>
      <dgm:spPr/>
    </dgm:pt>
    <dgm:pt modelId="{97CBBA99-26B9-4E2D-BA76-BF47FEBF0134}" type="pres">
      <dgm:prSet presAssocID="{EBC41103-E2E5-4D48-9B4B-425520D3D098}" presName="parentText" presStyleLbl="node1" presStyleIdx="3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A22653A-B2DB-4D9E-A633-AD2EC219A723}" type="pres">
      <dgm:prSet presAssocID="{CD7C273C-2CBB-488A-8BF2-5D00DBC541E5}" presName="spacer" presStyleCnt="0"/>
      <dgm:spPr/>
    </dgm:pt>
    <dgm:pt modelId="{B1DDF1AD-3BC2-43B8-A8D0-A33120EFAF7C}" type="pres">
      <dgm:prSet presAssocID="{6B0205A6-422D-4956-AD89-0CEBCAE4530D}" presName="parentText" presStyleLbl="node1" presStyleIdx="4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34851CA-D590-41F7-BC3B-E3B6B46E9D8B}" type="presOf" srcId="{445C7998-7549-48B0-BD68-D4F0167F02E5}" destId="{7B541546-39A7-4633-AED0-6028788110D7}" srcOrd="0" destOrd="0" presId="urn:microsoft.com/office/officeart/2005/8/layout/vList2"/>
    <dgm:cxn modelId="{56D768D4-D8A8-4F09-8215-BEB7EB914931}" srcId="{39F8B381-5807-488E-AC22-73DD4140ED4A}" destId="{EBC41103-E2E5-4D48-9B4B-425520D3D098}" srcOrd="3" destOrd="0" parTransId="{66EC36A9-2BA2-4EC9-AAE7-037918B0215E}" sibTransId="{CD7C273C-2CBB-488A-8BF2-5D00DBC541E5}"/>
    <dgm:cxn modelId="{61B825A5-4BF6-4210-8D67-00D145F1576D}" type="presOf" srcId="{EBC41103-E2E5-4D48-9B4B-425520D3D098}" destId="{97CBBA99-26B9-4E2D-BA76-BF47FEBF0134}" srcOrd="0" destOrd="0" presId="urn:microsoft.com/office/officeart/2005/8/layout/vList2"/>
    <dgm:cxn modelId="{74DEAA30-A8CD-4FF2-B1FF-748D58FB5D74}" srcId="{39F8B381-5807-488E-AC22-73DD4140ED4A}" destId="{6B0205A6-422D-4956-AD89-0CEBCAE4530D}" srcOrd="4" destOrd="0" parTransId="{168864D7-72A0-4608-BC44-F4D46F72FF3E}" sibTransId="{DB2C7C4B-FB0B-47FC-A6BD-4D152DC3D0CB}"/>
    <dgm:cxn modelId="{3FCB5D98-6F4E-482E-823A-332AF5846538}" type="presOf" srcId="{39F8B381-5807-488E-AC22-73DD4140ED4A}" destId="{612116FE-9061-44B1-A457-8F1AFBD162E0}" srcOrd="0" destOrd="0" presId="urn:microsoft.com/office/officeart/2005/8/layout/vList2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E7CB543E-80B5-42F0-B8D8-4E813034EBE4}" type="presOf" srcId="{FBBFC3EA-9D9D-4F3A-BEA6-9C2C0E46BF20}" destId="{ACAD381E-21DC-4C07-8FDD-119C2EC3BB2E}" srcOrd="0" destOrd="0" presId="urn:microsoft.com/office/officeart/2005/8/layout/vList2"/>
    <dgm:cxn modelId="{8F7B082F-2838-41A5-8F1C-A20582703D05}" type="presOf" srcId="{C73C7642-F245-4585-8F88-243F9FAEF6CA}" destId="{1C4BCB69-D3A6-4CCF-9871-D9B9359B8159}" srcOrd="0" destOrd="0" presId="urn:microsoft.com/office/officeart/2005/8/layout/vList2"/>
    <dgm:cxn modelId="{811EDFE4-592A-4877-97FE-083B787701AA}" type="presOf" srcId="{6B0205A6-422D-4956-AD89-0CEBCAE4530D}" destId="{B1DDF1AD-3BC2-43B8-A8D0-A33120EFAF7C}" srcOrd="0" destOrd="0" presId="urn:microsoft.com/office/officeart/2005/8/layout/vList2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2" destOrd="0" parTransId="{3E2FFE2A-E7B1-401F-BAB6-893DF909FA64}" sibTransId="{C6F235C3-B62B-4F7C-8AF0-6D3C84052041}"/>
    <dgm:cxn modelId="{63FCE24F-677F-4F2A-B3BB-B75FFF46F857}" type="presParOf" srcId="{612116FE-9061-44B1-A457-8F1AFBD162E0}" destId="{7B541546-39A7-4633-AED0-6028788110D7}" srcOrd="0" destOrd="0" presId="urn:microsoft.com/office/officeart/2005/8/layout/vList2"/>
    <dgm:cxn modelId="{57263AF2-CC39-4E6D-8E77-A84419CE831D}" type="presParOf" srcId="{612116FE-9061-44B1-A457-8F1AFBD162E0}" destId="{9B9314F6-85CC-4C49-B24D-6AF5DF05D800}" srcOrd="1" destOrd="0" presId="urn:microsoft.com/office/officeart/2005/8/layout/vList2"/>
    <dgm:cxn modelId="{5F24095E-0102-49E7-A4DA-76F13662B978}" type="presParOf" srcId="{612116FE-9061-44B1-A457-8F1AFBD162E0}" destId="{ACAD381E-21DC-4C07-8FDD-119C2EC3BB2E}" srcOrd="2" destOrd="0" presId="urn:microsoft.com/office/officeart/2005/8/layout/vList2"/>
    <dgm:cxn modelId="{B6E43878-FA18-463A-B2CD-4716F78F8044}" type="presParOf" srcId="{612116FE-9061-44B1-A457-8F1AFBD162E0}" destId="{208194AD-7544-4854-B7A4-4A67E5453B54}" srcOrd="3" destOrd="0" presId="urn:microsoft.com/office/officeart/2005/8/layout/vList2"/>
    <dgm:cxn modelId="{F7344B17-5C92-4BCA-876D-7257CDC1B07E}" type="presParOf" srcId="{612116FE-9061-44B1-A457-8F1AFBD162E0}" destId="{1C4BCB69-D3A6-4CCF-9871-D9B9359B8159}" srcOrd="4" destOrd="0" presId="urn:microsoft.com/office/officeart/2005/8/layout/vList2"/>
    <dgm:cxn modelId="{A576782F-2D84-4FB1-893B-D2707CC229F8}" type="presParOf" srcId="{612116FE-9061-44B1-A457-8F1AFBD162E0}" destId="{34DE5943-AAB5-4DC3-B765-99B35FCB6ECD}" srcOrd="5" destOrd="0" presId="urn:microsoft.com/office/officeart/2005/8/layout/vList2"/>
    <dgm:cxn modelId="{FE64FEE1-F895-48D5-BB2C-16A44EB1BD90}" type="presParOf" srcId="{612116FE-9061-44B1-A457-8F1AFBD162E0}" destId="{97CBBA99-26B9-4E2D-BA76-BF47FEBF0134}" srcOrd="6" destOrd="0" presId="urn:microsoft.com/office/officeart/2005/8/layout/vList2"/>
    <dgm:cxn modelId="{62CD04B9-F779-43D5-B2C9-5DDCF7AF4424}" type="presParOf" srcId="{612116FE-9061-44B1-A457-8F1AFBD162E0}" destId="{9A22653A-B2DB-4D9E-A633-AD2EC219A723}" srcOrd="7" destOrd="0" presId="urn:microsoft.com/office/officeart/2005/8/layout/vList2"/>
    <dgm:cxn modelId="{9DAD8FFE-B2A7-464C-8235-CC201F86D593}" type="presParOf" srcId="{612116FE-9061-44B1-A457-8F1AFBD162E0}" destId="{B1DDF1AD-3BC2-43B8-A8D0-A33120EFAF7C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541546-39A7-4633-AED0-6028788110D7}">
      <dsp:nvSpPr>
        <dsp:cNvPr id="0" name=""/>
        <dsp:cNvSpPr/>
      </dsp:nvSpPr>
      <dsp:spPr>
        <a:xfrm>
          <a:off x="0" y="72009"/>
          <a:ext cx="7234758" cy="859950"/>
        </a:xfrm>
        <a:prstGeom prst="roundRect">
          <a:avLst/>
        </a:prstGeom>
        <a:solidFill>
          <a:schemeClr val="accent1">
            <a:shade val="5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12700" dir="5400000" rotWithShape="0">
            <a:srgbClr val="000000">
              <a:alpha val="1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/>
            <a:t>Název školy</a:t>
          </a:r>
          <a:r>
            <a:rPr lang="cs-CZ" sz="2100" b="1" kern="1200" dirty="0" smtClean="0"/>
            <a:t>: Základní škola a Mateřská škola Troskotovice, příspěvková organizace</a:t>
          </a:r>
          <a:endParaRPr lang="cs-CZ" sz="2100" kern="1200" dirty="0"/>
        </a:p>
      </dsp:txBody>
      <dsp:txXfrm>
        <a:off x="41979" y="113988"/>
        <a:ext cx="7150800" cy="775992"/>
      </dsp:txXfrm>
    </dsp:sp>
    <dsp:sp modelId="{ACAD381E-21DC-4C07-8FDD-119C2EC3BB2E}">
      <dsp:nvSpPr>
        <dsp:cNvPr id="0" name=""/>
        <dsp:cNvSpPr/>
      </dsp:nvSpPr>
      <dsp:spPr>
        <a:xfrm>
          <a:off x="0" y="958960"/>
          <a:ext cx="7234758" cy="859950"/>
        </a:xfrm>
        <a:prstGeom prst="roundRect">
          <a:avLst/>
        </a:prstGeom>
        <a:solidFill>
          <a:schemeClr val="accent1">
            <a:shade val="50000"/>
            <a:hueOff val="-130283"/>
            <a:satOff val="-18191"/>
            <a:lumOff val="20422"/>
            <a:alphaOff val="0"/>
          </a:schemeClr>
        </a:solidFill>
        <a:ln>
          <a:noFill/>
        </a:ln>
        <a:effectLst>
          <a:outerShdw blurRad="38100" dist="12700" dir="5400000" rotWithShape="0">
            <a:srgbClr val="000000">
              <a:alpha val="1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Autor: Mgr. Vlasta Šujanová</a:t>
          </a:r>
          <a:endParaRPr lang="cs-CZ" sz="2100" kern="1200" dirty="0"/>
        </a:p>
      </dsp:txBody>
      <dsp:txXfrm>
        <a:off x="41979" y="1000939"/>
        <a:ext cx="7150800" cy="775992"/>
      </dsp:txXfrm>
    </dsp:sp>
    <dsp:sp modelId="{1C4BCB69-D3A6-4CCF-9871-D9B9359B8159}">
      <dsp:nvSpPr>
        <dsp:cNvPr id="0" name=""/>
        <dsp:cNvSpPr/>
      </dsp:nvSpPr>
      <dsp:spPr>
        <a:xfrm>
          <a:off x="0" y="1879390"/>
          <a:ext cx="7234758" cy="859950"/>
        </a:xfrm>
        <a:prstGeom prst="roundRect">
          <a:avLst/>
        </a:prstGeom>
        <a:solidFill>
          <a:schemeClr val="accent1">
            <a:shade val="50000"/>
            <a:hueOff val="-260566"/>
            <a:satOff val="-36382"/>
            <a:lumOff val="40845"/>
            <a:alphaOff val="0"/>
          </a:schemeClr>
        </a:solidFill>
        <a:ln>
          <a:noFill/>
        </a:ln>
        <a:effectLst>
          <a:outerShdw blurRad="38100" dist="12700" dir="5400000" rotWithShape="0">
            <a:srgbClr val="000000">
              <a:alpha val="1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/>
            <a:t>Téma</a:t>
          </a:r>
          <a:r>
            <a:rPr lang="cs-CZ" sz="2100" kern="1200" dirty="0" smtClean="0"/>
            <a:t>: Vyjmenovaná slova po L</a:t>
          </a:r>
          <a:endParaRPr lang="cs-CZ" sz="2100" kern="1200" dirty="0"/>
        </a:p>
      </dsp:txBody>
      <dsp:txXfrm>
        <a:off x="41979" y="1921369"/>
        <a:ext cx="7150800" cy="775992"/>
      </dsp:txXfrm>
    </dsp:sp>
    <dsp:sp modelId="{97CBBA99-26B9-4E2D-BA76-BF47FEBF0134}">
      <dsp:nvSpPr>
        <dsp:cNvPr id="0" name=""/>
        <dsp:cNvSpPr/>
      </dsp:nvSpPr>
      <dsp:spPr>
        <a:xfrm>
          <a:off x="0" y="2799820"/>
          <a:ext cx="7234758" cy="859950"/>
        </a:xfrm>
        <a:prstGeom prst="roundRect">
          <a:avLst/>
        </a:prstGeom>
        <a:solidFill>
          <a:schemeClr val="accent1">
            <a:shade val="50000"/>
            <a:hueOff val="-260566"/>
            <a:satOff val="-36382"/>
            <a:lumOff val="40845"/>
            <a:alphaOff val="0"/>
          </a:schemeClr>
        </a:solidFill>
        <a:ln>
          <a:noFill/>
        </a:ln>
        <a:effectLst>
          <a:outerShdw blurRad="38100" dist="12700" dir="5400000" rotWithShape="0">
            <a:srgbClr val="000000">
              <a:alpha val="1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Číslo projektu : 07</a:t>
          </a:r>
          <a:endParaRPr lang="cs-CZ" sz="2100" kern="1200" dirty="0"/>
        </a:p>
      </dsp:txBody>
      <dsp:txXfrm>
        <a:off x="41979" y="2841799"/>
        <a:ext cx="7150800" cy="775992"/>
      </dsp:txXfrm>
    </dsp:sp>
    <dsp:sp modelId="{B1DDF1AD-3BC2-43B8-A8D0-A33120EFAF7C}">
      <dsp:nvSpPr>
        <dsp:cNvPr id="0" name=""/>
        <dsp:cNvSpPr/>
      </dsp:nvSpPr>
      <dsp:spPr>
        <a:xfrm>
          <a:off x="0" y="3720251"/>
          <a:ext cx="7234758" cy="859950"/>
        </a:xfrm>
        <a:prstGeom prst="roundRect">
          <a:avLst/>
        </a:prstGeom>
        <a:solidFill>
          <a:schemeClr val="accent1">
            <a:shade val="50000"/>
            <a:hueOff val="-130283"/>
            <a:satOff val="-18191"/>
            <a:lumOff val="20422"/>
            <a:alphaOff val="0"/>
          </a:schemeClr>
        </a:solidFill>
        <a:ln>
          <a:noFill/>
        </a:ln>
        <a:effectLst>
          <a:outerShdw blurRad="38100" dist="12700" dir="5400000" rotWithShape="0">
            <a:srgbClr val="000000">
              <a:alpha val="1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Vytvořeno: 20.2.2012</a:t>
          </a:r>
          <a:endParaRPr lang="cs-CZ" sz="2100" kern="1200" dirty="0"/>
        </a:p>
      </dsp:txBody>
      <dsp:txXfrm>
        <a:off x="41979" y="3762230"/>
        <a:ext cx="7150800" cy="77599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D2FC181-C255-4799-90EC-381C8B322D8B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9BB805A-F177-4190-9959-74FAB42162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47804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9BB805A-F177-4190-9959-74FAB4216220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38691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overOverlay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69FFF69-68F1-4167-9733-67BC2A9242CA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BECB0B5D-52E0-4EF8-81EA-06B15BE0D517}" type="slidenum">
              <a:rPr lang="cs-CZ" smtClean="0"/>
              <a:t>‹#›</a:t>
            </a:fld>
            <a:endParaRPr lang="cs-CZ"/>
          </a:p>
        </p:txBody>
      </p:sp>
      <p:grpSp>
        <p:nvGrpSpPr>
          <p:cNvPr id="8" name="Group 7"/>
          <p:cNvGrpSpPr/>
          <p:nvPr/>
        </p:nvGrpSpPr>
        <p:grpSpPr>
          <a:xfrm>
            <a:off x="1194101" y="2887530"/>
            <a:ext cx="6779110" cy="923330"/>
            <a:chOff x="1172584" y="1381459"/>
            <a:chExt cx="6779110" cy="923330"/>
          </a:xfrm>
          <a:effectLst>
            <a:outerShdw blurRad="38100" dist="12700" dir="16200000" rotWithShape="0">
              <a:prstClr val="black">
                <a:alpha val="30000"/>
              </a:prstClr>
            </a:outerShdw>
          </a:effectLst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ln w="3175">
                    <a:solidFill>
                      <a:schemeClr val="tx2">
                        <a:alpha val="60000"/>
                      </a:schemeClr>
                    </a:solidFill>
                  </a:ln>
                  <a:solidFill>
                    <a:schemeClr val="tx2">
                      <a:lumMod val="90000"/>
                    </a:schemeClr>
                  </a:solidFill>
                  <a:effectLst>
                    <a:outerShdw blurRad="34925" dist="12700" dir="14400000" algn="ctr" rotWithShape="0">
                      <a:srgbClr val="000000">
                        <a:alpha val="21000"/>
                      </a:srgbClr>
                    </a:outerShdw>
                  </a:effectLst>
                  <a:latin typeface="Wingdings" pitchFamily="2" charset="2"/>
                </a:rPr>
                <a:t></a:t>
              </a:r>
              <a:endParaRPr lang="en-US" sz="5400" dirty="0">
                <a:ln w="3175">
                  <a:solidFill>
                    <a:schemeClr val="tx2">
                      <a:alpha val="60000"/>
                    </a:schemeClr>
                  </a:solidFill>
                </a:ln>
                <a:solidFill>
                  <a:schemeClr val="tx2">
                    <a:lumMod val="90000"/>
                  </a:schemeClr>
                </a:solidFill>
                <a:effectLst>
                  <a:outerShdw blurRad="34925" dist="12700" dir="14400000" algn="ctr" rotWithShape="0">
                    <a:srgbClr val="000000">
                      <a:alpha val="21000"/>
                    </a:srgbClr>
                  </a:outerShdw>
                </a:effectLst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293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83341" y="1387737"/>
            <a:ext cx="6777318" cy="1731982"/>
          </a:xfrm>
        </p:spPr>
        <p:txBody>
          <a:bodyPr anchor="b"/>
          <a:lstStyle>
            <a:lvl1pPr>
              <a:defRPr>
                <a:ln w="3175">
                  <a:solidFill>
                    <a:schemeClr val="tx1">
                      <a:alpha val="65000"/>
                    </a:schemeClr>
                  </a:solidFill>
                </a:ln>
                <a:solidFill>
                  <a:schemeClr val="tx1"/>
                </a:solidFill>
                <a:effectLst>
                  <a:outerShdw blurRad="25400" dist="12700" dir="14220000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767862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  <a:effectLst>
                  <a:outerShdw blurRad="34925" dist="12700" dir="14400000" rotWithShape="0">
                    <a:prstClr val="black">
                      <a:alpha val="21000"/>
                    </a:prstClr>
                  </a:outerShdw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9FFF69-68F1-4167-9733-67BC2A9242CA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CB0B5D-52E0-4EF8-81EA-06B15BE0D517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12" name="Group 11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3" name="TextBox 12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4" name="Straight Connector 13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CoverOverlay.png"/>
          <p:cNvPicPr>
            <a:picLocks noChangeAspect="1"/>
          </p:cNvPicPr>
          <p:nvPr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1172584" y="2887579"/>
            <a:ext cx="6779110" cy="923330"/>
            <a:chOff x="1172584" y="1381459"/>
            <a:chExt cx="6779110" cy="923330"/>
          </a:xfrm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7412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40" y="1204857"/>
            <a:ext cx="7754713" cy="1910716"/>
          </a:xfrm>
        </p:spPr>
        <p:txBody>
          <a:bodyPr anchor="b"/>
          <a:lstStyle>
            <a:lvl1pPr algn="ctr">
              <a:defRPr sz="5400" b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8" y="3767316"/>
            <a:ext cx="7734747" cy="15001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9FFF69-68F1-4167-9733-67BC2A9242CA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CB0B5D-52E0-4EF8-81EA-06B15BE0D51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9FFF69-68F1-4167-9733-67BC2A9242CA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CB0B5D-52E0-4EF8-81EA-06B15BE0D517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grpSp>
        <p:nvGrpSpPr>
          <p:cNvPr id="13" name="Group 12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85800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4"/>
          </p:nvPr>
        </p:nvSpPr>
        <p:spPr>
          <a:xfrm>
            <a:off x="4645151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51560" y="2240280"/>
            <a:ext cx="3442446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8488" y="2947595"/>
            <a:ext cx="3803904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2306" y="2240280"/>
            <a:ext cx="3447288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944368"/>
            <a:ext cx="3799728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9FFF69-68F1-4167-9733-67BC2A9242CA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CB0B5D-52E0-4EF8-81EA-06B15BE0D517}" type="slidenum">
              <a:rPr lang="cs-CZ" smtClean="0"/>
              <a:t>‹#›</a:t>
            </a:fld>
            <a:endParaRPr lang="cs-CZ"/>
          </a:p>
        </p:txBody>
      </p:sp>
      <p:grpSp>
        <p:nvGrpSpPr>
          <p:cNvPr id="14" name="Group 13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6" name="TextBox 15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7" name="Straight Connector 16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9FFF69-68F1-4167-9733-67BC2A9242CA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CB0B5D-52E0-4EF8-81EA-06B15BE0D517}" type="slidenum">
              <a:rPr lang="cs-CZ" smtClean="0"/>
              <a:t>‹#›</a:t>
            </a:fld>
            <a:endParaRPr lang="cs-CZ"/>
          </a:p>
        </p:txBody>
      </p:sp>
      <p:grpSp>
        <p:nvGrpSpPr>
          <p:cNvPr id="10" name="Group 9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9FFF69-68F1-4167-9733-67BC2A9242CA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CB0B5D-52E0-4EF8-81EA-06B15BE0D51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34579" y="1678195"/>
            <a:ext cx="3422483" cy="1886921"/>
          </a:xfrm>
        </p:spPr>
        <p:txBody>
          <a:bodyPr anchor="b"/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2001" y="559398"/>
            <a:ext cx="4116667" cy="5566765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34579" y="3603812"/>
            <a:ext cx="3411725" cy="2517289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9FFF69-68F1-4167-9733-67BC2A9242CA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CB0B5D-52E0-4EF8-81EA-06B15BE0D51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731" y="4668818"/>
            <a:ext cx="7767021" cy="644729"/>
          </a:xfrm>
        </p:spPr>
        <p:txBody>
          <a:bodyPr anchor="b"/>
          <a:lstStyle>
            <a:lvl1pPr algn="ctr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40000">
            <a:off x="2183792" y="666965"/>
            <a:ext cx="4772156" cy="3598016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24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8489" y="5324306"/>
            <a:ext cx="7756264" cy="80486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9FFF69-68F1-4167-9733-67BC2A9242CA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CB0B5D-52E0-4EF8-81EA-06B15BE0D51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9FFF69-68F1-4167-9733-67BC2A9242CA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CB0B5D-52E0-4EF8-81EA-06B15BE0D517}" type="slidenum">
              <a:rPr lang="cs-CZ" smtClean="0"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5" name="TextBox 14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6" name="Straight Connector 15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66560" y="559398"/>
            <a:ext cx="1678193" cy="55667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8488" y="849854"/>
            <a:ext cx="5507917" cy="502382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9FFF69-68F1-4167-9733-67BC2A9242CA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CB0B5D-52E0-4EF8-81EA-06B15BE0D517}" type="slidenum">
              <a:rPr lang="cs-CZ" smtClean="0"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 rot="5400000">
            <a:off x="3909050" y="2880823"/>
            <a:ext cx="5480154" cy="923330"/>
            <a:chOff x="1815339" y="1381459"/>
            <a:chExt cx="5480154" cy="923330"/>
          </a:xfrm>
        </p:grpSpPr>
        <p:sp>
          <p:nvSpPr>
            <p:cNvPr id="12" name="TextBox 11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3" name="Straight Connector 12"/>
            <p:cNvCxnSpPr/>
            <p:nvPr/>
          </p:nvCxnSpPr>
          <p:spPr>
            <a:xfrm flipH="1" flipV="1">
              <a:off x="1815339" y="1924709"/>
              <a:ext cx="2468880" cy="2505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0800000">
              <a:off x="4826613" y="1927417"/>
              <a:ext cx="2468880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83000">
                <a:schemeClr val="bg1">
                  <a:alpha val="11000"/>
                </a:schemeClr>
              </a:gs>
              <a:gs pos="100000">
                <a:schemeClr val="bg2">
                  <a:lumMod val="75000"/>
                  <a:alpha val="23000"/>
                </a:schemeClr>
              </a:gs>
            </a:gsLst>
            <a:path path="rect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8490" y="570156"/>
            <a:ext cx="7756263" cy="105425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7" y="2248347"/>
            <a:ext cx="7745505" cy="38778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60378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969FFF69-68F1-4167-9733-67BC2A9242CA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16144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639264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BECB0B5D-52E0-4EF8-81EA-06B15BE0D517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54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76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77724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"/>
        <a:defRPr sz="22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14300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0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50876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82880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14884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46888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78892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2.xml"/><Relationship Id="rId13" Type="http://schemas.openxmlformats.org/officeDocument/2006/relationships/image" Target="../media/image4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12" Type="http://schemas.microsoft.com/office/2007/relationships/diagramDrawing" Target="../diagrams/drawing2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11" Type="http://schemas.openxmlformats.org/officeDocument/2006/relationships/diagramColors" Target="../diagrams/colors2.xml"/><Relationship Id="rId5" Type="http://schemas.openxmlformats.org/officeDocument/2006/relationships/diagramQuickStyle" Target="../diagrams/quickStyle1.xml"/><Relationship Id="rId10" Type="http://schemas.openxmlformats.org/officeDocument/2006/relationships/diagramQuickStyle" Target="../diagrams/quickStyle2.xml"/><Relationship Id="rId4" Type="http://schemas.openxmlformats.org/officeDocument/2006/relationships/diagramLayout" Target="../diagrams/layout1.xml"/><Relationship Id="rId9" Type="http://schemas.openxmlformats.org/officeDocument/2006/relationships/diagramLayout" Target="../diagrams/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10.wmf"/><Relationship Id="rId4" Type="http://schemas.openxmlformats.org/officeDocument/2006/relationships/image" Target="../media/image9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4.jpeg"/><Relationship Id="rId4" Type="http://schemas.openxmlformats.org/officeDocument/2006/relationships/image" Target="../media/image13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7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hyperlink" Target="http://cs.wikipedia.org/wiki/Soubor:Artemisia_absinthium_-_K%C3%B6hler%E2%80%93s_Medizinal-Pflanzen-164.jpg" TargetMode="Externa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21.jpeg"/><Relationship Id="rId5" Type="http://schemas.openxmlformats.org/officeDocument/2006/relationships/image" Target="../media/image20.wmf"/><Relationship Id="rId4" Type="http://schemas.openxmlformats.org/officeDocument/2006/relationships/image" Target="../media/image19.gi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wmf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wmf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11" name="Zástupný symbol pro obsah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97527254"/>
              </p:ext>
            </p:extLst>
          </p:nvPr>
        </p:nvGraphicFramePr>
        <p:xfrm>
          <a:off x="2076450" y="2469356"/>
          <a:ext cx="7124700" cy="40528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10" name="Zástupný symbol pro obsah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60364082"/>
              </p:ext>
            </p:extLst>
          </p:nvPr>
        </p:nvGraphicFramePr>
        <p:xfrm>
          <a:off x="755576" y="188640"/>
          <a:ext cx="7234758" cy="46187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67544" y="4941167"/>
            <a:ext cx="7924800" cy="14996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1659981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>
          <a:xfrm>
            <a:off x="395536" y="1916832"/>
            <a:ext cx="8229600" cy="4389120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cs-CZ" sz="1800" b="1" dirty="0" smtClean="0">
                <a:solidFill>
                  <a:schemeClr val="accent6">
                    <a:lumMod val="75000"/>
                  </a:schemeClr>
                </a:solidFill>
              </a:rPr>
              <a:t>Anotace:</a:t>
            </a:r>
            <a:r>
              <a:rPr lang="cs-CZ" sz="1800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1800" dirty="0" smtClean="0"/>
              <a:t>Prezentace může sloužit jako výkladové, opakovací učivo</a:t>
            </a:r>
            <a:endParaRPr lang="cs-CZ" sz="1800" dirty="0"/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Autor: </a:t>
            </a:r>
            <a:r>
              <a:rPr lang="cs-CZ" sz="1800" dirty="0"/>
              <a:t>Mgr. </a:t>
            </a:r>
            <a:r>
              <a:rPr lang="cs-CZ" sz="1800" dirty="0" smtClean="0"/>
              <a:t>Vlasta Šujanová</a:t>
            </a:r>
          </a:p>
          <a:p>
            <a:pPr eaLnBrk="1" hangingPunct="1">
              <a:defRPr/>
            </a:pPr>
            <a:r>
              <a:rPr lang="cs-CZ" sz="1800" b="1" dirty="0" smtClean="0">
                <a:solidFill>
                  <a:schemeClr val="accent6">
                    <a:lumMod val="75000"/>
                  </a:schemeClr>
                </a:solidFill>
              </a:rPr>
              <a:t>Jazyk: </a:t>
            </a:r>
            <a:r>
              <a:rPr lang="cs-CZ" sz="1800" dirty="0" smtClean="0"/>
              <a:t>Čeština</a:t>
            </a:r>
          </a:p>
          <a:p>
            <a:pPr eaLnBrk="1" hangingPunct="1">
              <a:defRPr/>
            </a:pPr>
            <a:r>
              <a:rPr lang="cs-CZ" sz="1800" b="1" dirty="0" smtClean="0">
                <a:solidFill>
                  <a:schemeClr val="accent6">
                    <a:lumMod val="75000"/>
                  </a:schemeClr>
                </a:solidFill>
              </a:rPr>
              <a:t>Očekávaný </a:t>
            </a: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výstup:</a:t>
            </a:r>
            <a:r>
              <a:rPr lang="cs-CZ" sz="1800" dirty="0"/>
              <a:t> </a:t>
            </a:r>
            <a:r>
              <a:rPr lang="cs-CZ" sz="1800" dirty="0" smtClean="0"/>
              <a:t>seznámení a procvičení </a:t>
            </a:r>
            <a:r>
              <a:rPr lang="cs-CZ" sz="1800" smtClean="0"/>
              <a:t>vyjmenovaných slov po L</a:t>
            </a:r>
            <a:endParaRPr lang="cs-CZ" sz="1800" dirty="0"/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Speciální vzdělávací potřeby: </a:t>
            </a:r>
            <a:r>
              <a:rPr lang="cs-CZ" sz="1800" dirty="0" smtClean="0"/>
              <a:t>notebook, </a:t>
            </a:r>
            <a:r>
              <a:rPr lang="cs-CZ" sz="1800" dirty="0"/>
              <a:t>interaktivní tabule</a:t>
            </a:r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Klíčová slova</a:t>
            </a:r>
            <a:r>
              <a:rPr lang="cs-CZ" sz="1800" b="1" dirty="0" smtClean="0">
                <a:solidFill>
                  <a:schemeClr val="accent6">
                    <a:lumMod val="75000"/>
                  </a:schemeClr>
                </a:solidFill>
              </a:rPr>
              <a:t>:</a:t>
            </a:r>
            <a:r>
              <a:rPr lang="cs-CZ" sz="1800" dirty="0" smtClean="0"/>
              <a:t> slyšet, mlýn, blýskat se, polykat, plynout, plýtvat, vzlykat, lysý, lýtko, lýko, lyže, pelyněk, plyš</a:t>
            </a:r>
            <a:endParaRPr lang="cs-CZ" sz="1800" dirty="0"/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Druh učebního materiálu: </a:t>
            </a:r>
            <a:r>
              <a:rPr lang="cs-CZ" sz="1800" dirty="0"/>
              <a:t>prezentace</a:t>
            </a:r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Cílová skupina</a:t>
            </a:r>
            <a:r>
              <a:rPr lang="cs-CZ" sz="1800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: </a:t>
            </a:r>
            <a:r>
              <a:rPr lang="cs-CZ" sz="1800" dirty="0"/>
              <a:t>žák</a:t>
            </a:r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Stupeň a typ vzdělávání: </a:t>
            </a:r>
            <a:r>
              <a:rPr lang="cs-CZ" sz="1800" dirty="0"/>
              <a:t>základní vzdělávání – první </a:t>
            </a:r>
            <a:r>
              <a:rPr lang="cs-CZ" sz="1800" dirty="0" smtClean="0"/>
              <a:t>stupeň  3. a 4. roč.</a:t>
            </a:r>
            <a:endParaRPr lang="cs-CZ" sz="1800" dirty="0"/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Typická věková skupina: </a:t>
            </a:r>
            <a:r>
              <a:rPr lang="cs-CZ" sz="1800" dirty="0"/>
              <a:t>9 -11 let</a:t>
            </a:r>
          </a:p>
          <a:p>
            <a:pPr eaLnBrk="1" hangingPunct="1">
              <a:defRPr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122904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2204864"/>
            <a:ext cx="7745505" cy="3877815"/>
          </a:xfrm>
        </p:spPr>
        <p:txBody>
          <a:bodyPr/>
          <a:lstStyle/>
          <a:p>
            <a:r>
              <a:rPr lang="cs-CZ" dirty="0" smtClean="0"/>
              <a:t>Seznámení s vyjmenovanými slovy po L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Slova vyjmenovaná a slova příbuzná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Doplňování i/í nebo y/ý do slov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Vyjmenovaná slova po L</a:t>
            </a:r>
            <a:endParaRPr lang="cs-CZ" dirty="0"/>
          </a:p>
        </p:txBody>
      </p:sp>
      <p:pic>
        <p:nvPicPr>
          <p:cNvPr id="1030" name="Picture 6" descr="C:\Users\0MGM\AppData\Local\Microsoft\Windows\Temporary Internet Files\Content.IE5\YSLA72LG\MC9003342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2492896"/>
            <a:ext cx="1816100" cy="1412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0MGM\AppData\Local\Microsoft\Windows\Temporary Internet Files\Content.IE5\EUOHC7OJ\MC90032048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2675" y="4622800"/>
            <a:ext cx="1812925" cy="1149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2720056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Vyjmenovaná slova po L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457200" y="1844824"/>
            <a:ext cx="3034680" cy="1872208"/>
          </a:xfrm>
        </p:spPr>
        <p:txBody>
          <a:bodyPr/>
          <a:lstStyle/>
          <a:p>
            <a:r>
              <a:rPr lang="cs-CZ" sz="2800" dirty="0" smtClean="0">
                <a:solidFill>
                  <a:schemeClr val="tx1"/>
                </a:solidFill>
              </a:rPr>
              <a:t>slyšet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9" name="Zástupný symbol pro obsah 8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i="1" dirty="0" smtClean="0"/>
              <a:t>           </a:t>
            </a:r>
            <a:endParaRPr lang="cs-CZ" b="1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3"/>
          </p:nvPr>
        </p:nvSpPr>
        <p:spPr>
          <a:xfrm>
            <a:off x="4645025" y="1859757"/>
            <a:ext cx="4041775" cy="4449563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                </a:t>
            </a:r>
            <a:r>
              <a:rPr lang="cs-CZ" sz="2800" dirty="0" smtClean="0">
                <a:solidFill>
                  <a:schemeClr val="tx1"/>
                </a:solidFill>
              </a:rPr>
              <a:t>     </a:t>
            </a:r>
            <a:endParaRPr lang="cs-CZ" dirty="0">
              <a:solidFill>
                <a:schemeClr val="tx1"/>
              </a:solidFill>
            </a:endParaRPr>
          </a:p>
        </p:txBody>
      </p:sp>
      <p:cxnSp>
        <p:nvCxnSpPr>
          <p:cNvPr id="8" name="Přímá spojnice se šipkou 7"/>
          <p:cNvCxnSpPr/>
          <p:nvPr/>
        </p:nvCxnSpPr>
        <p:spPr>
          <a:xfrm>
            <a:off x="1762849" y="3607065"/>
            <a:ext cx="360040" cy="698008"/>
          </a:xfrm>
          <a:prstGeom prst="straightConnector1">
            <a:avLst/>
          </a:prstGeom>
          <a:ln w="38100"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6940143" y="3300409"/>
            <a:ext cx="1296144" cy="1004664"/>
          </a:xfrm>
          <a:prstGeom prst="straightConnector1">
            <a:avLst/>
          </a:prstGeom>
          <a:ln w="38100"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 flipV="1">
            <a:off x="3995936" y="2852936"/>
            <a:ext cx="1080120" cy="1281487"/>
          </a:xfrm>
          <a:prstGeom prst="straightConnector1">
            <a:avLst/>
          </a:prstGeom>
          <a:ln w="38100"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Zástupný symbol pro obsah 2"/>
          <p:cNvSpPr>
            <a:spLocks noGrp="1"/>
          </p:cNvSpPr>
          <p:nvPr>
            <p:ph sz="quarter" idx="4"/>
          </p:nvPr>
        </p:nvSpPr>
        <p:spPr>
          <a:xfrm>
            <a:off x="4608004" y="2492896"/>
            <a:ext cx="3836750" cy="3624440"/>
          </a:xfrm>
        </p:spPr>
        <p:txBody>
          <a:bodyPr/>
          <a:lstStyle/>
          <a:p>
            <a:r>
              <a:rPr lang="cs-CZ" dirty="0" smtClean="0"/>
              <a:t>mlýn            blýskat se</a:t>
            </a:r>
            <a:endParaRPr lang="cs-CZ" dirty="0"/>
          </a:p>
        </p:txBody>
      </p:sp>
      <p:pic>
        <p:nvPicPr>
          <p:cNvPr id="1028" name="Picture 4" descr="C:\Users\0MGM\AppData\Local\Microsoft\Windows\Temporary Internet Files\Content.IE5\UOV30637\MC90025053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9673" y="4167114"/>
            <a:ext cx="1797050" cy="211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8" descr="C:\Users\0MGM\AppData\Local\Microsoft\Windows\Temporary Internet Files\Content.IE5\YSLA72LG\MP90040375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44601" y="3356647"/>
            <a:ext cx="2432391" cy="16209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0MGM\AppData\Local\Microsoft\Windows\Temporary Internet Files\Content.IE5\0FWE7S5X\MC90023656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97212" y="4134422"/>
            <a:ext cx="1349375" cy="18018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Users\0MGM\AppData\Local\Microsoft\Windows\Temporary Internet Files\Content.IE5\IL4UUWWJ\MC90015360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4305073"/>
            <a:ext cx="1817687" cy="1282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9280638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Polykat                plynout</a:t>
            </a:r>
            <a:endParaRPr lang="cs-CZ" b="1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4"/>
          </p:nvPr>
        </p:nvSpPr>
        <p:spPr>
          <a:xfrm>
            <a:off x="3845768" y="2843467"/>
            <a:ext cx="4038600" cy="44348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  </a:t>
            </a:r>
            <a:r>
              <a:rPr lang="cs-CZ" b="1" dirty="0" smtClean="0"/>
              <a:t>plýtvat             vzlykat</a:t>
            </a:r>
            <a:endParaRPr lang="cs-CZ" b="1" dirty="0"/>
          </a:p>
        </p:txBody>
      </p:sp>
      <p:cxnSp>
        <p:nvCxnSpPr>
          <p:cNvPr id="9" name="Přímá spojnice se šipkou 8"/>
          <p:cNvCxnSpPr/>
          <p:nvPr/>
        </p:nvCxnSpPr>
        <p:spPr>
          <a:xfrm>
            <a:off x="1331640" y="2492496"/>
            <a:ext cx="2304256" cy="1918416"/>
          </a:xfrm>
          <a:prstGeom prst="straightConnector1">
            <a:avLst/>
          </a:prstGeom>
          <a:ln w="38100"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>
            <a:endCxn id="2054" idx="0"/>
          </p:cNvCxnSpPr>
          <p:nvPr/>
        </p:nvCxnSpPr>
        <p:spPr>
          <a:xfrm flipH="1">
            <a:off x="1542540" y="2637828"/>
            <a:ext cx="1683653" cy="1151212"/>
          </a:xfrm>
          <a:prstGeom prst="straightConnector1">
            <a:avLst/>
          </a:prstGeom>
          <a:ln w="38100"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>
            <a:off x="6666544" y="3191907"/>
            <a:ext cx="1355528" cy="1311732"/>
          </a:xfrm>
          <a:prstGeom prst="straightConnector1">
            <a:avLst/>
          </a:prstGeom>
          <a:ln w="38100"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>
            <a:off x="4927064" y="3275458"/>
            <a:ext cx="427460" cy="1441282"/>
          </a:xfrm>
          <a:prstGeom prst="straightConnector1">
            <a:avLst/>
          </a:prstGeom>
          <a:ln w="38100"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4" name="Picture 6" descr="C:\Users\0MGM\AppData\Local\Microsoft\Windows\Temporary Internet Files\Content.IE5\F2RSARUA\MP90040235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789040"/>
            <a:ext cx="2438023" cy="19500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0MGM\AppData\Local\Microsoft\Windows\Temporary Internet Files\Content.IE5\0FWE7S5X\MP90028987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61551" y="4410912"/>
            <a:ext cx="2323647" cy="1561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3" name="Picture 15" descr="C:\Users\0MGM\AppData\Local\Microsoft\Windows\Temporary Internet Files\Content.IE5\0FWE7S5X\MC90043801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8344" y="3175614"/>
            <a:ext cx="1181100" cy="1822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5" name="Picture 17" descr="C:\Users\0MGM\AppData\Local\Microsoft\Windows\Temporary Internet Files\Content.IE5\IL4UUWWJ\MC90043733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3817681"/>
            <a:ext cx="1980220" cy="19782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2918069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2430522" y="-2044559"/>
            <a:ext cx="1564725" cy="434807"/>
          </a:xfrm>
        </p:spPr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b="1" dirty="0" smtClean="0"/>
              <a:t>   </a:t>
            </a:r>
            <a:r>
              <a:rPr lang="cs-CZ" b="1" dirty="0" smtClean="0"/>
              <a:t>lysý                lýtko</a:t>
            </a:r>
            <a:endParaRPr lang="cs-CZ" sz="3200" b="1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      lýko                      </a:t>
            </a:r>
            <a:endParaRPr lang="cs-CZ" b="1" dirty="0"/>
          </a:p>
        </p:txBody>
      </p:sp>
      <p:cxnSp>
        <p:nvCxnSpPr>
          <p:cNvPr id="10" name="Přímá spojnice se šipkou 9"/>
          <p:cNvCxnSpPr/>
          <p:nvPr/>
        </p:nvCxnSpPr>
        <p:spPr>
          <a:xfrm>
            <a:off x="3275855" y="2737149"/>
            <a:ext cx="1152129" cy="1195907"/>
          </a:xfrm>
          <a:prstGeom prst="straightConnector1">
            <a:avLst/>
          </a:prstGeom>
          <a:ln w="38100"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1032578" y="2711350"/>
            <a:ext cx="0" cy="819250"/>
          </a:xfrm>
          <a:prstGeom prst="straightConnector1">
            <a:avLst/>
          </a:prstGeom>
          <a:ln w="38100"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074" name="Picture 2" descr="C:\Users\0MGM\AppData\Local\Microsoft\Windows\Temporary Internet Files\Content.IE5\EUOHC7OJ\MC90044052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8375" y="3530600"/>
            <a:ext cx="11430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0MGM\AppData\Local\Microsoft\Windows\Temporary Internet Files\Content.IE5\YSLA72LG\MP900227768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69467" y="3933056"/>
            <a:ext cx="3340968" cy="23609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0MGM\AppData\Local\Microsoft\Windows\Temporary Internet Files\Content.IE5\4BGKK1Y0\MC90011329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2737149"/>
            <a:ext cx="2781948" cy="20613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4" name="Přímá spojnice se šipkou 3"/>
          <p:cNvCxnSpPr/>
          <p:nvPr/>
        </p:nvCxnSpPr>
        <p:spPr>
          <a:xfrm>
            <a:off x="5652120" y="2564904"/>
            <a:ext cx="792088" cy="864096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104659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b="1" dirty="0" smtClean="0"/>
              <a:t>pelyněk</a:t>
            </a:r>
            <a:r>
              <a:rPr lang="cs-CZ" dirty="0" smtClean="0"/>
              <a:t>                  </a:t>
            </a:r>
            <a:r>
              <a:rPr lang="cs-CZ" b="1" dirty="0" smtClean="0"/>
              <a:t>lyže</a:t>
            </a:r>
            <a:endParaRPr lang="cs-CZ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cs-CZ" b="1" dirty="0" smtClean="0"/>
              <a:t>plyš</a:t>
            </a:r>
            <a:endParaRPr lang="cs-CZ" b="1" dirty="0"/>
          </a:p>
        </p:txBody>
      </p:sp>
      <p:sp>
        <p:nvSpPr>
          <p:cNvPr id="5" name="Rectangle 1"/>
          <p:cNvSpPr>
            <a:spLocks noChangeArrowheads="1"/>
          </p:cNvSpPr>
          <p:nvPr/>
        </p:nvSpPr>
        <p:spPr bwMode="auto">
          <a:xfrm>
            <a:off x="0" y="-1731243"/>
            <a:ext cx="9144000" cy="34624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  <a:hlinkClick r:id="rId2" tooltip="Artemisia absinthium"/>
              </a:rPr>
              <a:t>  </a:t>
            </a:r>
            <a:r>
              <a:rPr kumimoji="0" lang="cs-CZ" sz="201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> </a:t>
            </a:r>
            <a:r>
              <a:rPr kumimoji="0" lang="cs-CZ" sz="1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>                                       </a:t>
            </a: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/>
            </a:r>
            <a:b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</a:br>
            <a:endParaRPr kumimoji="0" lang="cs-CZ" sz="18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  <a:cs typeface="Arial" charset="0"/>
            </a:endParaRPr>
          </a:p>
        </p:txBody>
      </p:sp>
      <p:pic>
        <p:nvPicPr>
          <p:cNvPr id="1026" name="Picture 2" descr="Artemisia absinthium">
            <a:hlinkClick r:id="rId2" tooltip="Artemisia absinthium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3440318"/>
            <a:ext cx="2571750" cy="32004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0MGM\AppData\Local\Microsoft\Windows\Temporary Internet Files\Content.IE5\YSLA72LG\MM910001151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2110184"/>
            <a:ext cx="1114425" cy="1362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0MGM\AppData\Local\Microsoft\Windows\Temporary Internet Files\Content.IE5\UOV30637\MC90038318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7018" y="3602625"/>
            <a:ext cx="1290637" cy="18684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9" name="Přímá spojnice se šipkou 8"/>
          <p:cNvCxnSpPr/>
          <p:nvPr/>
        </p:nvCxnSpPr>
        <p:spPr>
          <a:xfrm>
            <a:off x="5652120" y="2675114"/>
            <a:ext cx="1224136" cy="927511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2185467" y="2564904"/>
            <a:ext cx="1594445" cy="907355"/>
          </a:xfrm>
          <a:prstGeom prst="straightConnector1">
            <a:avLst/>
          </a:prstGeom>
          <a:ln w="38100">
            <a:solidFill>
              <a:schemeClr val="accent5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1" name="Picture 7" descr="C:\Users\0MGM\AppData\Local\Microsoft\Windows\Temporary Internet Files\Content.IE5\IL4UUWWJ\MP900398871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694187"/>
            <a:ext cx="2082895" cy="18856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8" name="Přímá spojnice se šipkou 17"/>
          <p:cNvCxnSpPr/>
          <p:nvPr/>
        </p:nvCxnSpPr>
        <p:spPr>
          <a:xfrm flipH="1">
            <a:off x="2694455" y="2675114"/>
            <a:ext cx="1013449" cy="1019073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4143522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688490" y="570156"/>
            <a:ext cx="7843950" cy="1054250"/>
          </a:xfrm>
        </p:spPr>
        <p:txBody>
          <a:bodyPr>
            <a:normAutofit/>
          </a:bodyPr>
          <a:lstStyle/>
          <a:p>
            <a:r>
              <a:rPr lang="cs-CZ" dirty="0" smtClean="0"/>
              <a:t> </a:t>
            </a:r>
            <a:r>
              <a:rPr lang="cs-CZ" sz="3600" dirty="0"/>
              <a:t>O</a:t>
            </a:r>
            <a:r>
              <a:rPr lang="cs-CZ" sz="3600" dirty="0" smtClean="0"/>
              <a:t>prav popletená vyjmenovaná slova</a:t>
            </a:r>
            <a:endParaRPr lang="cs-CZ" sz="6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683568" y="2132856"/>
            <a:ext cx="3816424" cy="3984480"/>
          </a:xfrm>
        </p:spPr>
        <p:txBody>
          <a:bodyPr/>
          <a:lstStyle/>
          <a:p>
            <a:r>
              <a:rPr lang="cs-CZ" dirty="0" smtClean="0"/>
              <a:t>NLMÝ       </a:t>
            </a:r>
          </a:p>
          <a:p>
            <a:r>
              <a:rPr lang="cs-CZ" dirty="0" smtClean="0"/>
              <a:t>PŠLY</a:t>
            </a:r>
          </a:p>
          <a:p>
            <a:r>
              <a:rPr lang="cs-CZ" dirty="0" smtClean="0"/>
              <a:t>LKOÝ      </a:t>
            </a:r>
          </a:p>
          <a:p>
            <a:r>
              <a:rPr lang="cs-CZ" dirty="0" smtClean="0"/>
              <a:t>ŽELY</a:t>
            </a:r>
          </a:p>
          <a:p>
            <a:r>
              <a:rPr lang="cs-CZ" dirty="0" smtClean="0"/>
              <a:t>ÝSLY</a:t>
            </a:r>
          </a:p>
          <a:p>
            <a:r>
              <a:rPr lang="cs-CZ" dirty="0" smtClean="0"/>
              <a:t>TÝLOK</a:t>
            </a:r>
          </a:p>
          <a:p>
            <a:r>
              <a:rPr lang="cs-CZ" dirty="0" smtClean="0"/>
              <a:t>NOTUPLY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4"/>
          </p:nvPr>
        </p:nvSpPr>
        <p:spPr>
          <a:xfrm>
            <a:off x="4860032" y="2132856"/>
            <a:ext cx="3816423" cy="3984480"/>
          </a:xfrm>
        </p:spPr>
        <p:txBody>
          <a:bodyPr/>
          <a:lstStyle/>
          <a:p>
            <a:r>
              <a:rPr lang="cs-CZ" dirty="0" smtClean="0"/>
              <a:t>MLÝN</a:t>
            </a:r>
          </a:p>
          <a:p>
            <a:r>
              <a:rPr lang="cs-CZ" dirty="0" smtClean="0"/>
              <a:t>PLYŠ</a:t>
            </a:r>
          </a:p>
          <a:p>
            <a:r>
              <a:rPr lang="cs-CZ" dirty="0" smtClean="0"/>
              <a:t>LÝKO</a:t>
            </a:r>
          </a:p>
          <a:p>
            <a:r>
              <a:rPr lang="cs-CZ" dirty="0" smtClean="0"/>
              <a:t>LYŽE</a:t>
            </a:r>
          </a:p>
          <a:p>
            <a:r>
              <a:rPr lang="cs-CZ" dirty="0" smtClean="0"/>
              <a:t>LYSÝ</a:t>
            </a:r>
          </a:p>
          <a:p>
            <a:r>
              <a:rPr lang="cs-CZ" dirty="0" smtClean="0"/>
              <a:t>LÝTKO</a:t>
            </a:r>
          </a:p>
          <a:p>
            <a:r>
              <a:rPr lang="cs-CZ" dirty="0" smtClean="0"/>
              <a:t>PLYNOUT</a:t>
            </a:r>
            <a:endParaRPr lang="cs-CZ" dirty="0"/>
          </a:p>
        </p:txBody>
      </p:sp>
      <p:pic>
        <p:nvPicPr>
          <p:cNvPr id="6" name="Picture 6" descr="C:\Users\0MGM\AppData\Local\Microsoft\Windows\Temporary Internet Files\Content.IE5\EUOHC7OJ\MC90044654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5445224"/>
            <a:ext cx="560501" cy="705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1717209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5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dirty="0" smtClean="0"/>
              <a:t>Oprav popletená vyjmenovaná slova</a:t>
            </a:r>
            <a:endParaRPr lang="cs-CZ" sz="36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KATLYVZ</a:t>
            </a:r>
          </a:p>
          <a:p>
            <a:r>
              <a:rPr lang="cs-CZ" dirty="0" smtClean="0"/>
              <a:t>ŠETSLY</a:t>
            </a:r>
          </a:p>
          <a:p>
            <a:r>
              <a:rPr lang="cs-CZ" dirty="0" smtClean="0"/>
              <a:t>KATLYPO</a:t>
            </a:r>
          </a:p>
          <a:p>
            <a:r>
              <a:rPr lang="cs-CZ" dirty="0" smtClean="0"/>
              <a:t>VATTPLÝ</a:t>
            </a:r>
          </a:p>
          <a:p>
            <a:r>
              <a:rPr lang="cs-CZ" dirty="0" smtClean="0"/>
              <a:t>NĚKPELY</a:t>
            </a:r>
          </a:p>
          <a:p>
            <a:r>
              <a:rPr lang="cs-CZ" dirty="0" smtClean="0"/>
              <a:t>KATSBLÝ ES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cs-CZ" dirty="0" smtClean="0"/>
              <a:t>VZLYKAT</a:t>
            </a:r>
          </a:p>
          <a:p>
            <a:r>
              <a:rPr lang="cs-CZ" dirty="0" smtClean="0"/>
              <a:t>SLYŠET</a:t>
            </a:r>
          </a:p>
          <a:p>
            <a:r>
              <a:rPr lang="cs-CZ" dirty="0" smtClean="0"/>
              <a:t>POLYKAT</a:t>
            </a:r>
          </a:p>
          <a:p>
            <a:r>
              <a:rPr lang="cs-CZ" dirty="0" smtClean="0"/>
              <a:t>PLÝTVAT</a:t>
            </a:r>
          </a:p>
          <a:p>
            <a:r>
              <a:rPr lang="cs-CZ" dirty="0" smtClean="0"/>
              <a:t>PELYNĚK</a:t>
            </a:r>
          </a:p>
          <a:p>
            <a:r>
              <a:rPr lang="cs-CZ" dirty="0" smtClean="0"/>
              <a:t>BLÝSKAT SE</a:t>
            </a:r>
            <a:endParaRPr lang="cs-CZ" dirty="0"/>
          </a:p>
        </p:txBody>
      </p:sp>
      <p:pic>
        <p:nvPicPr>
          <p:cNvPr id="2050" name="Picture 2" descr="C:\Users\0MGM\AppData\Local\Microsoft\Windows\Temporary Internet Files\Content.IE5\4BGKK1Y0\MC90044050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4343400"/>
            <a:ext cx="1447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0332815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  <p:bldP spid="7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L-st, L-</a:t>
            </a:r>
            <a:r>
              <a:rPr lang="cs-CZ" dirty="0" err="1" smtClean="0"/>
              <a:t>duška</a:t>
            </a:r>
            <a:r>
              <a:rPr lang="cs-CZ" dirty="0" smtClean="0"/>
              <a:t>, </a:t>
            </a:r>
            <a:r>
              <a:rPr lang="cs-CZ" dirty="0" err="1" smtClean="0"/>
              <a:t>vzl</a:t>
            </a:r>
            <a:r>
              <a:rPr lang="cs-CZ" dirty="0" smtClean="0"/>
              <a:t>-kat, l-</a:t>
            </a:r>
            <a:r>
              <a:rPr lang="cs-CZ" dirty="0" err="1" smtClean="0"/>
              <a:t>stopad</a:t>
            </a:r>
            <a:r>
              <a:rPr lang="cs-CZ" dirty="0" smtClean="0"/>
              <a:t>, zmrzl-na, </a:t>
            </a:r>
            <a:r>
              <a:rPr lang="cs-CZ" dirty="0" err="1" smtClean="0"/>
              <a:t>bl</a:t>
            </a:r>
            <a:r>
              <a:rPr lang="cs-CZ" dirty="0" smtClean="0"/>
              <a:t>-skat se,</a:t>
            </a:r>
          </a:p>
          <a:p>
            <a:r>
              <a:rPr lang="cs-CZ" dirty="0" smtClean="0"/>
              <a:t>L-bor, hol-č, </a:t>
            </a:r>
            <a:r>
              <a:rPr lang="cs-CZ" dirty="0" err="1" smtClean="0"/>
              <a:t>sl</a:t>
            </a:r>
            <a:r>
              <a:rPr lang="cs-CZ" dirty="0" smtClean="0"/>
              <a:t>-mák, </a:t>
            </a:r>
            <a:r>
              <a:rPr lang="cs-CZ" dirty="0" err="1" smtClean="0"/>
              <a:t>posl</a:t>
            </a:r>
            <a:r>
              <a:rPr lang="cs-CZ" dirty="0" smtClean="0"/>
              <a:t>-š, l-</a:t>
            </a:r>
            <a:r>
              <a:rPr lang="cs-CZ" dirty="0" err="1" smtClean="0"/>
              <a:t>dé</a:t>
            </a:r>
            <a:r>
              <a:rPr lang="cs-CZ" dirty="0" smtClean="0"/>
              <a:t>, l-</a:t>
            </a:r>
            <a:r>
              <a:rPr lang="cs-CZ" dirty="0" err="1" smtClean="0"/>
              <a:t>žařka</a:t>
            </a:r>
            <a:r>
              <a:rPr lang="cs-CZ" dirty="0" smtClean="0"/>
              <a:t>, pel-</a:t>
            </a:r>
            <a:r>
              <a:rPr lang="cs-CZ" dirty="0" err="1" smtClean="0"/>
              <a:t>něk</a:t>
            </a:r>
            <a:r>
              <a:rPr lang="cs-CZ" dirty="0" smtClean="0"/>
              <a:t>, </a:t>
            </a:r>
            <a:r>
              <a:rPr lang="cs-CZ" dirty="0" err="1" smtClean="0"/>
              <a:t>kl</a:t>
            </a:r>
            <a:r>
              <a:rPr lang="cs-CZ" dirty="0" smtClean="0"/>
              <a:t>-č</a:t>
            </a:r>
          </a:p>
          <a:p>
            <a:r>
              <a:rPr lang="cs-CZ" dirty="0" err="1" smtClean="0"/>
              <a:t>sl-šíme</a:t>
            </a:r>
            <a:r>
              <a:rPr lang="cs-CZ" dirty="0" smtClean="0"/>
              <a:t>, </a:t>
            </a:r>
            <a:r>
              <a:rPr lang="cs-CZ" dirty="0" err="1" smtClean="0"/>
              <a:t>nepl-tvej</a:t>
            </a:r>
            <a:r>
              <a:rPr lang="cs-CZ" dirty="0" smtClean="0"/>
              <a:t>, l-</a:t>
            </a:r>
            <a:r>
              <a:rPr lang="cs-CZ" dirty="0" err="1" smtClean="0"/>
              <a:t>tko</a:t>
            </a:r>
            <a:r>
              <a:rPr lang="cs-CZ" dirty="0" smtClean="0"/>
              <a:t>, ml-n, l-</a:t>
            </a:r>
            <a:r>
              <a:rPr lang="cs-CZ" dirty="0" err="1" smtClean="0"/>
              <a:t>žování</a:t>
            </a:r>
            <a:r>
              <a:rPr lang="cs-CZ" dirty="0" smtClean="0"/>
              <a:t>, </a:t>
            </a:r>
            <a:r>
              <a:rPr lang="cs-CZ" dirty="0" err="1" smtClean="0"/>
              <a:t>zabl</a:t>
            </a:r>
            <a:r>
              <a:rPr lang="cs-CZ" dirty="0" smtClean="0"/>
              <a:t>-sklo se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Nová </a:t>
            </a:r>
            <a:r>
              <a:rPr lang="cs-CZ" dirty="0" err="1" smtClean="0"/>
              <a:t>pl-nárna</a:t>
            </a:r>
            <a:r>
              <a:rPr lang="cs-CZ" dirty="0" smtClean="0"/>
              <a:t>, </a:t>
            </a:r>
            <a:r>
              <a:rPr lang="cs-CZ" dirty="0" err="1" smtClean="0"/>
              <a:t>pl-tval</a:t>
            </a:r>
            <a:r>
              <a:rPr lang="cs-CZ" dirty="0" smtClean="0"/>
              <a:t> silami, </a:t>
            </a:r>
            <a:r>
              <a:rPr lang="cs-CZ" dirty="0" err="1" smtClean="0"/>
              <a:t>kl-katá</a:t>
            </a:r>
            <a:r>
              <a:rPr lang="cs-CZ" dirty="0" smtClean="0"/>
              <a:t> cesta, </a:t>
            </a:r>
            <a:r>
              <a:rPr lang="cs-CZ" dirty="0" err="1" smtClean="0"/>
              <a:t>mal-ny</a:t>
            </a:r>
            <a:r>
              <a:rPr lang="cs-CZ" dirty="0" smtClean="0"/>
              <a:t>,</a:t>
            </a:r>
          </a:p>
          <a:p>
            <a:r>
              <a:rPr lang="cs-CZ" dirty="0"/>
              <a:t>m</a:t>
            </a:r>
            <a:r>
              <a:rPr lang="cs-CZ" dirty="0" smtClean="0"/>
              <a:t>ladá ml-</a:t>
            </a:r>
            <a:r>
              <a:rPr lang="cs-CZ" dirty="0" err="1" smtClean="0"/>
              <a:t>nářka</a:t>
            </a:r>
            <a:r>
              <a:rPr lang="cs-CZ" dirty="0" smtClean="0"/>
              <a:t>, l-</a:t>
            </a:r>
            <a:r>
              <a:rPr lang="cs-CZ" dirty="0" err="1" smtClean="0"/>
              <a:t>ška</a:t>
            </a:r>
            <a:r>
              <a:rPr lang="cs-CZ" dirty="0" smtClean="0"/>
              <a:t> a l-</a:t>
            </a:r>
            <a:r>
              <a:rPr lang="cs-CZ" dirty="0" err="1" smtClean="0"/>
              <a:t>šák</a:t>
            </a:r>
            <a:r>
              <a:rPr lang="cs-CZ" dirty="0" smtClean="0"/>
              <a:t>, ml-</a:t>
            </a:r>
            <a:r>
              <a:rPr lang="cs-CZ" dirty="0" err="1" smtClean="0"/>
              <a:t>nek</a:t>
            </a:r>
            <a:r>
              <a:rPr lang="cs-CZ" dirty="0" smtClean="0"/>
              <a:t> na maso, l-</a:t>
            </a:r>
            <a:r>
              <a:rPr lang="cs-CZ" dirty="0" err="1" smtClean="0"/>
              <a:t>tost</a:t>
            </a:r>
            <a:r>
              <a:rPr lang="cs-CZ" dirty="0" smtClean="0"/>
              <a:t>,</a:t>
            </a:r>
          </a:p>
          <a:p>
            <a:r>
              <a:rPr lang="cs-CZ" dirty="0" err="1"/>
              <a:t>s</a:t>
            </a:r>
            <a:r>
              <a:rPr lang="cs-CZ" dirty="0" err="1" smtClean="0"/>
              <a:t>pol</a:t>
            </a:r>
            <a:r>
              <a:rPr lang="cs-CZ" dirty="0" smtClean="0"/>
              <a:t>-kal prášky, nesl-</a:t>
            </a:r>
            <a:r>
              <a:rPr lang="cs-CZ" dirty="0" err="1" smtClean="0"/>
              <a:t>šící</a:t>
            </a:r>
            <a:r>
              <a:rPr lang="cs-CZ" dirty="0" smtClean="0"/>
              <a:t> dívka, vel-</a:t>
            </a:r>
            <a:r>
              <a:rPr lang="cs-CZ" dirty="0" err="1" smtClean="0"/>
              <a:t>ký</a:t>
            </a:r>
            <a:r>
              <a:rPr lang="cs-CZ" dirty="0" smtClean="0"/>
              <a:t> l-</a:t>
            </a:r>
            <a:r>
              <a:rPr lang="cs-CZ" dirty="0" err="1" smtClean="0"/>
              <a:t>ják</a:t>
            </a:r>
            <a:r>
              <a:rPr lang="cs-CZ" dirty="0" smtClean="0"/>
              <a:t>, l-</a:t>
            </a:r>
            <a:r>
              <a:rPr lang="cs-CZ" dirty="0" err="1" smtClean="0"/>
              <a:t>meček</a:t>
            </a:r>
            <a:r>
              <a:rPr lang="cs-CZ" dirty="0" smtClean="0"/>
              <a:t>,</a:t>
            </a:r>
          </a:p>
          <a:p>
            <a:r>
              <a:rPr lang="cs-CZ" dirty="0"/>
              <a:t>l</a:t>
            </a:r>
            <a:r>
              <a:rPr lang="cs-CZ" dirty="0" smtClean="0"/>
              <a:t>-</a:t>
            </a:r>
            <a:r>
              <a:rPr lang="cs-CZ" dirty="0" err="1" smtClean="0"/>
              <a:t>kový</a:t>
            </a:r>
            <a:r>
              <a:rPr lang="cs-CZ" dirty="0" smtClean="0"/>
              <a:t> klobouk, mraky </a:t>
            </a:r>
            <a:r>
              <a:rPr lang="cs-CZ" dirty="0" err="1" smtClean="0"/>
              <a:t>pl</a:t>
            </a:r>
            <a:r>
              <a:rPr lang="cs-CZ" dirty="0" smtClean="0"/>
              <a:t>-nuly, </a:t>
            </a:r>
            <a:r>
              <a:rPr lang="cs-CZ" dirty="0" err="1" smtClean="0"/>
              <a:t>nepl-tvej</a:t>
            </a:r>
            <a:r>
              <a:rPr lang="cs-CZ" dirty="0" smtClean="0"/>
              <a:t> vodou,</a:t>
            </a:r>
          </a:p>
          <a:p>
            <a:r>
              <a:rPr lang="cs-CZ" dirty="0"/>
              <a:t>l</a:t>
            </a:r>
            <a:r>
              <a:rPr lang="cs-CZ" dirty="0" smtClean="0"/>
              <a:t>-</a:t>
            </a:r>
            <a:r>
              <a:rPr lang="cs-CZ" dirty="0" err="1" smtClean="0"/>
              <a:t>ná</a:t>
            </a:r>
            <a:r>
              <a:rPr lang="cs-CZ" dirty="0" smtClean="0"/>
              <a:t> L-</a:t>
            </a:r>
            <a:r>
              <a:rPr lang="cs-CZ" dirty="0" err="1" smtClean="0"/>
              <a:t>duška</a:t>
            </a:r>
            <a:r>
              <a:rPr lang="cs-CZ" dirty="0" smtClean="0"/>
              <a:t>, </a:t>
            </a:r>
            <a:r>
              <a:rPr lang="cs-CZ" dirty="0" err="1" smtClean="0"/>
              <a:t>pol</a:t>
            </a:r>
            <a:r>
              <a:rPr lang="cs-CZ" dirty="0" smtClean="0"/>
              <a:t>-bit princeznu, </a:t>
            </a:r>
            <a:r>
              <a:rPr lang="cs-CZ" dirty="0" err="1" smtClean="0"/>
              <a:t>pl</a:t>
            </a:r>
            <a:r>
              <a:rPr lang="cs-CZ" dirty="0" smtClean="0"/>
              <a:t>-vat </a:t>
            </a:r>
            <a:r>
              <a:rPr lang="cs-CZ" dirty="0" err="1" smtClean="0"/>
              <a:t>sl</a:t>
            </a:r>
            <a:r>
              <a:rPr lang="cs-CZ" dirty="0" smtClean="0"/>
              <a:t>-nu, </a:t>
            </a:r>
            <a:r>
              <a:rPr lang="cs-CZ" dirty="0" err="1" smtClean="0"/>
              <a:t>vzl-kot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dirty="0" smtClean="0"/>
              <a:t>Doplň     i/í – y/ý 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98819470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cs-CZ" dirty="0"/>
              <a:t>Ilustrace : </a:t>
            </a:r>
            <a:r>
              <a:rPr lang="cs-CZ" dirty="0" smtClean="0"/>
              <a:t>office.microsoft.com</a:t>
            </a:r>
          </a:p>
          <a:p>
            <a:pPr marL="0" indent="0" algn="ctr">
              <a:buNone/>
            </a:pPr>
            <a:endParaRPr lang="cs-CZ" dirty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pic>
        <p:nvPicPr>
          <p:cNvPr id="4" name="Picture 4" descr="C:\Users\0MGM\AppData\Local\Microsoft\Windows\Temporary Internet Files\Content.IE5\4BGKK1Y0\MC9002302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3284984"/>
            <a:ext cx="1250895" cy="20006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17089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vrdý obal">
  <a:themeElements>
    <a:clrScheme name="Tvrdý obal">
      <a:dk1>
        <a:sysClr val="windowText" lastClr="000000"/>
      </a:dk1>
      <a:lt1>
        <a:sysClr val="window" lastClr="FFFFFF"/>
      </a:lt1>
      <a:dk2>
        <a:srgbClr val="895D1D"/>
      </a:dk2>
      <a:lt2>
        <a:srgbClr val="ECE9C6"/>
      </a:lt2>
      <a:accent1>
        <a:srgbClr val="873624"/>
      </a:accent1>
      <a:accent2>
        <a:srgbClr val="D6862D"/>
      </a:accent2>
      <a:accent3>
        <a:srgbClr val="D0BE40"/>
      </a:accent3>
      <a:accent4>
        <a:srgbClr val="877F6C"/>
      </a:accent4>
      <a:accent5>
        <a:srgbClr val="972109"/>
      </a:accent5>
      <a:accent6>
        <a:srgbClr val="AEB795"/>
      </a:accent6>
      <a:hlink>
        <a:srgbClr val="CC9900"/>
      </a:hlink>
      <a:folHlink>
        <a:srgbClr val="B2B2B2"/>
      </a:folHlink>
    </a:clrScheme>
    <a:fontScheme name="Tvrdý obal">
      <a:maj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궁서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Tvrdý obal">
      <a:fillStyleLst>
        <a:solidFill>
          <a:schemeClr val="phClr"/>
        </a:solidFill>
        <a:solidFill>
          <a:schemeClr val="phClr">
            <a:tint val="68000"/>
            <a:shade val="94000"/>
            <a:satMod val="300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80000"/>
                <a:lumMod val="98000"/>
              </a:schemeClr>
            </a:gs>
            <a:gs pos="100000">
              <a:schemeClr val="phClr">
                <a:satMod val="130000"/>
              </a:schemeClr>
            </a:gs>
          </a:gsLst>
          <a:lin ang="5160000" scaled="0"/>
        </a:gradFill>
      </a:fillStyleLst>
      <a:lnStyleLst>
        <a:ln w="12700" cap="flat" cmpd="sng" algn="ctr">
          <a:solidFill>
            <a:schemeClr val="phClr">
              <a:shade val="90000"/>
              <a:lumMod val="90000"/>
            </a:schemeClr>
          </a:solidFill>
          <a:prstDash val="solid"/>
        </a:ln>
        <a:ln w="1905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12700" dir="5400000" rotWithShape="0">
              <a:srgbClr val="000000">
                <a:alpha val="1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6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400000"/>
            </a:lightRig>
          </a:scene3d>
          <a:sp3d>
            <a:bevelT w="25400" h="25400"/>
          </a:sp3d>
        </a:effectStyle>
      </a:effectStyleLst>
      <a:bgFillStyleLst>
        <a:solidFill>
          <a:schemeClr val="phClr">
            <a:tint val="96000"/>
            <a:lumMod val="11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3000"/>
                <a:shade val="20000"/>
              </a:schemeClr>
              <a:schemeClr val="phClr">
                <a:tint val="90000"/>
                <a:shade val="85000"/>
                <a:satMod val="115000"/>
              </a:schemeClr>
            </a:duotone>
          </a:blip>
          <a:tile tx="0" ty="0" sx="60000" sy="6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shade val="50000"/>
                <a:satMod val="340000"/>
                <a:lumMod val="40000"/>
              </a:schemeClr>
              <a:schemeClr val="phClr">
                <a:tint val="92000"/>
                <a:shade val="94000"/>
                <a:hueMod val="110000"/>
                <a:satMod val="236000"/>
                <a:lum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Hardcover</Template>
  <TotalTime>1127</TotalTime>
  <Words>320</Words>
  <Application>Microsoft Office PowerPoint</Application>
  <PresentationFormat>Předvádění na obrazovce (4:3)</PresentationFormat>
  <Paragraphs>90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Tvrdý obal</vt:lpstr>
      <vt:lpstr>Prezentace aplikace PowerPoint</vt:lpstr>
      <vt:lpstr>ANOTACE</vt:lpstr>
      <vt:lpstr>Vyjmenovaná slova po L</vt:lpstr>
      <vt:lpstr>Vyjmenovaná slova po L</vt:lpstr>
      <vt:lpstr>Prezentace aplikace PowerPoint</vt:lpstr>
      <vt:lpstr> </vt:lpstr>
      <vt:lpstr> </vt:lpstr>
      <vt:lpstr> Oprav popletená vyjmenovaná slova</vt:lpstr>
      <vt:lpstr>Oprav popletená vyjmenovaná slova</vt:lpstr>
      <vt:lpstr>Doplň     i/í – y/ý 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Žáci 1</dc:creator>
  <cp:lastModifiedBy>0MGM</cp:lastModifiedBy>
  <cp:revision>98</cp:revision>
  <dcterms:created xsi:type="dcterms:W3CDTF">2012-02-22T13:05:31Z</dcterms:created>
  <dcterms:modified xsi:type="dcterms:W3CDTF">2013-03-07T17:57:29Z</dcterms:modified>
</cp:coreProperties>
</file>