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6" r:id="rId2"/>
    <p:sldId id="267" r:id="rId3"/>
    <p:sldId id="274" r:id="rId4"/>
    <p:sldId id="275" r:id="rId5"/>
    <p:sldId id="276" r:id="rId6"/>
    <p:sldId id="280" r:id="rId7"/>
    <p:sldId id="281" r:id="rId8"/>
    <p:sldId id="277" r:id="rId9"/>
    <p:sldId id="278" r:id="rId10"/>
    <p:sldId id="27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747" autoAdjust="0"/>
  </p:normalViewPr>
  <p:slideViewPr>
    <p:cSldViewPr>
      <p:cViewPr>
        <p:scale>
          <a:sx n="66" d="100"/>
          <a:sy n="66" d="100"/>
        </p:scale>
        <p:origin x="-806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2" d="100"/>
          <a:sy n="42" d="100"/>
        </p:scale>
        <p:origin x="-2333" y="-91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FFC13EC2-8FBD-4491-A4C2-CE1B2F5591DF}" type="presOf" srcId="{39F8B381-5807-488E-AC22-73DD4140ED4A}" destId="{612116FE-9061-44B1-A457-8F1AFBD16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Autor: Mgr. 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20.2.2012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: </a:t>
          </a:r>
          <a:r>
            <a:rPr lang="cs-CZ" dirty="0" smtClean="0"/>
            <a:t>08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Vyjmenovaná slova po L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5" custLinFactNeighborX="788" custLinFactNeighborY="5535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1C4BCB69-D3A6-4CCF-9871-D9B9359B8159}" type="pres">
      <dgm:prSet presAssocID="{C73C7642-F245-4585-8F88-243F9FAEF6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34851CA-D590-41F7-BC3B-E3B6B46E9D8B}" type="presOf" srcId="{445C7998-7549-48B0-BD68-D4F0167F02E5}" destId="{7B541546-39A7-4633-AED0-6028788110D7}" srcOrd="0" destOrd="0" presId="urn:microsoft.com/office/officeart/2005/8/layout/vList2"/>
    <dgm:cxn modelId="{56D768D4-D8A8-4F09-8215-BEB7EB914931}" srcId="{39F8B381-5807-488E-AC22-73DD4140ED4A}" destId="{EBC41103-E2E5-4D48-9B4B-425520D3D098}" srcOrd="3" destOrd="0" parTransId="{66EC36A9-2BA2-4EC9-AAE7-037918B0215E}" sibTransId="{CD7C273C-2CBB-488A-8BF2-5D00DBC541E5}"/>
    <dgm:cxn modelId="{61B825A5-4BF6-4210-8D67-00D145F1576D}" type="presOf" srcId="{EBC41103-E2E5-4D48-9B4B-425520D3D098}" destId="{97CBBA99-26B9-4E2D-BA76-BF47FEBF0134}" srcOrd="0" destOrd="0" presId="urn:microsoft.com/office/officeart/2005/8/layout/vList2"/>
    <dgm:cxn modelId="{74DEAA30-A8CD-4FF2-B1FF-748D58FB5D74}" srcId="{39F8B381-5807-488E-AC22-73DD4140ED4A}" destId="{6B0205A6-422D-4956-AD89-0CEBCAE4530D}" srcOrd="4" destOrd="0" parTransId="{168864D7-72A0-4608-BC44-F4D46F72FF3E}" sibTransId="{DB2C7C4B-FB0B-47FC-A6BD-4D152DC3D0CB}"/>
    <dgm:cxn modelId="{3FCB5D98-6F4E-482E-823A-332AF5846538}" type="presOf" srcId="{39F8B381-5807-488E-AC22-73DD4140ED4A}" destId="{612116FE-9061-44B1-A457-8F1AFBD162E0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E7CB543E-80B5-42F0-B8D8-4E813034EBE4}" type="presOf" srcId="{FBBFC3EA-9D9D-4F3A-BEA6-9C2C0E46BF20}" destId="{ACAD381E-21DC-4C07-8FDD-119C2EC3BB2E}" srcOrd="0" destOrd="0" presId="urn:microsoft.com/office/officeart/2005/8/layout/vList2"/>
    <dgm:cxn modelId="{8F7B082F-2838-41A5-8F1C-A20582703D05}" type="presOf" srcId="{C73C7642-F245-4585-8F88-243F9FAEF6CA}" destId="{1C4BCB69-D3A6-4CCF-9871-D9B9359B8159}" srcOrd="0" destOrd="0" presId="urn:microsoft.com/office/officeart/2005/8/layout/vList2"/>
    <dgm:cxn modelId="{811EDFE4-592A-4877-97FE-083B787701AA}" type="presOf" srcId="{6B0205A6-422D-4956-AD89-0CEBCAE4530D}" destId="{B1DDF1AD-3BC2-43B8-A8D0-A33120EFAF7C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2" destOrd="0" parTransId="{3E2FFE2A-E7B1-401F-BAB6-893DF909FA64}" sibTransId="{C6F235C3-B62B-4F7C-8AF0-6D3C84052041}"/>
    <dgm:cxn modelId="{63FCE24F-677F-4F2A-B3BB-B75FFF46F857}" type="presParOf" srcId="{612116FE-9061-44B1-A457-8F1AFBD162E0}" destId="{7B541546-39A7-4633-AED0-6028788110D7}" srcOrd="0" destOrd="0" presId="urn:microsoft.com/office/officeart/2005/8/layout/vList2"/>
    <dgm:cxn modelId="{57263AF2-CC39-4E6D-8E77-A84419CE831D}" type="presParOf" srcId="{612116FE-9061-44B1-A457-8F1AFBD162E0}" destId="{9B9314F6-85CC-4C49-B24D-6AF5DF05D800}" srcOrd="1" destOrd="0" presId="urn:microsoft.com/office/officeart/2005/8/layout/vList2"/>
    <dgm:cxn modelId="{5F24095E-0102-49E7-A4DA-76F13662B978}" type="presParOf" srcId="{612116FE-9061-44B1-A457-8F1AFBD162E0}" destId="{ACAD381E-21DC-4C07-8FDD-119C2EC3BB2E}" srcOrd="2" destOrd="0" presId="urn:microsoft.com/office/officeart/2005/8/layout/vList2"/>
    <dgm:cxn modelId="{B6E43878-FA18-463A-B2CD-4716F78F8044}" type="presParOf" srcId="{612116FE-9061-44B1-A457-8F1AFBD162E0}" destId="{208194AD-7544-4854-B7A4-4A67E5453B54}" srcOrd="3" destOrd="0" presId="urn:microsoft.com/office/officeart/2005/8/layout/vList2"/>
    <dgm:cxn modelId="{F7344B17-5C92-4BCA-876D-7257CDC1B07E}" type="presParOf" srcId="{612116FE-9061-44B1-A457-8F1AFBD162E0}" destId="{1C4BCB69-D3A6-4CCF-9871-D9B9359B8159}" srcOrd="4" destOrd="0" presId="urn:microsoft.com/office/officeart/2005/8/layout/vList2"/>
    <dgm:cxn modelId="{A576782F-2D84-4FB1-893B-D2707CC229F8}" type="presParOf" srcId="{612116FE-9061-44B1-A457-8F1AFBD162E0}" destId="{34DE5943-AAB5-4DC3-B765-99B35FCB6ECD}" srcOrd="5" destOrd="0" presId="urn:microsoft.com/office/officeart/2005/8/layout/vList2"/>
    <dgm:cxn modelId="{FE64FEE1-F895-48D5-BB2C-16A44EB1BD90}" type="presParOf" srcId="{612116FE-9061-44B1-A457-8F1AFBD162E0}" destId="{97CBBA99-26B9-4E2D-BA76-BF47FEBF0134}" srcOrd="6" destOrd="0" presId="urn:microsoft.com/office/officeart/2005/8/layout/vList2"/>
    <dgm:cxn modelId="{62CD04B9-F779-43D5-B2C9-5DDCF7AF4424}" type="presParOf" srcId="{612116FE-9061-44B1-A457-8F1AFBD162E0}" destId="{9A22653A-B2DB-4D9E-A633-AD2EC219A723}" srcOrd="7" destOrd="0" presId="urn:microsoft.com/office/officeart/2005/8/layout/vList2"/>
    <dgm:cxn modelId="{9DAD8FFE-B2A7-464C-8235-CC201F86D593}" type="presParOf" srcId="{612116FE-9061-44B1-A457-8F1AFBD162E0}" destId="{B1DDF1AD-3BC2-43B8-A8D0-A33120EFAF7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72009"/>
          <a:ext cx="7234758" cy="859950"/>
        </a:xfrm>
        <a:prstGeom prst="roundRect">
          <a:avLst/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Název školy</a:t>
          </a:r>
          <a:r>
            <a:rPr lang="cs-CZ" sz="2100" b="1" kern="1200" dirty="0" smtClean="0"/>
            <a:t>: Základní škola a Mateřská škola Troskotovice, příspěvková organizace</a:t>
          </a:r>
          <a:endParaRPr lang="cs-CZ" sz="2100" kern="1200" dirty="0"/>
        </a:p>
      </dsp:txBody>
      <dsp:txXfrm>
        <a:off x="41979" y="113988"/>
        <a:ext cx="7150800" cy="775992"/>
      </dsp:txXfrm>
    </dsp:sp>
    <dsp:sp modelId="{ACAD381E-21DC-4C07-8FDD-119C2EC3BB2E}">
      <dsp:nvSpPr>
        <dsp:cNvPr id="0" name=""/>
        <dsp:cNvSpPr/>
      </dsp:nvSpPr>
      <dsp:spPr>
        <a:xfrm>
          <a:off x="0" y="958960"/>
          <a:ext cx="7234758" cy="859950"/>
        </a:xfrm>
        <a:prstGeom prst="roundRect">
          <a:avLst/>
        </a:prstGeom>
        <a:solidFill>
          <a:schemeClr val="accent1">
            <a:shade val="50000"/>
            <a:hueOff val="-130283"/>
            <a:satOff val="-18191"/>
            <a:lumOff val="20422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Autor: Mgr. Vlasta Šujanová</a:t>
          </a:r>
          <a:endParaRPr lang="cs-CZ" sz="2100" kern="1200" dirty="0"/>
        </a:p>
      </dsp:txBody>
      <dsp:txXfrm>
        <a:off x="41979" y="1000939"/>
        <a:ext cx="7150800" cy="775992"/>
      </dsp:txXfrm>
    </dsp:sp>
    <dsp:sp modelId="{1C4BCB69-D3A6-4CCF-9871-D9B9359B8159}">
      <dsp:nvSpPr>
        <dsp:cNvPr id="0" name=""/>
        <dsp:cNvSpPr/>
      </dsp:nvSpPr>
      <dsp:spPr>
        <a:xfrm>
          <a:off x="0" y="1879390"/>
          <a:ext cx="7234758" cy="859950"/>
        </a:xfrm>
        <a:prstGeom prst="roundRect">
          <a:avLst/>
        </a:prstGeom>
        <a:solidFill>
          <a:schemeClr val="accent1">
            <a:shade val="50000"/>
            <a:hueOff val="-260566"/>
            <a:satOff val="-36382"/>
            <a:lumOff val="40845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/>
            <a:t>Téma</a:t>
          </a:r>
          <a:r>
            <a:rPr lang="cs-CZ" sz="2100" kern="1200" dirty="0" smtClean="0"/>
            <a:t>: Vyjmenovaná slova po L</a:t>
          </a:r>
          <a:endParaRPr lang="cs-CZ" sz="2100" kern="1200" dirty="0"/>
        </a:p>
      </dsp:txBody>
      <dsp:txXfrm>
        <a:off x="41979" y="1921369"/>
        <a:ext cx="7150800" cy="775992"/>
      </dsp:txXfrm>
    </dsp:sp>
    <dsp:sp modelId="{97CBBA99-26B9-4E2D-BA76-BF47FEBF0134}">
      <dsp:nvSpPr>
        <dsp:cNvPr id="0" name=""/>
        <dsp:cNvSpPr/>
      </dsp:nvSpPr>
      <dsp:spPr>
        <a:xfrm>
          <a:off x="0" y="2799820"/>
          <a:ext cx="7234758" cy="859950"/>
        </a:xfrm>
        <a:prstGeom prst="roundRect">
          <a:avLst/>
        </a:prstGeom>
        <a:solidFill>
          <a:schemeClr val="accent1">
            <a:shade val="50000"/>
            <a:hueOff val="-260566"/>
            <a:satOff val="-36382"/>
            <a:lumOff val="40845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Číslo projektu : </a:t>
          </a:r>
          <a:r>
            <a:rPr lang="cs-CZ" sz="2100" kern="1200" dirty="0" smtClean="0"/>
            <a:t>08</a:t>
          </a:r>
          <a:endParaRPr lang="cs-CZ" sz="2100" kern="1200" dirty="0"/>
        </a:p>
      </dsp:txBody>
      <dsp:txXfrm>
        <a:off x="41979" y="2841799"/>
        <a:ext cx="7150800" cy="775992"/>
      </dsp:txXfrm>
    </dsp:sp>
    <dsp:sp modelId="{B1DDF1AD-3BC2-43B8-A8D0-A33120EFAF7C}">
      <dsp:nvSpPr>
        <dsp:cNvPr id="0" name=""/>
        <dsp:cNvSpPr/>
      </dsp:nvSpPr>
      <dsp:spPr>
        <a:xfrm>
          <a:off x="0" y="3720251"/>
          <a:ext cx="7234758" cy="859950"/>
        </a:xfrm>
        <a:prstGeom prst="roundRect">
          <a:avLst/>
        </a:prstGeom>
        <a:solidFill>
          <a:schemeClr val="accent1">
            <a:shade val="50000"/>
            <a:hueOff val="-130283"/>
            <a:satOff val="-18191"/>
            <a:lumOff val="20422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Vytvořeno: 20.2.2012</a:t>
          </a:r>
          <a:endParaRPr lang="cs-CZ" sz="2100" kern="1200" dirty="0"/>
        </a:p>
      </dsp:txBody>
      <dsp:txXfrm>
        <a:off x="41979" y="3762230"/>
        <a:ext cx="7150800" cy="775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2FC181-C255-4799-90EC-381C8B322D8B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BB805A-F177-4190-9959-74FAB421622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4780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9BB805A-F177-4190-9959-74FAB421622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8691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69FFF69-68F1-4167-9733-67BC2A9242CA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ECB0B5D-52E0-4EF8-81EA-06B15BE0D51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pn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7" Type="http://schemas.openxmlformats.org/officeDocument/2006/relationships/image" Target="../media/image19.jpeg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3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2.png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7" Type="http://schemas.openxmlformats.org/officeDocument/2006/relationships/image" Target="../media/image35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4.gif"/><Relationship Id="rId5" Type="http://schemas.openxmlformats.org/officeDocument/2006/relationships/image" Target="../media/image33.gif"/><Relationship Id="rId4" Type="http://schemas.openxmlformats.org/officeDocument/2006/relationships/image" Target="../media/image32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11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7527254"/>
              </p:ext>
            </p:extLst>
          </p:nvPr>
        </p:nvGraphicFramePr>
        <p:xfrm>
          <a:off x="2076450" y="2469356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0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2917511"/>
              </p:ext>
            </p:extLst>
          </p:nvPr>
        </p:nvGraphicFramePr>
        <p:xfrm>
          <a:off x="755576" y="18864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4941167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659981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8912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 smtClean="0"/>
              <a:t>Prezentace může sloužit jako výkladové, opakovací učivo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</a:t>
            </a:r>
            <a:r>
              <a:rPr lang="cs-CZ" sz="1800" dirty="0" smtClean="0"/>
              <a:t>Vlasta Šujanová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 smtClean="0"/>
              <a:t>Čeština</a:t>
            </a:r>
          </a:p>
          <a:p>
            <a:pPr eaLnBrk="1" hangingPunct="1">
              <a:defRPr/>
            </a:pP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Očekávaný </a:t>
            </a: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výstup:</a:t>
            </a:r>
            <a:r>
              <a:rPr lang="cs-CZ" sz="1800" dirty="0"/>
              <a:t> </a:t>
            </a:r>
            <a:r>
              <a:rPr lang="cs-CZ" sz="1800" dirty="0" smtClean="0"/>
              <a:t>seznámení a procvičení vyjmenovaných  a příbuzných slov po L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 smtClean="0"/>
              <a:t>notebook, </a:t>
            </a:r>
            <a:r>
              <a:rPr lang="cs-CZ" sz="1800" dirty="0"/>
              <a:t>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mlýn, mlít, blýská, blízká, lyže, líže, lysá, lísá, lyska, líska, líčený, lýčený, líčit,  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</a:t>
            </a:r>
            <a:r>
              <a:rPr lang="cs-CZ" sz="1800" dirty="0" smtClean="0"/>
              <a:t>stupeň  3. a 4. roč.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122904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58955" y="764704"/>
            <a:ext cx="7756263" cy="1054250"/>
          </a:xfrm>
        </p:spPr>
        <p:txBody>
          <a:bodyPr/>
          <a:lstStyle/>
          <a:p>
            <a:r>
              <a:rPr lang="cs-CZ" dirty="0" smtClean="0"/>
              <a:t>Rozlišuj -</a:t>
            </a:r>
            <a:r>
              <a:rPr lang="cs-CZ" sz="2800" dirty="0" smtClean="0"/>
              <a:t> mlít, mlýn, blýská se</a:t>
            </a:r>
            <a:r>
              <a:rPr lang="cs-CZ" sz="3200" dirty="0" smtClean="0"/>
              <a:t>, </a:t>
            </a:r>
            <a:r>
              <a:rPr lang="cs-CZ" sz="2800" dirty="0" smtClean="0"/>
              <a:t>blízká</a:t>
            </a:r>
            <a:endParaRPr lang="cs-CZ" sz="5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lýn/zařízení/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blýská se/leskne/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/>
              <a:t>m</a:t>
            </a:r>
            <a:r>
              <a:rPr lang="cs-CZ" dirty="0" smtClean="0"/>
              <a:t>lít/rozemílat/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lízká/kousek/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0MGM\AppData\Local\Microsoft\Windows\Temporary Internet Files\Content.IE5\UOV30637\MC9002314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564904"/>
            <a:ext cx="1697037" cy="1484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4BGKK1Y0\MC9002302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131947"/>
            <a:ext cx="1250895" cy="200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MGM\AppData\Local\Microsoft\Windows\Temporary Internet Files\Content.IE5\UOV30637\MC90029042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4841" y="2624050"/>
            <a:ext cx="1018631" cy="1508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MGM\AppData\Local\Microsoft\Windows\Temporary Internet Files\Content.IE5\EUOHC7OJ\MC9004078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4157" y="4628197"/>
            <a:ext cx="1433439" cy="1223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0MGM\AppData\Local\Microsoft\Windows\Temporary Internet Files\Content.IE5\IL4UUWWJ\MC90043505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975" y="4763244"/>
            <a:ext cx="183832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0MGM\AppData\Local\Microsoft\Windows\Temporary Internet Files\Content.IE5\4BGKK1Y0\MC90043498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63" y="5095208"/>
            <a:ext cx="1584137" cy="15127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9" name="Picture 31" descr="C:\Users\0MGM\AppData\Local\Microsoft\Windows\Temporary Internet Files\Content.IE5\4BGKK1Y0\MC90044173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378720"/>
            <a:ext cx="1637945" cy="16379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3" name="Picture 35" descr="C:\Users\0MGM\AppData\Local\Microsoft\Windows\Temporary Internet Files\Content.IE5\P9VWQ9CM\MC90023065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350" y="5600185"/>
            <a:ext cx="842447" cy="54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C:\Users\0MGM\AppData\Local\Microsoft\Windows\Temporary Internet Files\Content.IE5\MH0F30X1\MC900441702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384" y="4430737"/>
            <a:ext cx="1020862" cy="10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539574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lyže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ysá/holá/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líže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ísá/mazlí/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Picture 18" descr="C:\Users\0MGM\AppData\Local\Microsoft\Windows\Temporary Internet Files\Content.IE5\0FWE7S5X\MC900396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204864"/>
            <a:ext cx="1236663" cy="1811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2" descr="C:\Users\0MGM\AppData\Local\Microsoft\Windows\Temporary Internet Files\Content.IE5\YSLA72LG\MC9003207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389807"/>
            <a:ext cx="1814512" cy="1441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0MGM\AppData\Local\Microsoft\Windows\Temporary Internet Files\Content.IE5\4BGKK1Y0\MC9003386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156248"/>
            <a:ext cx="706438" cy="915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0MGM\AppData\Local\Microsoft\Windows\Temporary Internet Files\Content.IE5\UOV30637\MP90040018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5072236"/>
            <a:ext cx="2467719" cy="1644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0MGM\AppData\Local\Microsoft\Windows\Temporary Internet Files\Content.IE5\P9VWQ9CM\MP900178656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7225" y="4840260"/>
            <a:ext cx="2952328" cy="1957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0MGM\AppData\Local\Microsoft\Windows\Temporary Internet Files\Content.IE5\0FWE7S5X\MP90044641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037966"/>
            <a:ext cx="1611163" cy="2068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 – </a:t>
            </a:r>
            <a:r>
              <a:rPr lang="cs-CZ" sz="2800" dirty="0" smtClean="0"/>
              <a:t>lysá, lísá, líže, lyže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810034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 – </a:t>
            </a:r>
            <a:r>
              <a:rPr lang="cs-CZ" sz="2800" dirty="0" smtClean="0"/>
              <a:t>líska, lyska</a:t>
            </a:r>
            <a:r>
              <a:rPr lang="cs-CZ" sz="4800" dirty="0" smtClean="0"/>
              <a:t>, </a:t>
            </a:r>
            <a:r>
              <a:rPr lang="cs-CZ" sz="2800" dirty="0" smtClean="0"/>
              <a:t>líska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lyska/kachna/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188917" y="2387917"/>
            <a:ext cx="3803904" cy="3877056"/>
          </a:xfrm>
        </p:spPr>
        <p:txBody>
          <a:bodyPr/>
          <a:lstStyle/>
          <a:p>
            <a:r>
              <a:rPr lang="cs-CZ" dirty="0" smtClean="0"/>
              <a:t>líska/bedna/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líska/oříšek/</a:t>
            </a:r>
            <a:endParaRPr lang="cs-CZ" dirty="0"/>
          </a:p>
        </p:txBody>
      </p:sp>
      <p:pic>
        <p:nvPicPr>
          <p:cNvPr id="4100" name="Picture 4" descr="C:\Users\0MGM\AppData\Local\Microsoft\Windows\Temporary Internet Files\Content.IE5\IL4UUWWJ\MC9003379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3154" y="4462934"/>
            <a:ext cx="1825625" cy="1489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0MGM\AppData\Local\Microsoft\Windows\Temporary Internet Files\Content.IE5\4BGKK1Y0\MC90035035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661493"/>
            <a:ext cx="1800225" cy="1646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MS900069660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259632" y="3820368"/>
            <a:ext cx="487363" cy="487363"/>
          </a:xfrm>
          <a:prstGeom prst="rect">
            <a:avLst/>
          </a:prstGeom>
        </p:spPr>
      </p:pic>
      <p:pic>
        <p:nvPicPr>
          <p:cNvPr id="4105" name="Picture 9" descr="C:\Users\0MGM\AppData\Local\Microsoft\Windows\Temporary Internet Files\Content.IE5\UOV30637\MC90005359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621534"/>
            <a:ext cx="1617134" cy="166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8" name="Picture 22" descr="C:\Users\0MGM\AppData\Local\Microsoft\Windows\Temporary Internet Files\Content.IE5\HE0BZG8P\MC90012282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6906" y="4664336"/>
            <a:ext cx="1752501" cy="14767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1" name="Picture 25" descr="C:\Users\0MGM\AppData\Local\Microsoft\Windows\Temporary Internet Files\Content.IE5\P9VWQ9CM\MC90044141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8748" y="4822108"/>
            <a:ext cx="1467793" cy="131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97367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8" dur="213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 vol="80000">
                <p:cTn id="2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Rozlišuj-</a:t>
            </a:r>
            <a:r>
              <a:rPr lang="cs-CZ" sz="2800" dirty="0" err="1" smtClean="0"/>
              <a:t>lýčený,líčený,líčit,líčit</a:t>
            </a:r>
            <a:r>
              <a:rPr lang="cs-CZ" sz="2800" dirty="0" smtClean="0"/>
              <a:t>,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ýčený/vyroben z lýka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íčený/předstíraný/</a:t>
            </a:r>
          </a:p>
          <a:p>
            <a:r>
              <a:rPr lang="cs-CZ" dirty="0"/>
              <a:t>l</a:t>
            </a:r>
            <a:r>
              <a:rPr lang="cs-CZ" dirty="0" smtClean="0"/>
              <a:t>íčit/natírat zeď/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l</a:t>
            </a:r>
            <a:r>
              <a:rPr lang="cs-CZ" dirty="0" smtClean="0"/>
              <a:t>íčit/si obličej/</a:t>
            </a:r>
            <a:endParaRPr lang="cs-CZ" dirty="0"/>
          </a:p>
        </p:txBody>
      </p:sp>
      <p:pic>
        <p:nvPicPr>
          <p:cNvPr id="1030" name="Picture 6" descr="C:\Users\0MGM\AppData\Local\Microsoft\Windows\Temporary Internet Files\Content.IE5\YSLA72LG\MP9004020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429000"/>
            <a:ext cx="2085975" cy="313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MGM\AppData\Local\Microsoft\Windows\Temporary Internet Files\Content.IE5\YSLA72LG\MP90038624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913" y="2828677"/>
            <a:ext cx="3241148" cy="2166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MGM\AppData\Local\Microsoft\Windows\Temporary Internet Files\Content.IE5\FHA66MLH\MC9001863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0525" y="3178599"/>
            <a:ext cx="1055687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0MGM\AppData\Local\Microsoft\Windows\Temporary Internet Files\Content.IE5\FHA66MLH\MC9004114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193178"/>
            <a:ext cx="1392723" cy="16030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1320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íčit/vypravovat příběh/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/>
              <a:t>l</a:t>
            </a:r>
            <a:r>
              <a:rPr lang="cs-CZ" dirty="0" smtClean="0"/>
              <a:t>íčit/past/</a:t>
            </a:r>
            <a:endParaRPr lang="cs-CZ" dirty="0"/>
          </a:p>
        </p:txBody>
      </p:sp>
      <p:pic>
        <p:nvPicPr>
          <p:cNvPr id="2051" name="Picture 3" descr="C:\Users\0MGM\AppData\Local\Microsoft\Windows\Temporary Internet Files\Content.IE5\FHA66MLH\MC900238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43588" y="3328988"/>
            <a:ext cx="1647825" cy="156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MGM\AppData\Local\Microsoft\Windows\Temporary Internet Files\Content.IE5\HE0BZG8P\MM90036529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125" y="3604419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0MGM\AppData\Local\Microsoft\Windows\Temporary Internet Files\Content.IE5\F2RSARUA\MC9004263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258" y="3416991"/>
            <a:ext cx="1828800" cy="1096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MGM\AppData\Local\Microsoft\Windows\Temporary Internet Files\Content.IE5\0FWE7S5X\MM900046626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725144"/>
            <a:ext cx="1695450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0MGM\AppData\Local\Microsoft\Windows\Temporary Internet Files\Content.IE5\P9VWQ9CM\MM90004662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0668" y="3099594"/>
            <a:ext cx="1895475" cy="100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MGM\AppData\Local\Microsoft\Windows\Temporary Internet Files\Content.IE5\EUOHC7OJ\MC90043503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89500"/>
            <a:ext cx="1952625" cy="1508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1728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Kotě se l-</a:t>
            </a:r>
            <a:r>
              <a:rPr lang="cs-CZ" dirty="0" err="1" smtClean="0"/>
              <a:t>sá</a:t>
            </a:r>
            <a:r>
              <a:rPr lang="cs-CZ" dirty="0" smtClean="0"/>
              <a:t> k matce. Děti b-dlely </a:t>
            </a:r>
            <a:r>
              <a:rPr lang="cs-CZ" dirty="0" err="1" smtClean="0"/>
              <a:t>bl-zko</a:t>
            </a:r>
            <a:r>
              <a:rPr lang="cs-CZ" dirty="0" smtClean="0"/>
              <a:t> sebe. Kočka l-že ml-</a:t>
            </a:r>
            <a:r>
              <a:rPr lang="cs-CZ" dirty="0" err="1" smtClean="0"/>
              <a:t>čko</a:t>
            </a:r>
            <a:r>
              <a:rPr lang="cs-CZ" dirty="0" smtClean="0"/>
              <a:t>. Drahokam se </a:t>
            </a:r>
            <a:r>
              <a:rPr lang="cs-CZ" dirty="0" err="1" smtClean="0"/>
              <a:t>bl-ská</a:t>
            </a:r>
            <a:r>
              <a:rPr lang="cs-CZ" dirty="0" smtClean="0"/>
              <a:t>. Nový ml-n začal ml-t přivezené ob-</a:t>
            </a:r>
            <a:r>
              <a:rPr lang="cs-CZ" dirty="0" err="1" smtClean="0"/>
              <a:t>lí</a:t>
            </a:r>
            <a:r>
              <a:rPr lang="cs-CZ" dirty="0" smtClean="0"/>
              <a:t>. Na rybníku sedí kachna l-</a:t>
            </a:r>
            <a:r>
              <a:rPr lang="cs-CZ" dirty="0" err="1" smtClean="0"/>
              <a:t>ska</a:t>
            </a:r>
            <a:r>
              <a:rPr lang="cs-CZ" dirty="0" smtClean="0"/>
              <a:t>. Mám rád l-</a:t>
            </a:r>
            <a:r>
              <a:rPr lang="cs-CZ" dirty="0" err="1" smtClean="0"/>
              <a:t>skové</a:t>
            </a:r>
            <a:r>
              <a:rPr lang="cs-CZ" dirty="0" smtClean="0"/>
              <a:t> oříšky. Ovoce se ukládá na dřevěné l-</a:t>
            </a:r>
            <a:r>
              <a:rPr lang="cs-CZ" dirty="0" err="1" smtClean="0"/>
              <a:t>sky</a:t>
            </a:r>
            <a:r>
              <a:rPr lang="cs-CZ" dirty="0" smtClean="0"/>
              <a:t>. Na hory si beru nové l-že. L-</a:t>
            </a:r>
            <a:r>
              <a:rPr lang="cs-CZ" dirty="0" err="1" smtClean="0"/>
              <a:t>sá</a:t>
            </a:r>
            <a:r>
              <a:rPr lang="cs-CZ" dirty="0" smtClean="0"/>
              <a:t> hora je velmi vysoká. Jeho hlava je l-</a:t>
            </a:r>
            <a:r>
              <a:rPr lang="cs-CZ" dirty="0" err="1" smtClean="0"/>
              <a:t>sá</a:t>
            </a:r>
            <a:r>
              <a:rPr lang="cs-CZ" dirty="0" smtClean="0"/>
              <a:t> jako koleno. </a:t>
            </a:r>
            <a:r>
              <a:rPr lang="cs-CZ" dirty="0" err="1" smtClean="0"/>
              <a:t>Bl-zko</a:t>
            </a:r>
            <a:r>
              <a:rPr lang="cs-CZ" dirty="0" smtClean="0"/>
              <a:t> je l-</a:t>
            </a:r>
            <a:r>
              <a:rPr lang="cs-CZ" dirty="0" err="1" smtClean="0"/>
              <a:t>stnatý</a:t>
            </a:r>
            <a:r>
              <a:rPr lang="cs-CZ" dirty="0" smtClean="0"/>
              <a:t> strom. </a:t>
            </a:r>
            <a:r>
              <a:rPr lang="cs-CZ" dirty="0" err="1" smtClean="0"/>
              <a:t>Nepol-kej</a:t>
            </a:r>
            <a:r>
              <a:rPr lang="cs-CZ" dirty="0" smtClean="0"/>
              <a:t> vel-</a:t>
            </a:r>
            <a:r>
              <a:rPr lang="cs-CZ" dirty="0" err="1" smtClean="0"/>
              <a:t>ké</a:t>
            </a:r>
            <a:r>
              <a:rPr lang="cs-CZ" dirty="0" smtClean="0"/>
              <a:t> kusy. Za deště a bouřky se často </a:t>
            </a:r>
            <a:r>
              <a:rPr lang="cs-CZ" dirty="0" err="1" smtClean="0"/>
              <a:t>bl-ská</a:t>
            </a:r>
            <a:r>
              <a:rPr lang="cs-CZ" dirty="0" smtClean="0"/>
              <a:t>. Moje sestra je mi </a:t>
            </a:r>
            <a:r>
              <a:rPr lang="cs-CZ" dirty="0" err="1" smtClean="0"/>
              <a:t>bl-zká</a:t>
            </a:r>
            <a:r>
              <a:rPr lang="cs-CZ" dirty="0" smtClean="0"/>
              <a:t>. L-ba l-že zmrzl-nu. </a:t>
            </a:r>
            <a:r>
              <a:rPr lang="cs-CZ" dirty="0" err="1" smtClean="0"/>
              <a:t>Sl-šíš</a:t>
            </a:r>
            <a:r>
              <a:rPr lang="cs-CZ" dirty="0" smtClean="0"/>
              <a:t> ml-</a:t>
            </a:r>
            <a:r>
              <a:rPr lang="cs-CZ" dirty="0" err="1" smtClean="0"/>
              <a:t>nské</a:t>
            </a:r>
            <a:r>
              <a:rPr lang="cs-CZ" dirty="0" smtClean="0"/>
              <a:t> kolo? Čas </a:t>
            </a:r>
            <a:r>
              <a:rPr lang="cs-CZ" dirty="0" err="1" smtClean="0"/>
              <a:t>pl</a:t>
            </a:r>
            <a:r>
              <a:rPr lang="cs-CZ" dirty="0" smtClean="0"/>
              <a:t>-ne jako voda. Při l-</a:t>
            </a:r>
            <a:r>
              <a:rPr lang="cs-CZ" dirty="0" err="1" smtClean="0"/>
              <a:t>žování</a:t>
            </a:r>
            <a:r>
              <a:rPr lang="cs-CZ" dirty="0" smtClean="0"/>
              <a:t> mě bolí l-</a:t>
            </a:r>
            <a:r>
              <a:rPr lang="cs-CZ" dirty="0" err="1" smtClean="0"/>
              <a:t>tko</a:t>
            </a:r>
            <a:r>
              <a:rPr lang="cs-CZ" dirty="0" smtClean="0"/>
              <a:t>. Mám boty z l-</a:t>
            </a:r>
            <a:r>
              <a:rPr lang="cs-CZ" dirty="0" err="1" smtClean="0"/>
              <a:t>ka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i/í – y/ý</a:t>
            </a:r>
            <a:endParaRPr lang="cs-CZ" dirty="0"/>
          </a:p>
        </p:txBody>
      </p:sp>
      <p:pic>
        <p:nvPicPr>
          <p:cNvPr id="4" name="Picture 10" descr="C:\Users\0MGM\AppData\Local\Microsoft\Windows\Temporary Internet Files\Content.IE5\HE0BZG8P\MM90036529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5415567"/>
            <a:ext cx="102870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422481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276872"/>
            <a:ext cx="7745505" cy="3877815"/>
          </a:xfrm>
        </p:spPr>
        <p:txBody>
          <a:bodyPr/>
          <a:lstStyle/>
          <a:p>
            <a:r>
              <a:rPr lang="cs-CZ" dirty="0"/>
              <a:t>Kotě se </a:t>
            </a:r>
            <a:r>
              <a:rPr lang="cs-CZ" dirty="0" smtClean="0">
                <a:solidFill>
                  <a:schemeClr val="tx1"/>
                </a:solidFill>
              </a:rPr>
              <a:t>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sá </a:t>
            </a:r>
            <a:r>
              <a:rPr lang="cs-CZ" dirty="0"/>
              <a:t>k matce. Děti </a:t>
            </a: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dlely bl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zko </a:t>
            </a:r>
            <a:r>
              <a:rPr lang="cs-CZ" dirty="0"/>
              <a:t>sebe. Kočka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že ml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čko</a:t>
            </a:r>
            <a:r>
              <a:rPr lang="cs-CZ" dirty="0"/>
              <a:t>. Drahokam se </a:t>
            </a:r>
            <a:r>
              <a:rPr lang="cs-CZ" dirty="0" smtClean="0"/>
              <a:t>bl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ská</a:t>
            </a:r>
            <a:r>
              <a:rPr lang="cs-CZ" dirty="0"/>
              <a:t>. Nový </a:t>
            </a:r>
            <a:r>
              <a:rPr lang="cs-CZ" dirty="0" smtClean="0"/>
              <a:t>ml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n </a:t>
            </a:r>
            <a:r>
              <a:rPr lang="cs-CZ" dirty="0"/>
              <a:t>začal </a:t>
            </a:r>
            <a:r>
              <a:rPr lang="cs-CZ" dirty="0" smtClean="0"/>
              <a:t>ml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t </a:t>
            </a:r>
            <a:r>
              <a:rPr lang="cs-CZ" dirty="0"/>
              <a:t>přivezené </a:t>
            </a:r>
            <a:r>
              <a:rPr lang="cs-CZ" dirty="0" smtClean="0"/>
              <a:t>ob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lí</a:t>
            </a:r>
            <a:r>
              <a:rPr lang="cs-CZ" dirty="0"/>
              <a:t>. Na rybníku sedí kachna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ska</a:t>
            </a:r>
            <a:r>
              <a:rPr lang="cs-CZ" dirty="0"/>
              <a:t>. Mám rád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skové </a:t>
            </a:r>
            <a:r>
              <a:rPr lang="cs-CZ" dirty="0"/>
              <a:t>oříšky. Ovoce se ukládá na dřevěné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sky</a:t>
            </a:r>
            <a:r>
              <a:rPr lang="cs-CZ" dirty="0"/>
              <a:t>. Na hory si beru nové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že</a:t>
            </a:r>
            <a:r>
              <a:rPr lang="cs-CZ" dirty="0"/>
              <a:t>.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sá </a:t>
            </a:r>
            <a:r>
              <a:rPr lang="cs-CZ" dirty="0"/>
              <a:t>hora je velmi vysoká. Jeho hlava je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sá </a:t>
            </a:r>
            <a:r>
              <a:rPr lang="cs-CZ" dirty="0"/>
              <a:t>jako koleno. </a:t>
            </a:r>
            <a:r>
              <a:rPr lang="cs-CZ" dirty="0" smtClean="0"/>
              <a:t>Bl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zko </a:t>
            </a:r>
            <a:r>
              <a:rPr lang="cs-CZ" dirty="0"/>
              <a:t>je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stnatý </a:t>
            </a:r>
            <a:r>
              <a:rPr lang="cs-CZ" dirty="0"/>
              <a:t>strom. </a:t>
            </a:r>
            <a:r>
              <a:rPr lang="cs-CZ" dirty="0" smtClean="0"/>
              <a:t>Nepol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kej vel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ké </a:t>
            </a:r>
            <a:r>
              <a:rPr lang="cs-CZ" dirty="0"/>
              <a:t>kusy. Za deště a bouřky se často </a:t>
            </a:r>
            <a:r>
              <a:rPr lang="cs-CZ" dirty="0" smtClean="0"/>
              <a:t>bl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ská</a:t>
            </a:r>
            <a:r>
              <a:rPr lang="cs-CZ" dirty="0"/>
              <a:t>. Moje sestra je mi </a:t>
            </a:r>
            <a:r>
              <a:rPr lang="cs-CZ" dirty="0" smtClean="0"/>
              <a:t>bl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zká</a:t>
            </a:r>
            <a:r>
              <a:rPr lang="cs-CZ" dirty="0"/>
              <a:t>.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ba l</a:t>
            </a:r>
            <a:r>
              <a:rPr lang="cs-CZ" dirty="0" smtClean="0">
                <a:solidFill>
                  <a:srgbClr val="FF0000"/>
                </a:solidFill>
              </a:rPr>
              <a:t>í</a:t>
            </a:r>
            <a:r>
              <a:rPr lang="cs-CZ" dirty="0" smtClean="0"/>
              <a:t>že zmrzl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nu</a:t>
            </a:r>
            <a:r>
              <a:rPr lang="cs-CZ" dirty="0"/>
              <a:t>. </a:t>
            </a:r>
            <a:r>
              <a:rPr lang="cs-CZ" dirty="0" smtClean="0"/>
              <a:t>Sl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šíš ml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nské </a:t>
            </a:r>
            <a:r>
              <a:rPr lang="cs-CZ" dirty="0"/>
              <a:t>kolo? Čas </a:t>
            </a:r>
            <a:r>
              <a:rPr lang="cs-CZ" dirty="0" smtClean="0"/>
              <a:t>pl</a:t>
            </a:r>
            <a:r>
              <a:rPr lang="cs-CZ" dirty="0">
                <a:solidFill>
                  <a:srgbClr val="FF0000"/>
                </a:solidFill>
              </a:rPr>
              <a:t>y</a:t>
            </a:r>
            <a:r>
              <a:rPr lang="cs-CZ" dirty="0" smtClean="0"/>
              <a:t>ne </a:t>
            </a:r>
            <a:r>
              <a:rPr lang="cs-CZ" dirty="0"/>
              <a:t>jako voda. Při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žování </a:t>
            </a:r>
            <a:r>
              <a:rPr lang="cs-CZ" dirty="0"/>
              <a:t>mě bolí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tko</a:t>
            </a:r>
            <a:r>
              <a:rPr lang="cs-CZ" dirty="0"/>
              <a:t>. Mám boty z </a:t>
            </a: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ý</a:t>
            </a:r>
            <a:r>
              <a:rPr lang="cs-CZ" dirty="0" smtClean="0"/>
              <a:t>ka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6868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r>
              <a:rPr lang="cs-CZ" dirty="0"/>
              <a:t>Ilustrace : </a:t>
            </a:r>
            <a:r>
              <a:rPr lang="cs-CZ" dirty="0" smtClean="0"/>
              <a:t>office.microsoft.com</a:t>
            </a:r>
          </a:p>
          <a:p>
            <a:pPr marL="0" indent="0" algn="ctr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pic>
        <p:nvPicPr>
          <p:cNvPr id="4" name="Picture 4" descr="C:\Users\0MGM\AppData\Local\Microsoft\Windows\Temporary Internet Files\Content.IE5\4BGKK1Y0\MC9002302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1250895" cy="200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08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1132</TotalTime>
  <Words>431</Words>
  <Application>Microsoft Office PowerPoint</Application>
  <PresentationFormat>Předvádění na obrazovce (4:3)</PresentationFormat>
  <Paragraphs>76</Paragraphs>
  <Slides>10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Prezentace aplikace PowerPoint</vt:lpstr>
      <vt:lpstr>  </vt:lpstr>
      <vt:lpstr>Rozlišuj - mlít, mlýn, blýská se, blízká</vt:lpstr>
      <vt:lpstr>Rozlišuj – lysá, lísá, líže, lyže</vt:lpstr>
      <vt:lpstr>Rozlišuj – líska, lyska, líska</vt:lpstr>
      <vt:lpstr>Rozlišuj-lýčený,líčený,líčit,líčit,</vt:lpstr>
      <vt:lpstr>Prezentace aplikace PowerPoint</vt:lpstr>
      <vt:lpstr>Doplň i/í – y/ý</vt:lpstr>
      <vt:lpstr>Zkontroluj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Žáci 1</dc:creator>
  <cp:lastModifiedBy>0MGM</cp:lastModifiedBy>
  <cp:revision>99</cp:revision>
  <dcterms:created xsi:type="dcterms:W3CDTF">2012-02-22T13:05:31Z</dcterms:created>
  <dcterms:modified xsi:type="dcterms:W3CDTF">2013-03-07T18:18:06Z</dcterms:modified>
</cp:coreProperties>
</file>