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60" r:id="rId3"/>
    <p:sldId id="259" r:id="rId4"/>
    <p:sldId id="262" r:id="rId5"/>
    <p:sldId id="263" r:id="rId6"/>
    <p:sldId id="264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0AB5DBD-EEAC-4610-BFF0-4753CF0B72C7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CBB65C3-9036-4BE5-AAE1-FF2A4D0C2E2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2918357" y="1409462"/>
            <a:ext cx="349461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07 ELEKTRICKÝ </a:t>
            </a:r>
            <a:r>
              <a:rPr lang="cs-CZ" b="1" dirty="0"/>
              <a:t> </a:t>
            </a:r>
            <a:r>
              <a:rPr lang="cs-CZ" b="1" dirty="0" smtClean="0"/>
              <a:t>PROUD V PLYNECH</a:t>
            </a:r>
            <a:endParaRPr lang="cs-CZ" dirty="0"/>
          </a:p>
          <a:p>
            <a:pPr algn="ctr"/>
            <a:r>
              <a:rPr lang="cs-CZ" sz="2400" b="1" dirty="0" smtClean="0"/>
              <a:t>VY_32_INOVACE_07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1331640" y="2636911"/>
            <a:ext cx="6984776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autor: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Mgr. Miroslava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Mahdalová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identifikace: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H 1 - 07</a:t>
            </a: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třída: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6.</a:t>
            </a: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předmět: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Fyzika</a:t>
            </a:r>
          </a:p>
          <a:p>
            <a:pPr>
              <a:spcBef>
                <a:spcPct val="50000"/>
              </a:spcBef>
            </a:pP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anotace: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       Objasnění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nového učiva – možnost vedení elektrického proudu v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         plynech. Seznámení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s novými pojmy –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blesk, hrom, jiskrový výboj. 	         Využití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nových </a:t>
            </a:r>
            <a:r>
              <a:rPr lang="cs-CZ" sz="1400">
                <a:latin typeface="Arial" pitchFamily="34" charset="0"/>
                <a:cs typeface="Arial" pitchFamily="34" charset="0"/>
              </a:rPr>
              <a:t>poznatků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v denní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i technické praxi</a:t>
            </a:r>
          </a:p>
          <a:p>
            <a:pPr>
              <a:spcBef>
                <a:spcPct val="50000"/>
              </a:spcBef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0410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CO UŽ VÍME O ELEKTRICKÉM PROUDU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556792"/>
            <a:ext cx="7920880" cy="4896544"/>
          </a:xfrm>
        </p:spPr>
        <p:txBody>
          <a:bodyPr/>
          <a:lstStyle/>
          <a:p>
            <a:pPr>
              <a:buFontTx/>
              <a:buChar char="-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je tvořen usměrněným pohybem volných částic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s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nábojem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edení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el. proudu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 kovech umožňují volné elektrony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prochází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je-li obvod uzavřen a je zapojen zdroj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napětí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článek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baterie, akumulátor, zásuvka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…)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el. vodiče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látky, které vedou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(stříbro, měď,hliník, železo…)</a:t>
            </a:r>
          </a:p>
          <a:p>
            <a:pPr>
              <a:buFontTx/>
              <a:buChar char="-"/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e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. izolanty</a:t>
            </a:r>
            <a:r>
              <a:rPr lang="cs-CZ" sz="2000" dirty="0" smtClean="0">
                <a:latin typeface="Lucida Console"/>
                <a:cs typeface="Arial" pitchFamily="34" charset="0"/>
              </a:rPr>
              <a:t>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látky, které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nevedou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(sklo, plasty, guma, 			   destilovaná voda….)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mohou vést také kapaliny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elektrolýza </a:t>
            </a:r>
            <a:r>
              <a:rPr lang="cs-CZ" sz="2000" b="1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kationty + anionty</a:t>
            </a:r>
          </a:p>
          <a:p>
            <a:pPr>
              <a:buFontTx/>
              <a:buChar char="-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mahdalova\AppData\Local\Microsoft\Windows\Temporary Internet Files\Content.IE5\22CFXJRP\MC90033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157192"/>
            <a:ext cx="2331550" cy="1504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2158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VEDENÍ ELEKTRICKÉHO PROUDU V PLYNECH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VZDUCH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nejběžnější známý plyn 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 běžných podmínkách (teplota, atmosférický tlak) je izolantem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při zvýšení teploty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zahřátí vzduchu (plynu)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rychlejší pohyb molekul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nárazy molekul způsobují vznik iontů 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a volných elektronů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IONIZACE VZDUCHU (plynu)</a:t>
            </a:r>
          </a:p>
          <a:p>
            <a:pPr>
              <a:buFontTx/>
              <a:buChar char="-"/>
            </a:pP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 descr="C:\Users\mahdalova\AppData\Local\Microsoft\Windows\Temporary Internet Files\Content.IE5\2LNJ0ANR\MM900046491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861048"/>
            <a:ext cx="3168352" cy="2424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620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ELEKTRICKÝ JISKROVÝ VÝBOJ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340768"/>
            <a:ext cx="7746064" cy="4907632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Je-li v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otevřený spínač, je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obvod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přerušen – mezi kontakty spínače je vzduch.</a:t>
            </a:r>
          </a:p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vzduch – nevodič – izolant</a:t>
            </a:r>
          </a:p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Za určitých podmínek se vzduch</a:t>
            </a:r>
          </a:p>
          <a:p>
            <a:pPr marL="82296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ůže stát vodivým: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Elektrický oblouk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Jiskrový výboj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Elektrický výboj ve zředěných plynech</a:t>
            </a:r>
          </a:p>
          <a:p>
            <a:pPr marL="82296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1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1844824"/>
            <a:ext cx="2520280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C:\Users\mahdalova\AppData\Local\Microsoft\Windows\Temporary Internet Files\Content.IE5\22CFXJRP\MP9004075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25144"/>
            <a:ext cx="6336704" cy="1794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63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BLESK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124744"/>
            <a:ext cx="7674056" cy="5544616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BLESK –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velmi krátce trvající elektrický proud (asi 0,000 01s), doprovázený jasným světlem a zvukem (hrom).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zniká např. mezi mrakem a zemí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vzniká silné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pole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rychlejší pohyb částic – iontů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nebo mezi dvěma mraky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při pohybu mraků dochází ke tření – ionizace vzduchu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velké zahřátí vzduchu, který se začne rozpínat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silný zvuk –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HROM</a:t>
            </a:r>
          </a:p>
          <a:p>
            <a:pPr>
              <a:buFontTx/>
              <a:buChar char="-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mahdalova\AppData\Local\Microsoft\Windows\Temporary Internet Files\Content.IE5\RGYL1OS2\MP9004075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330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057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50106"/>
          </a:xfrm>
        </p:spPr>
        <p:txBody>
          <a:bodyPr>
            <a:normAutofit/>
          </a:bodyPr>
          <a:lstStyle/>
          <a:p>
            <a:pPr algn="ctr"/>
            <a:r>
              <a:rPr lang="cs-CZ" sz="2400" dirty="0">
                <a:latin typeface="Arial" pitchFamily="34" charset="0"/>
                <a:cs typeface="Arial" pitchFamily="34" charset="0"/>
              </a:rPr>
              <a:t>ELEKTRICKÝ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OBLOUK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ELEKTRICKÝ OBLOUK 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krátce trvající el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proud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mezi dvěma vodivými hroty.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Elektrické svařování </a:t>
            </a:r>
            <a:r>
              <a:rPr lang="cs-CZ" sz="2000" dirty="0" smtClean="0">
                <a:latin typeface="Lucida Console"/>
                <a:cs typeface="Arial" pitchFamily="34" charset="0"/>
              </a:rPr>
              <a:t>→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železné konstrukce nebo železniční 			                             kolejnice </a:t>
            </a:r>
          </a:p>
          <a:p>
            <a:pPr>
              <a:buFontTx/>
              <a:buChar char="-"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3" name="Picture 3" descr="C:\Users\mahdalova\AppData\Local\Microsoft\Windows\Temporary Internet Files\Content.IE5\2LNJ0ANR\MP9001825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73271"/>
            <a:ext cx="2600259" cy="3549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mahdalova\AppData\Local\Microsoft\Windows\Temporary Internet Files\Content.IE5\RGYL1OS2\MP9002890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290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8945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ELEKTRICKÝ VÝBOJ VE ZŘEDĚNÝCH PLYNECH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84784"/>
            <a:ext cx="7498080" cy="4800600"/>
          </a:xfrm>
        </p:spPr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Ze skleněné trubice je odčerpán vzduch, na koncích trubice jsou zataveny elektrody, připojené ke zdroji napětí.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ářivky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eklamní trubice  </a:t>
            </a:r>
          </a:p>
          <a:p>
            <a:pPr>
              <a:buFontTx/>
              <a:buChar char="-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větelné nápisy  </a:t>
            </a: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osvětlení billboardů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světelná loga firem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7" name="Picture 3" descr="C:\Users\mahdalova\AppData\Local\Microsoft\Windows\Temporary Internet Files\Content.IE5\22CFXJRP\MP9003860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855461"/>
            <a:ext cx="2570160" cy="3598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mahdalova\AppData\Local\Microsoft\Windows\Temporary Internet Files\Content.IE5\L1GGK316\MP9003169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347769"/>
            <a:ext cx="1512168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mahdalova\AppData\Local\Microsoft\Windows\Temporary Internet Files\Content.IE5\22CFXJRP\MP900402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4565957"/>
            <a:ext cx="3133968" cy="1887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9696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Text:</a:t>
            </a:r>
          </a:p>
          <a:p>
            <a:pPr>
              <a:buAutoNum type="arabicPeriod"/>
            </a:pPr>
            <a:r>
              <a:rPr lang="cs-CZ" sz="1400" dirty="0"/>
              <a:t>Vlastní výklad autora.</a:t>
            </a:r>
          </a:p>
          <a:p>
            <a:pPr>
              <a:buAutoNum type="arabicPeriod"/>
            </a:pPr>
            <a:r>
              <a:rPr lang="cs-CZ" sz="1400" dirty="0"/>
              <a:t>RAUNER, Karel a kol. </a:t>
            </a:r>
            <a:r>
              <a:rPr lang="cs-CZ" sz="1400" i="1" dirty="0"/>
              <a:t>Fyzika 6</a:t>
            </a:r>
            <a:r>
              <a:rPr lang="cs-CZ" sz="1400" dirty="0"/>
              <a:t>. Plzeň: Fraus, 2004, ISBN 80-7238-210-1. </a:t>
            </a:r>
          </a:p>
          <a:p>
            <a:pPr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6</a:t>
            </a:r>
            <a:r>
              <a:rPr lang="cs-CZ" sz="1400" dirty="0"/>
              <a:t>. Praha: Prometheus, 1998, ISBN 80-7196-121-3. </a:t>
            </a:r>
          </a:p>
          <a:p>
            <a:pPr>
              <a:buAutoNum type="arabicPeriod"/>
            </a:pPr>
            <a:endParaRPr lang="cs-CZ" sz="1400" dirty="0"/>
          </a:p>
          <a:p>
            <a:pPr marL="82296" indent="0">
              <a:buNone/>
            </a:pPr>
            <a:r>
              <a:rPr lang="cs-CZ" sz="1400" dirty="0">
                <a:latin typeface="Arial" pitchFamily="34" charset="0"/>
                <a:cs typeface="Arial" pitchFamily="34" charset="0"/>
              </a:rPr>
              <a:t>Ilustrace:</a:t>
            </a:r>
          </a:p>
          <a:p>
            <a:pPr marL="425196" indent="-342900">
              <a:buAutoNum type="arabicPeriod"/>
            </a:pPr>
            <a:r>
              <a:rPr lang="cs-CZ" sz="1400" dirty="0">
                <a:latin typeface="Arial" pitchFamily="34" charset="0"/>
                <a:cs typeface="Arial" pitchFamily="34" charset="0"/>
                <a:hlinkClick r:id="rId2"/>
              </a:rPr>
              <a:t>www.office.microsoft.com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425196" indent="-342900">
              <a:buAutoNum type="arabicPeriod"/>
            </a:pPr>
            <a:r>
              <a:rPr lang="cs-CZ" sz="1400" dirty="0"/>
              <a:t>KOLÁŘOVÁ, Růžena a kol. </a:t>
            </a:r>
            <a:r>
              <a:rPr lang="cs-CZ" sz="1400" i="1" dirty="0"/>
              <a:t>Fyzika </a:t>
            </a:r>
            <a:r>
              <a:rPr lang="cs-CZ" sz="1400" i="1" dirty="0" smtClean="0"/>
              <a:t>6</a:t>
            </a:r>
            <a:r>
              <a:rPr lang="cs-CZ" sz="1400" dirty="0" smtClean="0"/>
              <a:t>. </a:t>
            </a:r>
            <a:r>
              <a:rPr lang="cs-CZ" sz="1400" dirty="0"/>
              <a:t>Praha: Prometheus, </a:t>
            </a:r>
            <a:r>
              <a:rPr lang="cs-CZ" sz="1400" dirty="0" smtClean="0"/>
              <a:t>1998, </a:t>
            </a:r>
            <a:r>
              <a:rPr lang="cs-CZ" sz="1400" dirty="0"/>
              <a:t>ISBN </a:t>
            </a:r>
            <a:r>
              <a:rPr lang="cs-CZ" sz="1400" dirty="0" smtClean="0"/>
              <a:t>80-7196-121-3</a:t>
            </a:r>
            <a:r>
              <a:rPr lang="cs-CZ" sz="1400" dirty="0"/>
              <a:t>, </a:t>
            </a:r>
            <a:r>
              <a:rPr lang="cs-CZ" sz="1400" dirty="0" err="1"/>
              <a:t>sken</a:t>
            </a:r>
            <a:r>
              <a:rPr lang="cs-CZ" sz="1400" dirty="0"/>
              <a:t> obrázku.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  <a:p>
            <a:pPr marL="82296" indent="0">
              <a:buNone/>
            </a:pP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1348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122</TotalTime>
  <Words>388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CO UŽ VÍME O ELEKTRICKÉM PROUDU</vt:lpstr>
      <vt:lpstr>VEDENÍ ELEKTRICKÉHO PROUDU V PLYNECH</vt:lpstr>
      <vt:lpstr>ELEKTRICKÝ JISKROVÝ VÝBOJ</vt:lpstr>
      <vt:lpstr>BLESK</vt:lpstr>
      <vt:lpstr>ELEKTRICKÝ OBLOUK</vt:lpstr>
      <vt:lpstr>ELEKTRICKÝ VÝBOJ VE ZŘEDĚNÝCH PLYNECH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14</cp:revision>
  <dcterms:created xsi:type="dcterms:W3CDTF">2012-06-08T08:28:16Z</dcterms:created>
  <dcterms:modified xsi:type="dcterms:W3CDTF">2013-03-11T20:51:17Z</dcterms:modified>
</cp:coreProperties>
</file>