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7" r:id="rId2"/>
    <p:sldId id="259" r:id="rId3"/>
    <p:sldId id="260" r:id="rId4"/>
    <p:sldId id="262" r:id="rId5"/>
    <p:sldId id="264" r:id="rId6"/>
    <p:sldId id="263" r:id="rId7"/>
    <p:sldId id="265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C12FCA-5837-48D4-B3E3-D003158754BB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7ACF0C-3429-427B-81E5-DB266BDE98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C12FCA-5837-48D4-B3E3-D003158754BB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7ACF0C-3429-427B-81E5-DB266BDE9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C12FCA-5837-48D4-B3E3-D003158754BB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7ACF0C-3429-427B-81E5-DB266BDE98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C12FCA-5837-48D4-B3E3-D003158754BB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7ACF0C-3429-427B-81E5-DB266BDE9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C12FCA-5837-48D4-B3E3-D003158754BB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7ACF0C-3429-427B-81E5-DB266BDE9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C12FCA-5837-48D4-B3E3-D003158754BB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7ACF0C-3429-427B-81E5-DB266BDE9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C12FCA-5837-48D4-B3E3-D003158754BB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7ACF0C-3429-427B-81E5-DB266BDE98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C12FCA-5837-48D4-B3E3-D003158754BB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7ACF0C-3429-427B-81E5-DB266BDE9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C12FCA-5837-48D4-B3E3-D003158754BB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7ACF0C-3429-427B-81E5-DB266BDE98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C12FCA-5837-48D4-B3E3-D003158754BB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7ACF0C-3429-427B-81E5-DB266BDE9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1C12FCA-5837-48D4-B3E3-D003158754BB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7ACF0C-3429-427B-81E5-DB266BDE9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B1C12FCA-5837-48D4-B3E3-D003158754BB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47ACF0C-3429-427B-81E5-DB266BDE98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3.wmf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7" Type="http://schemas.openxmlformats.org/officeDocument/2006/relationships/image" Target="../media/image19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8.jpeg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wmf"/><Relationship Id="rId5" Type="http://schemas.openxmlformats.org/officeDocument/2006/relationships/image" Target="../media/image26.wmf"/><Relationship Id="rId4" Type="http://schemas.openxmlformats.org/officeDocument/2006/relationships/image" Target="../media/image25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157192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2841222" y="1409462"/>
            <a:ext cx="3648884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b="1" dirty="0" smtClean="0"/>
              <a:t>08 ELEKTŘINA – BEZPEČNOST PRÁCE</a:t>
            </a:r>
            <a:endParaRPr lang="cs-CZ" dirty="0"/>
          </a:p>
          <a:p>
            <a:pPr algn="ctr"/>
            <a:r>
              <a:rPr lang="cs-CZ" sz="2400" b="1" dirty="0" smtClean="0"/>
              <a:t>VY_32_INOVACE_08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1691680" y="2707753"/>
            <a:ext cx="6984776" cy="25083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autor: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    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    Mgr. Miroslava Mahdalová</a:t>
            </a:r>
          </a:p>
          <a:p>
            <a:pPr>
              <a:spcBef>
                <a:spcPct val="50000"/>
              </a:spcBef>
            </a:pP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identifikace</a:t>
            </a:r>
            <a:r>
              <a:rPr lang="cs-CZ" sz="1400" b="1" smtClean="0">
                <a:latin typeface="Arial" pitchFamily="34" charset="0"/>
                <a:cs typeface="Arial" pitchFamily="34" charset="0"/>
              </a:rPr>
              <a:t>:</a:t>
            </a:r>
            <a:r>
              <a:rPr lang="cs-CZ" sz="1400">
                <a:latin typeface="Arial" pitchFamily="34" charset="0"/>
                <a:cs typeface="Arial" pitchFamily="34" charset="0"/>
              </a:rPr>
              <a:t> </a:t>
            </a:r>
            <a:r>
              <a:rPr lang="cs-CZ" sz="1400" smtClean="0">
                <a:latin typeface="Arial" pitchFamily="34" charset="0"/>
                <a:cs typeface="Arial" pitchFamily="34" charset="0"/>
              </a:rPr>
              <a:t>       H 1 -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08</a:t>
            </a:r>
          </a:p>
          <a:p>
            <a:pPr>
              <a:spcBef>
                <a:spcPct val="50000"/>
              </a:spcBef>
            </a:pP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třída: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          6.</a:t>
            </a:r>
          </a:p>
          <a:p>
            <a:pPr>
              <a:spcBef>
                <a:spcPct val="50000"/>
              </a:spcBef>
            </a:pP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předmět: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          Fyzika</a:t>
            </a:r>
          </a:p>
          <a:p>
            <a:pPr lvl="0">
              <a:spcBef>
                <a:spcPct val="50000"/>
              </a:spcBef>
            </a:pP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anotace: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   Bezpečnostní pravidla a zásady při práci s elektrickými zařízeními. 	          Předcházení úrazu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elektrickým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proudem. Zásady první pomoci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při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          úrazu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elektrickým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proudem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.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82659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mahdalova\AppData\Local\Microsoft\Windows\Temporary Internet Files\Content.IE5\2LNJ0ANR\MP900439244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32656"/>
            <a:ext cx="1172084" cy="781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700808"/>
            <a:ext cx="7920880" cy="44644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Lidské tělo patří mezi vodiče elektrického proudu, proto je nezbytné při zacházením s elektrickými zařízeními dodržovat řadu pravidel     a zásad.</a:t>
            </a:r>
          </a:p>
          <a:p>
            <a:pPr marL="0" indent="0"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0720" y="332656"/>
            <a:ext cx="7536080" cy="792088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ELEKTŘINA – BEZPEČNOST PRÁCE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72398" y="2924944"/>
            <a:ext cx="2030604" cy="2505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852935"/>
            <a:ext cx="1944216" cy="2505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852936"/>
            <a:ext cx="1800199" cy="2505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17483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74638"/>
            <a:ext cx="7818072" cy="778098"/>
          </a:xfrm>
        </p:spPr>
        <p:txBody>
          <a:bodyPr>
            <a:normAutofit/>
          </a:bodyPr>
          <a:lstStyle/>
          <a:p>
            <a:pPr algn="ctr"/>
            <a:r>
              <a:rPr lang="cs-CZ" sz="2200" dirty="0" smtClean="0">
                <a:latin typeface="Arial" pitchFamily="34" charset="0"/>
                <a:cs typeface="Arial" pitchFamily="34" charset="0"/>
              </a:rPr>
              <a:t>BEZPEČNÉ ZACHÁZENÍ S ELEKTRICKÝMI ZAŘÍZENÍMI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268760"/>
            <a:ext cx="7848872" cy="4824536"/>
          </a:xfrm>
        </p:spPr>
        <p:txBody>
          <a:bodyPr>
            <a:normAutofit fontScale="25000" lnSpcReduction="20000"/>
          </a:bodyPr>
          <a:lstStyle/>
          <a:p>
            <a:pPr marL="82296" indent="0"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1.    Nikdy nelezeme </a:t>
            </a:r>
            <a:r>
              <a:rPr lang="cs-CZ" sz="8000" dirty="0">
                <a:latin typeface="Arial" pitchFamily="34" charset="0"/>
                <a:cs typeface="Arial" pitchFamily="34" charset="0"/>
              </a:rPr>
              <a:t>na stožáry vysokého </a:t>
            </a:r>
            <a:r>
              <a:rPr lang="cs-CZ" sz="8000" dirty="0" smtClean="0">
                <a:latin typeface="Arial" pitchFamily="34" charset="0"/>
                <a:cs typeface="Arial" pitchFamily="34" charset="0"/>
              </a:rPr>
              <a:t>napětí.</a:t>
            </a:r>
          </a:p>
          <a:p>
            <a:pPr marL="82296" indent="0">
              <a:buNone/>
            </a:pPr>
            <a:r>
              <a:rPr lang="cs-CZ" sz="8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8000" dirty="0" smtClean="0">
                <a:latin typeface="Arial" pitchFamily="34" charset="0"/>
                <a:cs typeface="Arial" pitchFamily="34" charset="0"/>
              </a:rPr>
              <a:t>      Nepouštíme u </a:t>
            </a:r>
            <a:r>
              <a:rPr lang="cs-CZ" sz="8000" dirty="0">
                <a:latin typeface="Arial" pitchFamily="34" charset="0"/>
                <a:cs typeface="Arial" pitchFamily="34" charset="0"/>
              </a:rPr>
              <a:t>nich </a:t>
            </a:r>
            <a:r>
              <a:rPr lang="cs-CZ" sz="8000" dirty="0" smtClean="0">
                <a:latin typeface="Arial" pitchFamily="34" charset="0"/>
                <a:cs typeface="Arial" pitchFamily="34" charset="0"/>
              </a:rPr>
              <a:t>draka.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rabicPeriod"/>
            </a:pP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rabicPeriod"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rabicPeriod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rabicPeriod"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rabicPeriod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rabicPeriod"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rabicPeriod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rabicPeriod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rabicPeriod"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rabicPeriod"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rabicPeriod"/>
            </a:pPr>
            <a:endParaRPr lang="cs-CZ" sz="4200" dirty="0" smtClean="0">
              <a:latin typeface="Arial" pitchFamily="34" charset="0"/>
              <a:cs typeface="Arial" pitchFamily="34" charset="0"/>
            </a:endParaRPr>
          </a:p>
          <a:p>
            <a:pPr marL="539496" indent="-457200">
              <a:buFont typeface="Wingdings 2"/>
              <a:buAutoNum type="arabicPeriod"/>
            </a:pPr>
            <a:endParaRPr lang="cs-CZ" sz="4200" dirty="0" smtClean="0">
              <a:latin typeface="Arial" pitchFamily="34" charset="0"/>
              <a:cs typeface="Arial" pitchFamily="34" charset="0"/>
            </a:endParaRPr>
          </a:p>
          <a:p>
            <a:pPr marL="539496" indent="-457200">
              <a:buFont typeface="Wingdings 2"/>
              <a:buAutoNum type="arabicPeriod"/>
            </a:pPr>
            <a:endParaRPr lang="cs-CZ" sz="4200" dirty="0">
              <a:latin typeface="Arial" pitchFamily="34" charset="0"/>
              <a:cs typeface="Arial" pitchFamily="34" charset="0"/>
            </a:endParaRPr>
          </a:p>
          <a:p>
            <a:pPr marL="539496" indent="-457200">
              <a:buFont typeface="Wingdings 2"/>
              <a:buAutoNum type="arabicPeriod"/>
            </a:pPr>
            <a:endParaRPr lang="cs-CZ" sz="4200" dirty="0" smtClean="0">
              <a:latin typeface="Arial" pitchFamily="34" charset="0"/>
              <a:cs typeface="Arial" pitchFamily="34" charset="0"/>
            </a:endParaRPr>
          </a:p>
          <a:p>
            <a:pPr marL="539496" indent="-457200">
              <a:buFont typeface="Wingdings 2"/>
              <a:buAutoNum type="arabicPeriod"/>
            </a:pPr>
            <a:endParaRPr lang="cs-CZ" sz="42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2.   Nikdy nesaháme </a:t>
            </a:r>
            <a:r>
              <a:rPr lang="cs-CZ" sz="8000" dirty="0" smtClean="0">
                <a:latin typeface="Arial" pitchFamily="34" charset="0"/>
                <a:cs typeface="Arial" pitchFamily="34" charset="0"/>
              </a:rPr>
              <a:t>na </a:t>
            </a:r>
            <a:endParaRPr lang="cs-CZ" sz="80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r>
              <a:rPr lang="cs-CZ" sz="8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8000" dirty="0" smtClean="0">
                <a:latin typeface="Arial" pitchFamily="34" charset="0"/>
                <a:cs typeface="Arial" pitchFamily="34" charset="0"/>
              </a:rPr>
              <a:t>     elektrické </a:t>
            </a:r>
            <a:r>
              <a:rPr lang="cs-CZ" sz="8000" dirty="0">
                <a:latin typeface="Arial" pitchFamily="34" charset="0"/>
                <a:cs typeface="Arial" pitchFamily="34" charset="0"/>
              </a:rPr>
              <a:t>spotřebiče, </a:t>
            </a:r>
            <a:endParaRPr lang="cs-CZ" sz="80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r>
              <a:rPr lang="cs-CZ" sz="8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8000" dirty="0" smtClean="0">
                <a:latin typeface="Arial" pitchFamily="34" charset="0"/>
                <a:cs typeface="Arial" pitchFamily="34" charset="0"/>
              </a:rPr>
              <a:t>     jsme-li </a:t>
            </a:r>
            <a:r>
              <a:rPr lang="cs-CZ" sz="8000" dirty="0">
                <a:latin typeface="Arial" pitchFamily="34" charset="0"/>
                <a:cs typeface="Arial" pitchFamily="34" charset="0"/>
              </a:rPr>
              <a:t>ve vodě nebo </a:t>
            </a:r>
            <a:endParaRPr lang="cs-CZ" sz="80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r>
              <a:rPr lang="cs-CZ" sz="8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8000" dirty="0" smtClean="0">
                <a:latin typeface="Arial" pitchFamily="34" charset="0"/>
                <a:cs typeface="Arial" pitchFamily="34" charset="0"/>
              </a:rPr>
              <a:t>     vlhkém </a:t>
            </a:r>
            <a:r>
              <a:rPr lang="cs-CZ" sz="8000" dirty="0">
                <a:latin typeface="Arial" pitchFamily="34" charset="0"/>
                <a:cs typeface="Arial" pitchFamily="34" charset="0"/>
              </a:rPr>
              <a:t>prostředí.</a:t>
            </a:r>
          </a:p>
          <a:p>
            <a:pPr marL="539496" indent="-457200">
              <a:buAutoNum type="arabicPeriod"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rabicPeriod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rabicPeriod"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rabicPeriod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rabicPeriod"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rabicPeriod"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539496" indent="-457200">
              <a:buAutoNum type="arabicPeriod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000" dirty="0" smtClean="0"/>
          </a:p>
          <a:p>
            <a:pPr marL="82296" indent="0">
              <a:buNone/>
            </a:pPr>
            <a:r>
              <a:rPr lang="cs-CZ" sz="2000" dirty="0" smtClean="0"/>
              <a:t> </a:t>
            </a:r>
            <a:endParaRPr lang="cs-CZ" sz="2000" dirty="0"/>
          </a:p>
          <a:p>
            <a:pPr marL="82296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268760"/>
            <a:ext cx="1944216" cy="2510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959802"/>
            <a:ext cx="2390775" cy="181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97549" y="4293096"/>
            <a:ext cx="2670795" cy="208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97880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74320"/>
            <a:ext cx="7818072" cy="706408"/>
          </a:xfrm>
        </p:spPr>
        <p:txBody>
          <a:bodyPr>
            <a:normAutofit/>
          </a:bodyPr>
          <a:lstStyle/>
          <a:p>
            <a:r>
              <a:rPr lang="cs-CZ" sz="2200" dirty="0">
                <a:latin typeface="Arial" pitchFamily="34" charset="0"/>
                <a:cs typeface="Arial" pitchFamily="34" charset="0"/>
              </a:rPr>
              <a:t>BEZPEČNÉ ZACHÁZENÍ S ELEKTRICKÝMI ZAŘÍZENÍMI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43608" y="980728"/>
            <a:ext cx="4049600" cy="5206712"/>
          </a:xfrm>
        </p:spPr>
        <p:txBody>
          <a:bodyPr>
            <a:normAutofit/>
          </a:bodyPr>
          <a:lstStyle/>
          <a:p>
            <a:pPr marL="539496" indent="-457200">
              <a:buAutoNum type="arabicPeriod" startAt="3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Nesaháme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z vody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na elektrické šňůry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zástrčky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539496" indent="-457200">
              <a:buAutoNum type="arabicPeriod" startAt="3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Žárovku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vyměňujeme,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pouze když není pod proudem.</a:t>
            </a:r>
          </a:p>
          <a:p>
            <a:pPr marL="539496" indent="-457200">
              <a:buAutoNum type="arabicPeriod" startAt="3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ásuvky a spotřebiče, které jsou připojeny k vedení, neopravujeme, ani s nimi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nemanipulujeme</a:t>
            </a:r>
          </a:p>
          <a:p>
            <a:pPr marL="539496" indent="-457200">
              <a:buAutoNum type="arabicPeriod" startAt="3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o zásuvky nestrkáme žádné kovové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předměty</a:t>
            </a:r>
          </a:p>
          <a:p>
            <a:pPr marL="539496" indent="-457200">
              <a:buAutoNum type="arabicPeriod" startAt="3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Pozor na 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spotřebiče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prodávané na tržišti</a:t>
            </a:r>
          </a:p>
          <a:p>
            <a:pPr marL="539496" indent="-457200">
              <a:buAutoNum type="arabicPeriod" startAt="3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Vlastní opatrností předcházíme úrazu nebo poškození majetku</a:t>
            </a:r>
          </a:p>
          <a:p>
            <a:pPr marL="82296" indent="0"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76056" y="1052736"/>
            <a:ext cx="3857632" cy="5134704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057274"/>
            <a:ext cx="1581150" cy="2219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40687" y="3356992"/>
            <a:ext cx="1724025" cy="238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430141"/>
            <a:ext cx="1714500" cy="240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7164288" y="1196752"/>
            <a:ext cx="144016" cy="1440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110337" y="3501008"/>
            <a:ext cx="144015" cy="1440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128284" y="3501008"/>
            <a:ext cx="180020" cy="1440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5" name="Picture 9" descr="C:\Users\mahdalova\AppData\Local\Microsoft\Windows\Temporary Internet Files\Content.IE5\22CFXJRP\MC9002378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78596" y="1057274"/>
            <a:ext cx="1396133" cy="1870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39328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BEZPEČNOST DOMA I VE ŠKOLE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15616" y="1524000"/>
            <a:ext cx="3977592" cy="5145360"/>
          </a:xfrm>
        </p:spPr>
        <p:txBody>
          <a:bodyPr>
            <a:normAutofit lnSpcReduction="10000"/>
          </a:bodyPr>
          <a:lstStyle/>
          <a:p>
            <a:pPr marL="82296" indent="0" algn="ctr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DOMÁCNOST</a:t>
            </a:r>
          </a:p>
          <a:p>
            <a:pPr>
              <a:buFontTx/>
              <a:buChar char="-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ic neopravuji sám (a)</a:t>
            </a:r>
          </a:p>
          <a:p>
            <a:pPr>
              <a:buFontTx/>
              <a:buChar char="-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epracuji s vadnými spotřebiči</a:t>
            </a:r>
          </a:p>
          <a:p>
            <a:pPr>
              <a:buFontTx/>
              <a:buChar char="-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održuji pravidla bezpečnosti</a:t>
            </a:r>
          </a:p>
          <a:p>
            <a:pPr>
              <a:buFontTx/>
              <a:buChar char="-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případě nebezpečí zavolám dospělou osobu</a:t>
            </a:r>
          </a:p>
          <a:p>
            <a:pPr marL="82296" indent="0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nám důležitá telefonní čísla </a:t>
            </a:r>
          </a:p>
          <a:p>
            <a:pPr>
              <a:buFontTx/>
              <a:buChar char="-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150</a:t>
            </a:r>
          </a:p>
          <a:p>
            <a:pPr marL="82296" indent="0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155</a:t>
            </a:r>
          </a:p>
          <a:p>
            <a:pPr marL="82296" indent="0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158</a:t>
            </a:r>
          </a:p>
          <a:p>
            <a:pPr>
              <a:buFontTx/>
              <a:buChar char="-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82296" indent="0" algn="ctr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ŠKOLA</a:t>
            </a:r>
          </a:p>
          <a:p>
            <a:pPr>
              <a:buFontTx/>
              <a:buChar char="-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ím, kde je hlavní uzávěr vody, plynu i 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energie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dbám všech pokynů dospělých osob (ředitel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učitel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školník….)</a:t>
            </a:r>
          </a:p>
          <a:p>
            <a:pPr>
              <a:buFontTx/>
              <a:buChar char="-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b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ezpečné je pro mne napětí </a:t>
            </a:r>
            <a:r>
              <a:rPr lang="cs-CZ" sz="2000" dirty="0" smtClean="0">
                <a:latin typeface="Lucida Console"/>
                <a:cs typeface="Arial" pitchFamily="34" charset="0"/>
              </a:rPr>
              <a:t>~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12V nebo = 24V</a:t>
            </a:r>
          </a:p>
          <a:p>
            <a:pPr>
              <a:buFontTx/>
              <a:buChar char="-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yšší napětí používám pouze za dohledu vyučujícího (LP – F, CH nebo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Pč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>
              <a:buFontTx/>
              <a:buChar char="-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2" name="Picture 8" descr="C:\Users\mahdalova\AppData\Local\Microsoft\Windows\Temporary Internet Files\Content.IE5\L1GGK316\MC9002812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364258"/>
            <a:ext cx="1152127" cy="670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mahdalova\AppData\Local\Microsoft\Windows\Temporary Internet Files\Content.IE5\RGYL1OS2\MC9002390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36538" y="5803168"/>
            <a:ext cx="1418207" cy="762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mahdalova\AppData\Local\Microsoft\Windows\Temporary Internet Files\Content.IE5\RGYL1OS2\MC9004042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5034580"/>
            <a:ext cx="1584176" cy="768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mahdalova\AppData\Local\Microsoft\Windows\Temporary Internet Files\Content.IE5\2LNJ0ANR\MC9003343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96452" y="5478630"/>
            <a:ext cx="798271" cy="1023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mahdalova\AppData\Local\Microsoft\Windows\Temporary Internet Files\Content.IE5\L1GGK316\MP90043924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68315" y="5233199"/>
            <a:ext cx="1500170" cy="1000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ahdalova\AppData\Local\Microsoft\Windows\Temporary Internet Files\Content.IE5\22CFXJRP\MC90042574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4746" y="3362086"/>
            <a:ext cx="861270" cy="602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72718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778098"/>
          </a:xfrm>
        </p:spPr>
        <p:txBody>
          <a:bodyPr>
            <a:normAutofit/>
          </a:bodyPr>
          <a:lstStyle/>
          <a:p>
            <a:pPr algn="ctr"/>
            <a:r>
              <a:rPr lang="cs-CZ" sz="2200" dirty="0" smtClean="0">
                <a:latin typeface="Arial" pitchFamily="34" charset="0"/>
                <a:cs typeface="Arial" pitchFamily="34" charset="0"/>
              </a:rPr>
              <a:t>PRVNÍ POMOC PŘI ÚRAZU ELEKTRICKÝM PROUDEM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124744"/>
            <a:ext cx="7498080" cy="5123656"/>
          </a:xfrm>
        </p:spPr>
        <p:txBody>
          <a:bodyPr>
            <a:normAutofit/>
          </a:bodyPr>
          <a:lstStyle/>
          <a:p>
            <a:pPr lvl="0"/>
            <a:r>
              <a:rPr lang="cs-CZ" sz="2000" dirty="0">
                <a:latin typeface="Arial" pitchFamily="34" charset="0"/>
                <a:cs typeface="Arial" pitchFamily="34" charset="0"/>
              </a:rPr>
              <a:t>Přerušíme 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obvod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- vypnutí hlavního vypínače, jističe,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vytažení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zařízení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ze zásuvky apod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lvl="0"/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lvl="0"/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82296" lvl="0" indent="0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82296" lvl="0" indent="0"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82296" lvl="0" indent="0"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sz="2000" dirty="0" smtClean="0">
                <a:latin typeface="Arial" pitchFamily="34" charset="0"/>
                <a:cs typeface="Arial" pitchFamily="34" charset="0"/>
              </a:rPr>
              <a:t>Nemůžeme-li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přerušit el. obvod,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použijeme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nevodivou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tyč.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sz="2000" dirty="0" smtClean="0">
                <a:latin typeface="Arial" pitchFamily="34" charset="0"/>
                <a:cs typeface="Arial" pitchFamily="34" charset="0"/>
              </a:rPr>
              <a:t>Je-li někdo zasažen, vytáhneme ho z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nebezpečného místa.</a:t>
            </a:r>
          </a:p>
          <a:p>
            <a:pPr marL="82296" indent="0"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mahdalova\AppData\Local\Microsoft\Windows\Temporary Internet Files\Content.IE5\2LNJ0ANR\MC9002810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37931" y="1916832"/>
            <a:ext cx="1550293" cy="1644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mahdalova\AppData\Local\Microsoft\Windows\Temporary Internet Files\Content.IE5\L1GGK316\MC9000562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509120"/>
            <a:ext cx="2333061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hdalova\AppData\Local\Microsoft\Windows\Temporary Internet Files\Content.IE5\RGYL1OS2\MC9002871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916832"/>
            <a:ext cx="1459458" cy="1544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94233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50106"/>
          </a:xfrm>
        </p:spPr>
        <p:txBody>
          <a:bodyPr>
            <a:normAutofit/>
          </a:bodyPr>
          <a:lstStyle/>
          <a:p>
            <a:pPr algn="ctr"/>
            <a:r>
              <a:rPr lang="cs-CZ" sz="2200" dirty="0">
                <a:latin typeface="Arial" pitchFamily="34" charset="0"/>
                <a:cs typeface="Arial" pitchFamily="34" charset="0"/>
              </a:rPr>
              <a:t>PRVNÍ POMOC PŘI ÚRAZU ELEKTRICKÝM PROUDEM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cs-CZ" sz="2200" dirty="0" smtClean="0">
                <a:latin typeface="Arial" pitchFamily="34" charset="0"/>
                <a:cs typeface="Arial" pitchFamily="34" charset="0"/>
              </a:rPr>
              <a:t>nedotýkáme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se holou rukou těla zasaženého, vlhkých částí jeho oděvu ani kovových předmětů spojených s tělem zasaženého.</a:t>
            </a:r>
          </a:p>
          <a:p>
            <a:pPr lvl="0"/>
            <a:r>
              <a:rPr lang="cs-CZ" sz="2200" dirty="0" smtClean="0">
                <a:latin typeface="Arial" pitchFamily="34" charset="0"/>
                <a:cs typeface="Arial" pitchFamily="34" charset="0"/>
              </a:rPr>
              <a:t>po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vyproštění zasaženého z dosahu el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. proudu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zkontrolujeme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tep a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dech (masáž srdce a umělé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dýchání)</a:t>
            </a:r>
          </a:p>
          <a:p>
            <a:pPr lvl="0"/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/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2296" lvl="0" indent="0"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lvl="0"/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lvl="0"/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sz="2200" dirty="0" smtClean="0">
                <a:latin typeface="Arial" pitchFamily="34" charset="0"/>
                <a:cs typeface="Arial" pitchFamily="34" charset="0"/>
              </a:rPr>
              <a:t>voláme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záchrannou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službu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2296" lvl="0" indent="0"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/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lvl="0"/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sz="2200" dirty="0" smtClean="0">
                <a:latin typeface="Arial" pitchFamily="34" charset="0"/>
                <a:cs typeface="Arial" pitchFamily="34" charset="0"/>
              </a:rPr>
              <a:t>Při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úrazu vysokým napětím – velké riziko 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2296" lvl="0" indent="0"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    pro 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zachránce - první pomoc provádí odborník</a:t>
            </a:r>
          </a:p>
          <a:p>
            <a:pPr marL="82296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dirty="0"/>
          </a:p>
        </p:txBody>
      </p:sp>
      <p:pic>
        <p:nvPicPr>
          <p:cNvPr id="2052" name="Picture 4" descr="C:\Users\mahdalova\AppData\Local\Microsoft\Windows\Temporary Internet Files\Content.IE5\22CFXJRP\MC9003590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810228"/>
            <a:ext cx="1819656" cy="998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ahdalova\AppData\Local\Microsoft\Windows\Temporary Internet Files\Content.IE5\L1GGK316\MC9003590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57214" y="2679148"/>
            <a:ext cx="1410189" cy="1241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mahdalova\AppData\Local\Microsoft\Windows\Temporary Internet Files\Content.IE5\2LNJ0ANR\MC9003590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852936"/>
            <a:ext cx="1625411" cy="89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mahdalova\AppData\Local\Microsoft\Windows\Temporary Internet Files\Content.IE5\2LNJ0ANR\MC9003186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692920"/>
            <a:ext cx="1170527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mahdalova\AppData\Local\Microsoft\Windows\Temporary Internet Files\Content.IE5\L1GGK316\MC90023265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64928" y="4005064"/>
            <a:ext cx="725264" cy="1030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34994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Text:</a:t>
            </a:r>
          </a:p>
          <a:p>
            <a:pPr>
              <a:buAutoNum type="arabicPeriod"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Vlastní výklad autora</a:t>
            </a:r>
          </a:p>
          <a:p>
            <a:pPr>
              <a:buAutoNum type="arabicPeriod"/>
            </a:pPr>
            <a:r>
              <a:rPr lang="cs-CZ" sz="1200" dirty="0">
                <a:latin typeface="Arial" pitchFamily="34" charset="0"/>
                <a:cs typeface="Arial" pitchFamily="34" charset="0"/>
              </a:rPr>
              <a:t>KOLÁŘOVÁ, Růžena a kol. </a:t>
            </a:r>
            <a:r>
              <a:rPr lang="cs-CZ" sz="1200" i="1" dirty="0">
                <a:latin typeface="Arial" pitchFamily="34" charset="0"/>
                <a:cs typeface="Arial" pitchFamily="34" charset="0"/>
              </a:rPr>
              <a:t>Fyzika 6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. Praha: Prometheus, 1998, ISBN 80-7196-121-3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AutoNum type="arabicPeriod"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KOLÁŘOVÁ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, Růžena a kol. </a:t>
            </a:r>
            <a:r>
              <a:rPr lang="cs-CZ" sz="1200" i="1" dirty="0">
                <a:latin typeface="Arial" pitchFamily="34" charset="0"/>
                <a:cs typeface="Arial" pitchFamily="34" charset="0"/>
              </a:rPr>
              <a:t>Fyzika 8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. Praha: Prometheus, 1999, ISBN 80-7196-149-3. 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AutoNum type="arabicPeriod"/>
            </a:pPr>
            <a:r>
              <a:rPr lang="cs-CZ" sz="1200" dirty="0">
                <a:latin typeface="Arial" pitchFamily="34" charset="0"/>
                <a:cs typeface="Arial" pitchFamily="34" charset="0"/>
              </a:rPr>
              <a:t>JANOVIČ, Josef; KOLÁŘOVÁ, Růžena a kol. </a:t>
            </a:r>
            <a:r>
              <a:rPr lang="cs-CZ" sz="1200" i="1" dirty="0">
                <a:latin typeface="Arial" pitchFamily="34" charset="0"/>
                <a:cs typeface="Arial" pitchFamily="34" charset="0"/>
              </a:rPr>
              <a:t>Fyzika 6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. Praha: SPN, 1989, ISBN 80-04-25538-8. 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AutoNum type="arabicPeriod"/>
            </a:pPr>
            <a:r>
              <a:rPr lang="cs-CZ" sz="1200" dirty="0">
                <a:latin typeface="Arial" pitchFamily="34" charset="0"/>
                <a:cs typeface="Arial" pitchFamily="34" charset="0"/>
              </a:rPr>
              <a:t>RAUNER, Karel a kol. </a:t>
            </a:r>
            <a:r>
              <a:rPr lang="cs-CZ" sz="1200" i="1" dirty="0">
                <a:latin typeface="Arial" pitchFamily="34" charset="0"/>
                <a:cs typeface="Arial" pitchFamily="34" charset="0"/>
              </a:rPr>
              <a:t>Fyzika 6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. Plzeň: Fraus, 2004, ISBN 80-7238-210-1. 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 smtClean="0"/>
          </a:p>
          <a:p>
            <a:pPr marL="82296" indent="0"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Ilustrace:</a:t>
            </a:r>
          </a:p>
          <a:p>
            <a:pPr marL="425196" indent="-342900">
              <a:buAutoNum type="arabicPeriod"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KOLÁŘOVÁ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, Růžena a kol. </a:t>
            </a:r>
            <a:r>
              <a:rPr lang="cs-CZ" sz="1200" i="1" dirty="0">
                <a:latin typeface="Arial" pitchFamily="34" charset="0"/>
                <a:cs typeface="Arial" pitchFamily="34" charset="0"/>
              </a:rPr>
              <a:t>Fyzika 6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. Praha: Prometheus, 1998, ISBN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80-7196-121-3</a:t>
            </a:r>
          </a:p>
          <a:p>
            <a:pPr marL="425196" indent="-342900">
              <a:buFont typeface="Wingdings 2"/>
              <a:buAutoNum type="arabicPeriod"/>
            </a:pPr>
            <a:r>
              <a:rPr lang="cs-CZ" sz="1200" dirty="0">
                <a:latin typeface="Arial" pitchFamily="34" charset="0"/>
                <a:cs typeface="Arial" pitchFamily="34" charset="0"/>
              </a:rPr>
              <a:t>JANOVIČ, Josef; KOLÁŘOVÁ, Růžena a kol. </a:t>
            </a:r>
            <a:r>
              <a:rPr lang="cs-CZ" sz="1200" i="1" dirty="0">
                <a:latin typeface="Arial" pitchFamily="34" charset="0"/>
                <a:cs typeface="Arial" pitchFamily="34" charset="0"/>
              </a:rPr>
              <a:t>Fyzika 6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. Praha: SPN, 1989, ISBN 80-04-25538-8. 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marL="425196" indent="-342900">
              <a:buFont typeface="Wingdings 2"/>
              <a:buAutoNum type="arabicPeriod"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2"/>
              </a:rPr>
              <a:t>www.office.microsoft.com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86557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332</TotalTime>
  <Words>449</Words>
  <Application>Microsoft Office PowerPoint</Application>
  <PresentationFormat>Předvádění na obrazovce (4:3)</PresentationFormat>
  <Paragraphs>106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Snímek 1</vt:lpstr>
      <vt:lpstr>ELEKTŘINA – BEZPEČNOST PRÁCE</vt:lpstr>
      <vt:lpstr>BEZPEČNÉ ZACHÁZENÍ S ELEKTRICKÝMI ZAŘÍZENÍMI</vt:lpstr>
      <vt:lpstr>BEZPEČNÉ ZACHÁZENÍ S ELEKTRICKÝMI ZAŘÍZENÍMI</vt:lpstr>
      <vt:lpstr>BEZPEČNOST DOMA I VE ŠKOLE</vt:lpstr>
      <vt:lpstr>PRVNÍ POMOC PŘI ÚRAZU ELEKTRICKÝM PROUDEM</vt:lpstr>
      <vt:lpstr>PRVNÍ POMOC PŘI ÚRAZU ELEKTRICKÝM PROUDEM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Mahdalová</dc:creator>
  <cp:lastModifiedBy>Dum</cp:lastModifiedBy>
  <cp:revision>29</cp:revision>
  <dcterms:created xsi:type="dcterms:W3CDTF">2012-06-12T09:52:55Z</dcterms:created>
  <dcterms:modified xsi:type="dcterms:W3CDTF">2013-03-11T20:54:31Z</dcterms:modified>
</cp:coreProperties>
</file>