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sldIdLst>
    <p:sldId id="262" r:id="rId2"/>
    <p:sldId id="256" r:id="rId3"/>
    <p:sldId id="261" r:id="rId4"/>
    <p:sldId id="258" r:id="rId5"/>
    <p:sldId id="260" r:id="rId6"/>
    <p:sldId id="263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8" d="100"/>
          <a:sy n="88" d="100"/>
        </p:scale>
        <p:origin x="-1062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012F421-50F5-4EE8-BA15-182E7E122A52}" type="datetimeFigureOut">
              <a:rPr lang="cs-CZ" smtClean="0"/>
              <a:t>20.11.2012</a:t>
            </a:fld>
            <a:endParaRPr lang="cs-CZ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8C35F00-FE56-4FBB-935D-ADFBF8BAFCEE}" type="slidenum">
              <a:rPr lang="cs-CZ" smtClean="0"/>
              <a:t>‹#›</a:t>
            </a:fld>
            <a:endParaRPr lang="cs-CZ"/>
          </a:p>
        </p:txBody>
      </p:sp>
      <p:sp>
        <p:nvSpPr>
          <p:cNvPr id="8" name="Elipsa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012F421-50F5-4EE8-BA15-182E7E122A52}" type="datetimeFigureOut">
              <a:rPr lang="cs-CZ" smtClean="0"/>
              <a:t>20.11.2012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8C35F00-FE56-4FBB-935D-ADFBF8BAFCE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012F421-50F5-4EE8-BA15-182E7E122A52}" type="datetimeFigureOut">
              <a:rPr lang="cs-CZ" smtClean="0"/>
              <a:t>20.11.2012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8C35F00-FE56-4FBB-935D-ADFBF8BAFCEE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012F421-50F5-4EE8-BA15-182E7E122A52}" type="datetimeFigureOut">
              <a:rPr lang="cs-CZ" smtClean="0"/>
              <a:t>20.11.2012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8C35F00-FE56-4FBB-935D-ADFBF8BAFCE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012F421-50F5-4EE8-BA15-182E7E122A52}" type="datetimeFigureOut">
              <a:rPr lang="cs-CZ" smtClean="0"/>
              <a:t>20.11.2012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8C35F00-FE56-4FBB-935D-ADFBF8BAFCE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012F421-50F5-4EE8-BA15-182E7E122A52}" type="datetimeFigureOut">
              <a:rPr lang="cs-CZ" smtClean="0"/>
              <a:t>20.11.2012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8C35F00-FE56-4FBB-935D-ADFBF8BAFCE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012F421-50F5-4EE8-BA15-182E7E122A52}" type="datetimeFigureOut">
              <a:rPr lang="cs-CZ" smtClean="0"/>
              <a:t>20.11.2012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8C35F00-FE56-4FBB-935D-ADFBF8BAFCEE}" type="slidenum">
              <a:rPr lang="cs-CZ" smtClean="0"/>
              <a:t>‹#›</a:t>
            </a:fld>
            <a:endParaRPr lang="cs-CZ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012F421-50F5-4EE8-BA15-182E7E122A52}" type="datetimeFigureOut">
              <a:rPr lang="cs-CZ" smtClean="0"/>
              <a:t>20.11.2012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8C35F00-FE56-4FBB-935D-ADFBF8BAFCE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012F421-50F5-4EE8-BA15-182E7E122A52}" type="datetimeFigureOut">
              <a:rPr lang="cs-CZ" smtClean="0"/>
              <a:t>20.11.2012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8C35F00-FE56-4FBB-935D-ADFBF8BAFCEE}" type="slidenum">
              <a:rPr lang="cs-CZ" smtClean="0"/>
              <a:t>‹#›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012F421-50F5-4EE8-BA15-182E7E122A52}" type="datetimeFigureOut">
              <a:rPr lang="cs-CZ" smtClean="0"/>
              <a:t>20.11.2012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8C35F00-FE56-4FBB-935D-ADFBF8BAFCE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012F421-50F5-4EE8-BA15-182E7E122A52}" type="datetimeFigureOut">
              <a:rPr lang="cs-CZ" smtClean="0"/>
              <a:t>20.11.2012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8C35F00-FE56-4FBB-935D-ADFBF8BAFCE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1012F421-50F5-4EE8-BA15-182E7E122A52}" type="datetimeFigureOut">
              <a:rPr lang="cs-CZ" smtClean="0"/>
              <a:t>20.11.2012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28C35F00-FE56-4FBB-935D-ADFBF8BAFCEE}" type="slidenum">
              <a:rPr lang="cs-CZ" smtClean="0"/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jpeg"/><Relationship Id="rId3" Type="http://schemas.openxmlformats.org/officeDocument/2006/relationships/image" Target="../media/image4.jpeg"/><Relationship Id="rId7" Type="http://schemas.openxmlformats.org/officeDocument/2006/relationships/image" Target="../media/image8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jpeg"/><Relationship Id="rId5" Type="http://schemas.openxmlformats.org/officeDocument/2006/relationships/image" Target="../media/image6.jpeg"/><Relationship Id="rId4" Type="http://schemas.openxmlformats.org/officeDocument/2006/relationships/image" Target="../media/image5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4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wmf"/><Relationship Id="rId2" Type="http://schemas.openxmlformats.org/officeDocument/2006/relationships/image" Target="../media/image15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656" y="5157192"/>
            <a:ext cx="5665787" cy="12398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4F81BD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EEECE1"/>
                  </a:outerShdw>
                </a:effectLst>
              </a14:hiddenEffects>
            </a:ext>
          </a:extLst>
        </p:spPr>
      </p:pic>
      <p:sp>
        <p:nvSpPr>
          <p:cNvPr id="3" name="Rectangle 6"/>
          <p:cNvSpPr>
            <a:spLocks noChangeArrowheads="1"/>
          </p:cNvSpPr>
          <p:nvPr/>
        </p:nvSpPr>
        <p:spPr bwMode="auto">
          <a:xfrm>
            <a:off x="2694257" y="1409462"/>
            <a:ext cx="3942811" cy="7386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pPr algn="ctr"/>
            <a:r>
              <a:rPr lang="cs-CZ" b="1" dirty="0" smtClean="0"/>
              <a:t>10 Z ČEHO SE TĚLESA SKLÁDAJÍ</a:t>
            </a:r>
            <a:endParaRPr lang="cs-CZ" dirty="0"/>
          </a:p>
          <a:p>
            <a:pPr algn="ctr"/>
            <a:r>
              <a:rPr lang="cs-CZ" sz="2400" b="1" dirty="0" smtClean="0"/>
              <a:t>VY_32_INOVACE_10</a:t>
            </a:r>
            <a:endParaRPr lang="cs-CZ" sz="2400" b="1" dirty="0"/>
          </a:p>
        </p:txBody>
      </p:sp>
      <p:sp>
        <p:nvSpPr>
          <p:cNvPr id="6" name="Obdélník 5"/>
          <p:cNvSpPr/>
          <p:nvPr/>
        </p:nvSpPr>
        <p:spPr>
          <a:xfrm>
            <a:off x="1331640" y="2636911"/>
            <a:ext cx="6984776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cs-CZ" sz="1200" b="1" dirty="0" smtClean="0">
                <a:latin typeface="Arial" pitchFamily="34" charset="0"/>
                <a:cs typeface="Arial" pitchFamily="34" charset="0"/>
              </a:rPr>
              <a:t>autor:</a:t>
            </a:r>
            <a:r>
              <a:rPr lang="cs-CZ" sz="1200" dirty="0" smtClean="0">
                <a:latin typeface="Arial" pitchFamily="34" charset="0"/>
                <a:cs typeface="Arial" pitchFamily="34" charset="0"/>
              </a:rPr>
              <a:t>	      Mgr. Miroslava </a:t>
            </a:r>
            <a:r>
              <a:rPr lang="cs-CZ" sz="1200" dirty="0" err="1" smtClean="0">
                <a:latin typeface="Arial" pitchFamily="34" charset="0"/>
                <a:cs typeface="Arial" pitchFamily="34" charset="0"/>
              </a:rPr>
              <a:t>Mahdalová</a:t>
            </a:r>
            <a:endParaRPr lang="cs-CZ" sz="1200" dirty="0" smtClean="0">
              <a:latin typeface="Arial" pitchFamily="34" charset="0"/>
              <a:cs typeface="Arial" pitchFamily="34" charset="0"/>
            </a:endParaRPr>
          </a:p>
          <a:p>
            <a:pPr>
              <a:spcBef>
                <a:spcPct val="50000"/>
              </a:spcBef>
            </a:pPr>
            <a:r>
              <a:rPr lang="cs-CZ" sz="1200" b="1" dirty="0" smtClean="0">
                <a:latin typeface="Arial" pitchFamily="34" charset="0"/>
                <a:cs typeface="Arial" pitchFamily="34" charset="0"/>
              </a:rPr>
              <a:t>identifikace:</a:t>
            </a:r>
            <a:r>
              <a:rPr lang="cs-CZ" sz="1200" dirty="0" smtClean="0">
                <a:latin typeface="Arial" pitchFamily="34" charset="0"/>
                <a:cs typeface="Arial" pitchFamily="34" charset="0"/>
              </a:rPr>
              <a:t>	</a:t>
            </a:r>
            <a:r>
              <a:rPr lang="cs-CZ" sz="1200" smtClean="0">
                <a:latin typeface="Arial" pitchFamily="34" charset="0"/>
                <a:cs typeface="Arial" pitchFamily="34" charset="0"/>
              </a:rPr>
              <a:t>      </a:t>
            </a:r>
            <a:r>
              <a:rPr lang="cs-CZ" sz="1200" smtClean="0">
                <a:latin typeface="Arial" pitchFamily="34" charset="0"/>
                <a:cs typeface="Arial" pitchFamily="34" charset="0"/>
              </a:rPr>
              <a:t>H 1</a:t>
            </a:r>
            <a:r>
              <a:rPr lang="cs-CZ" sz="120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200" dirty="0" smtClean="0">
                <a:latin typeface="Arial" pitchFamily="34" charset="0"/>
                <a:cs typeface="Arial" pitchFamily="34" charset="0"/>
              </a:rPr>
              <a:t>- 10</a:t>
            </a:r>
          </a:p>
          <a:p>
            <a:pPr>
              <a:spcBef>
                <a:spcPct val="50000"/>
              </a:spcBef>
            </a:pPr>
            <a:r>
              <a:rPr lang="cs-CZ" sz="1200" b="1" dirty="0" smtClean="0">
                <a:latin typeface="Arial" pitchFamily="34" charset="0"/>
                <a:cs typeface="Arial" pitchFamily="34" charset="0"/>
              </a:rPr>
              <a:t>třída:</a:t>
            </a:r>
            <a:r>
              <a:rPr lang="cs-CZ" sz="1200" dirty="0" smtClean="0">
                <a:latin typeface="Arial" pitchFamily="34" charset="0"/>
                <a:cs typeface="Arial" pitchFamily="34" charset="0"/>
              </a:rPr>
              <a:t>	       6.</a:t>
            </a:r>
          </a:p>
          <a:p>
            <a:pPr>
              <a:spcBef>
                <a:spcPct val="50000"/>
              </a:spcBef>
            </a:pPr>
            <a:r>
              <a:rPr lang="cs-CZ" sz="1200" b="1" dirty="0" smtClean="0">
                <a:latin typeface="Arial" pitchFamily="34" charset="0"/>
                <a:cs typeface="Arial" pitchFamily="34" charset="0"/>
              </a:rPr>
              <a:t>předmět:</a:t>
            </a:r>
            <a:r>
              <a:rPr lang="cs-CZ" sz="1200" dirty="0" smtClean="0">
                <a:latin typeface="Arial" pitchFamily="34" charset="0"/>
                <a:cs typeface="Arial" pitchFamily="34" charset="0"/>
              </a:rPr>
              <a:t>	       Fyzika</a:t>
            </a:r>
          </a:p>
          <a:p>
            <a:pPr>
              <a:spcBef>
                <a:spcPct val="50000"/>
              </a:spcBef>
            </a:pPr>
            <a:r>
              <a:rPr lang="cs-CZ" sz="1200" b="1" dirty="0" smtClean="0">
                <a:latin typeface="Arial" pitchFamily="34" charset="0"/>
                <a:cs typeface="Arial" pitchFamily="34" charset="0"/>
              </a:rPr>
              <a:t>anotace:</a:t>
            </a:r>
            <a:r>
              <a:rPr lang="cs-CZ" sz="1200" dirty="0" smtClean="0">
                <a:latin typeface="Arial" pitchFamily="34" charset="0"/>
                <a:cs typeface="Arial" pitchFamily="34" charset="0"/>
              </a:rPr>
              <a:t>	       Výklad nového učiva – vysvětlení pojmu </a:t>
            </a:r>
            <a:r>
              <a:rPr lang="cs-CZ" sz="1200" i="1" dirty="0" smtClean="0">
                <a:latin typeface="Arial" pitchFamily="34" charset="0"/>
                <a:cs typeface="Arial" pitchFamily="34" charset="0"/>
              </a:rPr>
              <a:t>látka. </a:t>
            </a:r>
            <a:r>
              <a:rPr lang="cs-CZ" sz="1200" dirty="0" smtClean="0">
                <a:latin typeface="Arial" pitchFamily="34" charset="0"/>
                <a:cs typeface="Arial" pitchFamily="34" charset="0"/>
              </a:rPr>
              <a:t>Žák pochopí rozdíl mezi pojmem 	        látka a těleso. Na příkladech vysvětlí rozdíl mezi pojmem těleso a látka.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050068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pPr algn="ctr"/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Z ČEHO SE TĚLESA SKLÁDAJÍ ?</a:t>
            </a:r>
            <a:endParaRPr lang="cs-CZ" sz="28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544616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ŽELEZO</a:t>
            </a:r>
          </a:p>
          <a:p>
            <a:pPr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DŘEVO</a:t>
            </a:r>
          </a:p>
          <a:p>
            <a:pPr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PLASTY</a:t>
            </a:r>
          </a:p>
          <a:p>
            <a:pPr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VODA</a:t>
            </a:r>
          </a:p>
          <a:p>
            <a:pPr>
              <a:buNone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VZDUCH</a:t>
            </a:r>
          </a:p>
          <a:p>
            <a:pPr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CUKR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32" name="Picture 8" descr="C:\Users\MadamA\AppData\Local\Microsoft\Windows\Temporary Internet Files\Content.IE5\7L3PXYF9\MP900432931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79712" y="1196752"/>
            <a:ext cx="2696344" cy="1789859"/>
          </a:xfrm>
          <a:prstGeom prst="rect">
            <a:avLst/>
          </a:prstGeom>
          <a:noFill/>
        </p:spPr>
      </p:pic>
      <p:pic>
        <p:nvPicPr>
          <p:cNvPr id="1043" name="Picture 19" descr="C:\Users\MadamA\AppData\Local\Microsoft\Windows\Temporary Internet Files\Content.IE5\7G33LGIC\MP900313963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220072" y="1052736"/>
            <a:ext cx="2019824" cy="2036798"/>
          </a:xfrm>
          <a:prstGeom prst="rect">
            <a:avLst/>
          </a:prstGeom>
          <a:noFill/>
        </p:spPr>
      </p:pic>
      <p:pic>
        <p:nvPicPr>
          <p:cNvPr id="1045" name="Picture 21" descr="C:\Users\MadamA\AppData\Local\Microsoft\Windows\Temporary Internet Files\Content.IE5\7G33LGIC\MP900185130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868144" y="1268760"/>
            <a:ext cx="2592288" cy="1719551"/>
          </a:xfrm>
          <a:prstGeom prst="rect">
            <a:avLst/>
          </a:prstGeom>
          <a:noFill/>
        </p:spPr>
      </p:pic>
      <p:pic>
        <p:nvPicPr>
          <p:cNvPr id="1046" name="Picture 22" descr="C:\Users\MadamA\AppData\Local\Microsoft\Windows\Temporary Internet Files\Content.IE5\N51WLZ2U\MP900437305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51520" y="3140968"/>
            <a:ext cx="2520280" cy="1680187"/>
          </a:xfrm>
          <a:prstGeom prst="rect">
            <a:avLst/>
          </a:prstGeom>
          <a:noFill/>
        </p:spPr>
      </p:pic>
      <p:pic>
        <p:nvPicPr>
          <p:cNvPr id="1050" name="Picture 26" descr="C:\Users\MadamA\AppData\Local\Microsoft\Windows\Temporary Internet Files\Content.IE5\7L3PXYF9\MP900400014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732240" y="3356992"/>
            <a:ext cx="1680304" cy="2195347"/>
          </a:xfrm>
          <a:prstGeom prst="rect">
            <a:avLst/>
          </a:prstGeom>
          <a:noFill/>
        </p:spPr>
      </p:pic>
      <p:pic>
        <p:nvPicPr>
          <p:cNvPr id="1051" name="Picture 27" descr="C:\Users\MadamA\AppData\Local\Microsoft\Windows\Temporary Internet Files\Content.IE5\7G33LGIC\MP900434019[1]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3059832" y="3212976"/>
            <a:ext cx="2808312" cy="1440160"/>
          </a:xfrm>
          <a:prstGeom prst="rect">
            <a:avLst/>
          </a:prstGeom>
          <a:noFill/>
        </p:spPr>
      </p:pic>
      <p:pic>
        <p:nvPicPr>
          <p:cNvPr id="1054" name="Picture 30" descr="C:\Users\MadamA\AppData\Local\Microsoft\Windows\Temporary Internet Files\Content.IE5\N51WLZ2U\MP900448504[1]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3131840" y="4725144"/>
            <a:ext cx="3415308" cy="184482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10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0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0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1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1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10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10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778098"/>
          </a:xfrm>
        </p:spPr>
        <p:txBody>
          <a:bodyPr>
            <a:normAutofit/>
          </a:bodyPr>
          <a:lstStyle/>
          <a:p>
            <a:pPr algn="ctr"/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Z ČEHO SE TĚLESA SKLÁDAJÍ ?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608" y="1196752"/>
            <a:ext cx="7890080" cy="5472608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Všechno kolem nás je tvořeno z látek.</a:t>
            </a:r>
          </a:p>
          <a:p>
            <a:pPr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LÁTKY mají různé vlastnosti – barva, tvrdost, chuť, vůně…..</a:t>
            </a:r>
          </a:p>
          <a:p>
            <a:pPr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Látky na rozdíl od těles nemají tvar ani velikost (rozměry).</a:t>
            </a:r>
          </a:p>
          <a:p>
            <a:pPr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Látky dělíme na:</a:t>
            </a:r>
          </a:p>
          <a:p>
            <a:pPr marL="539496" indent="-457200"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1) Organické (ústrojné) – vznikají činností živých organismů</a:t>
            </a:r>
          </a:p>
          <a:p>
            <a:pPr marL="539496" indent="-457200"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	a) z rostlin – semena, těla rostlin….</a:t>
            </a:r>
          </a:p>
          <a:p>
            <a:pPr marL="539496" indent="-457200"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	b) z živočichů – kůže, paroží, srst…</a:t>
            </a:r>
          </a:p>
          <a:p>
            <a:pPr marL="539496" indent="-457200"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2) Anorganické (neústrojné) – pocházejí z neživé přírody </a:t>
            </a:r>
          </a:p>
          <a:p>
            <a:pPr marL="539496" indent="-457200">
              <a:buNone/>
            </a:pPr>
            <a:r>
              <a:rPr lang="cs-CZ" sz="2400" dirty="0">
                <a:latin typeface="Times New Roman" pitchFamily="18" charset="0"/>
                <a:cs typeface="Times New Roman" pitchFamily="18" charset="0"/>
                <a:sym typeface="Wingdings"/>
              </a:rPr>
              <a:t>	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  <a:sym typeface="Wingdings"/>
              </a:rPr>
              <a:t> horniny, nerosty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(žula, písek…)</a:t>
            </a:r>
          </a:p>
          <a:p>
            <a:pPr>
              <a:buNone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077" name="Picture 5" descr="C:\Users\MadamA\AppData\Local\Microsoft\Windows\Temporary Internet Files\Content.IE5\LEE8JIAN\MP900402258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1520" y="5205122"/>
            <a:ext cx="2232248" cy="1487584"/>
          </a:xfrm>
          <a:prstGeom prst="rect">
            <a:avLst/>
          </a:prstGeom>
          <a:noFill/>
        </p:spPr>
      </p:pic>
      <p:pic>
        <p:nvPicPr>
          <p:cNvPr id="3088" name="Picture 16" descr="C:\Users\MadamA\AppData\Local\Microsoft\Windows\Temporary Internet Files\Content.IE5\7L3PXYF9\MP900178459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868144" y="4797152"/>
            <a:ext cx="2736304" cy="1828763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15616" y="1052736"/>
            <a:ext cx="7498080" cy="5472608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§"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Železo </a:t>
            </a:r>
          </a:p>
          <a:p>
            <a:pPr marL="82296" indent="0"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– hřebík, šroub, špendlík, plech, kleště, nůžky…</a:t>
            </a:r>
          </a:p>
          <a:p>
            <a:pPr>
              <a:buFont typeface="Wingdings" pitchFamily="2" charset="2"/>
              <a:buChar char="§"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Dřevo</a:t>
            </a:r>
          </a:p>
          <a:p>
            <a:pPr marL="82296" indent="0"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– stůl, židle, skříň, deska, tužka, dveře…</a:t>
            </a:r>
          </a:p>
          <a:p>
            <a:pPr>
              <a:buFont typeface="Wingdings" pitchFamily="2" charset="2"/>
              <a:buChar char="§"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Umělá hmota</a:t>
            </a:r>
          </a:p>
          <a:p>
            <a:pPr marL="82296" indent="0"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– lahev od minerálky, pravítko, obal CD…</a:t>
            </a:r>
          </a:p>
          <a:p>
            <a:pPr>
              <a:buFont typeface="Wingdings" pitchFamily="2" charset="2"/>
              <a:buChar char="§"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Vzduch </a:t>
            </a:r>
          </a:p>
          <a:p>
            <a:pPr marL="82296" indent="0"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– vzduch ve třídě, vzduch v míči  …. </a:t>
            </a:r>
          </a:p>
          <a:p>
            <a:pPr>
              <a:buFont typeface="Wingdings" pitchFamily="2" charset="2"/>
              <a:buChar char="§"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Voda </a:t>
            </a:r>
          </a:p>
          <a:p>
            <a:pPr marL="82296" indent="0"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– dešťová kapka, voda ve sklenici….</a:t>
            </a:r>
          </a:p>
          <a:p>
            <a:pPr>
              <a:buNone/>
            </a:pP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103" name="Picture 7" descr="C:\Users\MadamA\AppData\Local\Microsoft\Windows\Temporary Internet Files\Content.IE5\7G33LGIC\MP900405402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236296" y="2339106"/>
            <a:ext cx="1653067" cy="1180762"/>
          </a:xfrm>
          <a:prstGeom prst="rect">
            <a:avLst/>
          </a:prstGeom>
          <a:noFill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778098"/>
          </a:xfrm>
        </p:spPr>
        <p:txBody>
          <a:bodyPr>
            <a:normAutofit/>
          </a:bodyPr>
          <a:lstStyle/>
          <a:p>
            <a:pPr algn="ctr"/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LÁTKY  -  TĚLESA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104" name="Picture 8" descr="C:\Users\MadamA\AppData\Local\Microsoft\Windows\Temporary Internet Files\Content.IE5\N51WLZ2U\MC900432588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025118" y="4869160"/>
            <a:ext cx="1828572" cy="1828572"/>
          </a:xfrm>
          <a:prstGeom prst="rect">
            <a:avLst/>
          </a:prstGeom>
          <a:noFill/>
        </p:spPr>
      </p:pic>
      <p:pic>
        <p:nvPicPr>
          <p:cNvPr id="4106" name="Picture 10" descr="C:\Users\MadamA\AppData\Local\Microsoft\Windows\Temporary Internet Files\Content.IE5\7L3PXYF9\MP900386763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308304" y="404664"/>
            <a:ext cx="1615133" cy="115212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41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410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410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410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410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4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778098"/>
          </a:xfrm>
        </p:spPr>
        <p:txBody>
          <a:bodyPr>
            <a:normAutofit/>
          </a:bodyPr>
          <a:lstStyle/>
          <a:p>
            <a:pPr algn="ctr"/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Z ČEHO SE TĚLESA SKLÁDAJÍ ? - zápis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608" y="1196752"/>
            <a:ext cx="7890080" cy="5400600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Všechno kolem nás je tvořeno látkami.</a:t>
            </a:r>
          </a:p>
          <a:p>
            <a:pPr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LÁTKY mají různé vlastnosti – barva, tvrdost, chuť, vůně…..</a:t>
            </a:r>
          </a:p>
          <a:p>
            <a:pPr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Látky na rozdíl od těles nemají tvar ani velikost.</a:t>
            </a:r>
          </a:p>
          <a:p>
            <a:pPr>
              <a:buNone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algn="ctr"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TĚLESA			LÁTKY</a:t>
            </a:r>
          </a:p>
          <a:p>
            <a:pPr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		- mají tvar			- nemají tvar</a:t>
            </a:r>
          </a:p>
          <a:p>
            <a:pPr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		- mají rozměry			- nemají rozměry</a:t>
            </a:r>
          </a:p>
          <a:p>
            <a:pPr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		- mají polohu</a:t>
            </a:r>
          </a:p>
          <a:p>
            <a:pPr lvl="1">
              <a:buFontTx/>
              <a:buChar char="-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hřebík					- železo</a:t>
            </a:r>
          </a:p>
          <a:p>
            <a:pPr lvl="1">
              <a:buFontTx/>
              <a:buChar char="-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židle					- dřevo</a:t>
            </a:r>
          </a:p>
          <a:p>
            <a:pPr lvl="1">
              <a:buFontTx/>
              <a:buChar char="-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Tichý oceán 				- voda 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053" name="Picture 5" descr="C:\Users\MadamA\AppData\Local\Microsoft\Windows\Temporary Internet Files\Content.IE5\N51WLZ2U\MC900242239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1520" y="2780928"/>
            <a:ext cx="1553566" cy="1781251"/>
          </a:xfrm>
          <a:prstGeom prst="rect">
            <a:avLst/>
          </a:prstGeom>
          <a:noFill/>
        </p:spPr>
      </p:pic>
      <p:pic>
        <p:nvPicPr>
          <p:cNvPr id="2056" name="Picture 8" descr="C:\Users\MadamA\AppData\Local\Microsoft\Windows\Temporary Internet Files\Content.IE5\7L3PXYF9\MC900340544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95936" y="4509120"/>
            <a:ext cx="1379363" cy="151216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sz="1600" dirty="0">
                <a:latin typeface="Arial" pitchFamily="34" charset="0"/>
                <a:cs typeface="Arial" pitchFamily="34" charset="0"/>
              </a:rPr>
              <a:t>Text:</a:t>
            </a:r>
          </a:p>
          <a:p>
            <a:pPr>
              <a:buAutoNum type="arabicPeriod"/>
            </a:pPr>
            <a:r>
              <a:rPr lang="cs-CZ" sz="1400" dirty="0">
                <a:latin typeface="Arial" pitchFamily="34" charset="0"/>
                <a:cs typeface="Arial" pitchFamily="34" charset="0"/>
              </a:rPr>
              <a:t>Vlastní výklad autora</a:t>
            </a:r>
          </a:p>
          <a:p>
            <a:pPr>
              <a:buAutoNum type="arabicPeriod"/>
            </a:pPr>
            <a:r>
              <a:rPr lang="cs-CZ" sz="1400" dirty="0">
                <a:latin typeface="Arial" pitchFamily="34" charset="0"/>
                <a:cs typeface="Arial" pitchFamily="34" charset="0"/>
              </a:rPr>
              <a:t>KOLÁŘOVÁ, Růžena a kol. </a:t>
            </a:r>
            <a:r>
              <a:rPr lang="cs-CZ" sz="1400" i="1" dirty="0">
                <a:latin typeface="Arial" pitchFamily="34" charset="0"/>
                <a:cs typeface="Arial" pitchFamily="34" charset="0"/>
              </a:rPr>
              <a:t>Fyzika 6</a:t>
            </a:r>
            <a:r>
              <a:rPr lang="cs-CZ" sz="1400" dirty="0">
                <a:latin typeface="Arial" pitchFamily="34" charset="0"/>
                <a:cs typeface="Arial" pitchFamily="34" charset="0"/>
              </a:rPr>
              <a:t>. Praha: Prometheus, 1998, ISBN 80-7196-121-3</a:t>
            </a:r>
          </a:p>
          <a:p>
            <a:pPr>
              <a:buAutoNum type="arabicPeriod"/>
            </a:pPr>
            <a:r>
              <a:rPr lang="cs-CZ" sz="1400" dirty="0">
                <a:latin typeface="Arial" pitchFamily="34" charset="0"/>
                <a:cs typeface="Arial" pitchFamily="34" charset="0"/>
              </a:rPr>
              <a:t>RAUNER, Karel a kol. </a:t>
            </a:r>
            <a:r>
              <a:rPr lang="cs-CZ" sz="1400" i="1" dirty="0">
                <a:latin typeface="Arial" pitchFamily="34" charset="0"/>
                <a:cs typeface="Arial" pitchFamily="34" charset="0"/>
              </a:rPr>
              <a:t>Fyzika 6</a:t>
            </a:r>
            <a:r>
              <a:rPr lang="cs-CZ" sz="1400" dirty="0">
                <a:latin typeface="Arial" pitchFamily="34" charset="0"/>
                <a:cs typeface="Arial" pitchFamily="34" charset="0"/>
              </a:rPr>
              <a:t>. Plzeň: Fraus, 2004, ISBN 80-7238-210-1. </a:t>
            </a:r>
          </a:p>
          <a:p>
            <a:pPr marL="82296" indent="0">
              <a:buNone/>
            </a:pPr>
            <a:r>
              <a:rPr lang="cs-CZ" sz="1400" dirty="0">
                <a:latin typeface="Arial" pitchFamily="34" charset="0"/>
                <a:cs typeface="Arial" pitchFamily="34" charset="0"/>
              </a:rPr>
              <a:t>Ilustrace:</a:t>
            </a:r>
          </a:p>
          <a:p>
            <a:pPr marL="82296" indent="0">
              <a:buNone/>
            </a:pPr>
            <a:r>
              <a:rPr lang="cs-CZ" sz="1400" dirty="0">
                <a:latin typeface="Arial" pitchFamily="34" charset="0"/>
                <a:cs typeface="Arial" pitchFamily="34" charset="0"/>
              </a:rPr>
              <a:t>www.office.microsoft.com</a:t>
            </a:r>
          </a:p>
          <a:p>
            <a:pPr marL="82296" indent="0">
              <a:buNone/>
            </a:pPr>
            <a:endParaRPr lang="cs-CZ" sz="1400" dirty="0">
              <a:latin typeface="Arial" pitchFamily="34" charset="0"/>
              <a:cs typeface="Arial" pitchFamily="34" charset="0"/>
            </a:endParaRPr>
          </a:p>
          <a:p>
            <a:pPr marL="82296" indent="0">
              <a:buNone/>
            </a:pPr>
            <a:endParaRPr lang="cs-CZ" sz="14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589589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114</TotalTime>
  <Words>223</Words>
  <Application>Microsoft Office PowerPoint</Application>
  <PresentationFormat>Předvádění na obrazovce (4:3)</PresentationFormat>
  <Paragraphs>60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Slunovrat</vt:lpstr>
      <vt:lpstr>Prezentace aplikace PowerPoint</vt:lpstr>
      <vt:lpstr>Z ČEHO SE TĚLESA SKLÁDAJÍ ?</vt:lpstr>
      <vt:lpstr>Z ČEHO SE TĚLESA SKLÁDAJÍ ?</vt:lpstr>
      <vt:lpstr>LÁTKY  -  TĚLESA</vt:lpstr>
      <vt:lpstr>Z ČEHO SE TĚLESA SKLÁDAJÍ ? - zápis</vt:lpstr>
      <vt:lpstr>Citace: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 ČEHO SE TĚLESA SKLÁDAJÍ ?</dc:title>
  <dc:creator>MadamA</dc:creator>
  <cp:lastModifiedBy>MadamA</cp:lastModifiedBy>
  <cp:revision>14</cp:revision>
  <dcterms:created xsi:type="dcterms:W3CDTF">2012-09-25T18:03:15Z</dcterms:created>
  <dcterms:modified xsi:type="dcterms:W3CDTF">2012-11-20T19:54:21Z</dcterms:modified>
</cp:coreProperties>
</file>