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57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40F9A-740D-4B4E-8EAD-F133416DAD29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A006C-2BBD-4F07-813C-1567D25416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857EF-5F2F-4FF0-8D87-FD7E80E3E3DF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7B415-B938-4B47-925B-8EAED1D6C1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13344-EEBD-40E8-80C9-BD70971002F8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0BC55-48B8-45E1-9762-E0715CC3AA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ACB99-E4DD-4EF6-8CDE-20D156CF4CD8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BAF8C-41CD-4313-B274-26B069B5E7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9049E-5EBE-453A-AED0-DA0ED3AFBC03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8D0E3-214C-4935-BF7D-039DA729F3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31C03-6F8F-4F26-94BD-A542F851D74E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CB6EA-CDFE-4BD6-B23E-2EB2E677DB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C1EE9-A4CE-4CF9-B5EC-1CB669B1AA3D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15508-BAE8-4B93-92DA-281B8AE607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79768-0CE2-46D6-B59C-C53CE4214DC8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1FE3D-C885-4010-9DAF-EC23D55F81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1D0A2-202C-44DE-AB55-3E5878236F44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9582F-47C7-451D-893D-04855C26EA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4D703-4B57-446A-A38A-BF3B62326055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16664-98EE-4203-AD11-C2F5E61694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98260-1AC5-4A64-9CC9-05B08A71BDC2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2D474-D0CE-497F-8DA8-0F874ACB4B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1EA889-CFF5-47A0-9684-7C1C00643C35}" type="datetimeFigureOut">
              <a:rPr lang="cs-CZ"/>
              <a:pPr>
                <a:defRPr/>
              </a:pPr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24AA4D-B810-476D-A88E-7CAFAFDA35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9" r:id="rId2"/>
    <p:sldLayoutId id="2147483781" r:id="rId3"/>
    <p:sldLayoutId id="2147483778" r:id="rId4"/>
    <p:sldLayoutId id="2147483777" r:id="rId5"/>
    <p:sldLayoutId id="2147483776" r:id="rId6"/>
    <p:sldLayoutId id="2147483775" r:id="rId7"/>
    <p:sldLayoutId id="2147483774" r:id="rId8"/>
    <p:sldLayoutId id="2147483782" r:id="rId9"/>
    <p:sldLayoutId id="2147483773" r:id="rId10"/>
    <p:sldLayoutId id="2147483772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jpeg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5157788"/>
            <a:ext cx="5665788" cy="123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6"/>
          <p:cNvSpPr>
            <a:spLocks noChangeArrowheads="1"/>
          </p:cNvSpPr>
          <p:nvPr/>
        </p:nvSpPr>
        <p:spPr bwMode="auto">
          <a:xfrm>
            <a:off x="2411413" y="1409700"/>
            <a:ext cx="4730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b="1">
                <a:latin typeface="Trebuchet MS" pitchFamily="34" charset="0"/>
              </a:rPr>
              <a:t>16 MĚŘENÍ DÉLKY</a:t>
            </a:r>
            <a:endParaRPr lang="cs-CZ">
              <a:latin typeface="Trebuchet MS" pitchFamily="34" charset="0"/>
            </a:endParaRPr>
          </a:p>
          <a:p>
            <a:pPr algn="ctr"/>
            <a:r>
              <a:rPr lang="cs-CZ" sz="2400" b="1">
                <a:latin typeface="Trebuchet MS" pitchFamily="34" charset="0"/>
              </a:rPr>
              <a:t>VY_32_INOVACE_16</a:t>
            </a:r>
          </a:p>
        </p:txBody>
      </p:sp>
      <p:sp>
        <p:nvSpPr>
          <p:cNvPr id="13315" name="Obdélník 5"/>
          <p:cNvSpPr>
            <a:spLocks noChangeArrowheads="1"/>
          </p:cNvSpPr>
          <p:nvPr/>
        </p:nvSpPr>
        <p:spPr bwMode="auto">
          <a:xfrm>
            <a:off x="1331913" y="2636838"/>
            <a:ext cx="6985000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 b="1"/>
              <a:t>autor:</a:t>
            </a:r>
            <a:r>
              <a:rPr lang="cs-CZ" sz="1200"/>
              <a:t>	      Mgr. Miroslava Mahdalová</a:t>
            </a:r>
          </a:p>
          <a:p>
            <a:pPr>
              <a:spcBef>
                <a:spcPct val="50000"/>
              </a:spcBef>
            </a:pPr>
            <a:r>
              <a:rPr lang="cs-CZ" sz="1200" b="1"/>
              <a:t>identifikace:</a:t>
            </a:r>
            <a:r>
              <a:rPr lang="cs-CZ" sz="1200"/>
              <a:t>	      H 1 - 16</a:t>
            </a:r>
          </a:p>
          <a:p>
            <a:pPr>
              <a:spcBef>
                <a:spcPct val="50000"/>
              </a:spcBef>
            </a:pPr>
            <a:r>
              <a:rPr lang="cs-CZ" sz="1200" b="1"/>
              <a:t>třída:</a:t>
            </a:r>
            <a:r>
              <a:rPr lang="cs-CZ" sz="1200"/>
              <a:t>	       6.</a:t>
            </a:r>
          </a:p>
          <a:p>
            <a:pPr>
              <a:spcBef>
                <a:spcPct val="50000"/>
              </a:spcBef>
            </a:pPr>
            <a:r>
              <a:rPr lang="cs-CZ" sz="1200" b="1"/>
              <a:t>předmět:</a:t>
            </a:r>
            <a:r>
              <a:rPr lang="cs-CZ" sz="1200"/>
              <a:t>	       Fyzika</a:t>
            </a:r>
          </a:p>
          <a:p>
            <a:r>
              <a:rPr lang="cs-CZ" sz="1200" b="1"/>
              <a:t>anotace:</a:t>
            </a:r>
            <a:r>
              <a:rPr lang="cs-CZ" sz="1200"/>
              <a:t>	       Výklad nového učiva – opakování jednotek délky, převodní vztahy. Žák pozná 	        rúzné  druhy měřidel a jejich použití v praxi. Proč a jak správně měřit. Samostatné 	       měření délky několika předmětů. Starší používané jednotky.</a:t>
            </a:r>
            <a:endParaRPr lang="cs-CZ" sz="120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KLADEME SI OTÁZKY?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323850" y="981075"/>
            <a:ext cx="8301038" cy="5472113"/>
          </a:xfrm>
        </p:spPr>
        <p:txBody>
          <a:bodyPr/>
          <a:lstStyle/>
          <a:p>
            <a:pPr marL="0" indent="0">
              <a:buFont typeface="Georgia" pitchFamily="18" charset="0"/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Kolik měříš?</a:t>
            </a:r>
          </a:p>
          <a:p>
            <a:pPr marL="0" indent="0">
              <a:buFont typeface="Georgia" pitchFamily="18" charset="0"/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					Jak hluboká je studna?</a:t>
            </a:r>
          </a:p>
          <a:p>
            <a:pPr marL="0" indent="0">
              <a:buFont typeface="Georgia" pitchFamily="18" charset="0"/>
              <a:buNone/>
            </a:pPr>
            <a:endParaRPr lang="cs-CZ" sz="28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Georgia" pitchFamily="18" charset="0"/>
              <a:buNone/>
            </a:pPr>
            <a:endParaRPr lang="cs-CZ" sz="28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Georgia" pitchFamily="18" charset="0"/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Jak vysoká je hora?</a:t>
            </a:r>
          </a:p>
          <a:p>
            <a:pPr marL="0" indent="0">
              <a:buFont typeface="Georgia" pitchFamily="18" charset="0"/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>
              <a:buFont typeface="Georgia" pitchFamily="18" charset="0"/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				Jak daleko je nádraží?</a:t>
            </a:r>
          </a:p>
          <a:p>
            <a:pPr marL="0" indent="0">
              <a:buFont typeface="Georgia" pitchFamily="18" charset="0"/>
              <a:buNone/>
            </a:pPr>
            <a:endParaRPr lang="cs-CZ" sz="28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Georgia" pitchFamily="18" charset="0"/>
              <a:buNone/>
            </a:pPr>
            <a:endParaRPr lang="cs-CZ" sz="28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Georgia" pitchFamily="18" charset="0"/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Abychom mohli odpovědět, musíme umět měřit délku.</a:t>
            </a:r>
          </a:p>
        </p:txBody>
      </p:sp>
      <p:pic>
        <p:nvPicPr>
          <p:cNvPr id="1026" name="Picture 2" descr="C:\Users\MadamA\AppData\Local\Microsoft\Windows\Temporary Internet Files\Content.IE5\C22SQY7V\MC9000888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1052513"/>
            <a:ext cx="12763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MadamA\AppData\Local\Microsoft\Windows\Temporary Internet Files\Content.IE5\9DYVA0EI\MC90021509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1960563"/>
            <a:ext cx="1435100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MadamA\AppData\Local\Microsoft\Windows\Temporary Internet Files\Content.IE5\9DYVA0EI\MC90040612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860800"/>
            <a:ext cx="1828800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C:\Users\MadamA\AppData\Local\Microsoft\Windows\Temporary Internet Files\Content.IE5\Z20J3IYZ\MC900344181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4756150"/>
            <a:ext cx="1819275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ČÍM MĚŘÍME DÉLKU?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288" y="731838"/>
            <a:ext cx="8353425" cy="5721350"/>
          </a:xfrm>
        </p:spPr>
        <p:txBody>
          <a:bodyPr rtlCol="0">
            <a:normAutofit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K měření délky používáme různá délková měřidla: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skládací metr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rejčovský metr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vinovací metr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ravítko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ásmo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ikrometr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osuvné měřidlo </a:t>
            </a:r>
            <a:endParaRPr lang="cs-CZ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adamA\AppData\Local\Microsoft\Windows\Temporary Internet Files\Content.IE5\K0LCCLD0\MC90029605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2250" y="1341438"/>
            <a:ext cx="17637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MadamA\AppData\Local\Microsoft\Windows\Temporary Internet Files\Content.IE5\Z20J3IYZ\MP90038677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1412875"/>
            <a:ext cx="2043112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MadamA\AppData\Local\Microsoft\Windows\Temporary Internet Files\Content.IE5\K0LCCLD0\MC900433845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2692400"/>
            <a:ext cx="19716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MadamA\AppData\Local\Microsoft\Windows\Temporary Internet Files\Content.IE5\C22SQY7V\MC90041262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5875" y="2619375"/>
            <a:ext cx="2074863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C:\Users\MadamA\AppData\Local\Microsoft\Windows\Temporary Internet Files\Content.IE5\K0LCCLD0\MC900294104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68750" y="3648075"/>
            <a:ext cx="1827213" cy="172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C:\Users\MadamA\AppData\Local\Microsoft\Windows\Temporary Internet Files\Content.IE5\9DYVA0EI\MC900055081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793082" y="4634706"/>
            <a:ext cx="113506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C:\Users\MadamA\AppData\Local\Microsoft\Windows\Temporary Internet Files\Content.IE5\9DYVA0EI\MC900233966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3625" y="4341813"/>
            <a:ext cx="235585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JAK MĚŘÍME DÉLKU?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1916113"/>
            <a:ext cx="2692400" cy="372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4213" y="981075"/>
            <a:ext cx="6624637" cy="5400675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zvolíme vhodné měřidlo</a:t>
            </a:r>
          </a:p>
          <a:p>
            <a:pPr>
              <a:buFont typeface="Arial" charset="0"/>
              <a:buChar char="•"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zjistíme jednotku měřidla, hodnotu nejmenšího dílku stupnice, rozsah stupnice</a:t>
            </a:r>
          </a:p>
          <a:p>
            <a:pPr>
              <a:buFont typeface="Arial" charset="0"/>
              <a:buChar char="•"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měřidlo přiložíme přesně na měřenou délku</a:t>
            </a:r>
          </a:p>
          <a:p>
            <a:pPr>
              <a:buFont typeface="Arial" charset="0"/>
              <a:buChar char="•"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na stupnici měřidla se díváme kolmo</a:t>
            </a:r>
          </a:p>
          <a:p>
            <a:pPr>
              <a:buFont typeface="Georgia" pitchFamily="18" charset="0"/>
              <a:buNone/>
            </a:pPr>
            <a:endParaRPr lang="cs-CZ" sz="280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Georgia" pitchFamily="18" charset="0"/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MĚŘENÍ DÉLKY je zjišťování, kolikrát je zvolená jednotka délky obsažena                   v měřeném úseku.</a:t>
            </a:r>
          </a:p>
          <a:p>
            <a:pPr>
              <a:buFont typeface="Arial" charset="0"/>
              <a:buChar char="•"/>
            </a:pPr>
            <a:endParaRPr lang="cs-CZ" sz="280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Georgia" pitchFamily="18" charset="0"/>
              <a:buNone/>
            </a:pPr>
            <a:endParaRPr lang="cs-CZ" sz="280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cs-CZ" sz="28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JEDNOTKY DÉLKY?????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4213" y="981075"/>
            <a:ext cx="6624637" cy="5400675"/>
          </a:xfrm>
        </p:spPr>
        <p:txBody>
          <a:bodyPr rtlCol="0">
            <a:normAutofit fontScale="92500" lnSpcReduction="20000"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palec (</a:t>
            </a:r>
            <a:r>
              <a:rPr lang="cs-CZ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inch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2,54 cm</a:t>
            </a:r>
            <a:endParaRPr lang="cs-CZ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áh </a:t>
            </a:r>
            <a:r>
              <a:rPr lang="cs-CZ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 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cca 1,8 m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Stopa (</a:t>
            </a:r>
            <a:r>
              <a:rPr lang="cs-CZ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foot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30,48 cm</a:t>
            </a:r>
            <a:endParaRPr lang="cs-CZ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yard</a:t>
            </a:r>
            <a:r>
              <a:rPr lang="cs-CZ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0,9144 m</a:t>
            </a:r>
            <a:endParaRPr lang="cs-CZ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loket</a:t>
            </a:r>
            <a:r>
              <a:rPr lang="cs-CZ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cca 59 cm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dlaň</a:t>
            </a:r>
            <a:r>
              <a:rPr lang="cs-CZ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cca 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8cm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dvojkrok</a:t>
            </a:r>
            <a:endParaRPr lang="cs-CZ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Dnes je </a:t>
            </a:r>
            <a:r>
              <a:rPr lang="cs-CZ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metr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zákl.jednotka</a:t>
            </a:r>
            <a:endParaRPr lang="cs-CZ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délky-odvozena od rychlosti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větla ve vakuu.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2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vakuum = vzduchoprázdno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cs-CZ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908050"/>
            <a:ext cx="3863975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MĚŘENÍ DÉLKY 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4213" y="981075"/>
            <a:ext cx="6624637" cy="5400675"/>
          </a:xfrm>
        </p:spPr>
        <p:txBody>
          <a:bodyPr rtlCol="0">
            <a:normAutofit lnSpcReduction="10000"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MĚŘENÍ DÉLKY je zjišťování, kolikrát je zvolená jednotka délky obsažena v měřeném 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úseku.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K měření délky používáme délková měřidla - skládací, svinovací, krejčovský metr, pásmo, pravítko….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Moderní měření délky – měřící přístroje       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s digitální stupnicí.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Úkol: 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změř rozměry těles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na lavici – pravítko, měřítko</a:t>
            </a:r>
            <a:endParaRPr lang="cs-CZ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5" name="Picture 3" descr="C:\Users\MadamA\AppData\Local\Microsoft\Windows\Temporary Internet Files\Content.IE5\K0LCCLD0\MM900286670[2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97788" y="-6350"/>
            <a:ext cx="113982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Obrázek 7" descr="Soubor:Calipers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4292600"/>
            <a:ext cx="3762375" cy="233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1" y="404664"/>
            <a:ext cx="7694240" cy="648072"/>
          </a:xfrm>
        </p:spPr>
        <p:txBody>
          <a:bodyPr/>
          <a:lstStyle/>
          <a:p>
            <a:pPr marL="0" indent="0" algn="l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Citace: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4213" y="1125538"/>
            <a:ext cx="7559675" cy="4967287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Text:</a:t>
            </a:r>
          </a:p>
          <a:p>
            <a:pPr marL="425196" indent="-342900" fontAlgn="auto">
              <a:buClr>
                <a:schemeClr val="accent6">
                  <a:lumMod val="75000"/>
                </a:schemeClr>
              </a:buClr>
              <a:buFont typeface="Georgia" pitchFamily="18" charset="0"/>
              <a:buAutoNum type="arabicPeriod"/>
              <a:defRPr/>
            </a:pP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Autor..</a:t>
            </a:r>
          </a:p>
          <a:p>
            <a:pPr marL="425196" indent="-342900" fontAlgn="auto">
              <a:buClr>
                <a:schemeClr val="accent6">
                  <a:lumMod val="75000"/>
                </a:schemeClr>
              </a:buClr>
              <a:buFont typeface="Georgia" pitchFamily="18" charset="0"/>
              <a:buAutoNum type="arabicPeriod"/>
              <a:defRPr/>
            </a:pP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KOLÁŘOVÁ, Růžena a kol. </a:t>
            </a:r>
            <a:r>
              <a:rPr lang="cs-CZ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Fyzika 6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 Praha: Prometheus, 2001, ISBN 80-7196-121-3</a:t>
            </a: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25196" indent="-342900" fontAlgn="auto">
              <a:buClr>
                <a:schemeClr val="accent6">
                  <a:lumMod val="75000"/>
                </a:schemeClr>
              </a:buClr>
              <a:buFont typeface="Georgia" pitchFamily="18" charset="0"/>
              <a:buAutoNum type="arabicPeriod"/>
              <a:defRPr/>
            </a:pP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RAUNER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Karel a kol. </a:t>
            </a:r>
            <a:r>
              <a:rPr lang="cs-CZ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Fyzika 6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 Plzeň: Fraus, 2004, ISBN 80-7238-210-1</a:t>
            </a: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25196" indent="-342900" fontAlgn="auto">
              <a:buClr>
                <a:schemeClr val="accent6">
                  <a:lumMod val="75000"/>
                </a:schemeClr>
              </a:buClr>
              <a:buFont typeface="Georgia" pitchFamily="18" charset="0"/>
              <a:buAutoNum type="arabicPeriod"/>
              <a:defRPr/>
            </a:pP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ROJKO, Milan a kol. </a:t>
            </a:r>
            <a:r>
              <a:rPr lang="cs-CZ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Fyzika kolem nás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Scientia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1995, ISBN 80-85827-77-8(ŽÁK.VERZE). </a:t>
            </a:r>
            <a:endParaRPr lang="cs-CZ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Ilustrace:</a:t>
            </a:r>
          </a:p>
          <a:p>
            <a:pPr marL="425196" indent="-342900" fontAlgn="auto">
              <a:buClr>
                <a:schemeClr val="accent6">
                  <a:lumMod val="75000"/>
                </a:schemeClr>
              </a:buClr>
              <a:buFont typeface="Georgia" pitchFamily="18" charset="0"/>
              <a:buAutoNum type="arabicPeriod"/>
              <a:defRPr/>
            </a:pP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www.office.microsoft.com</a:t>
            </a:r>
            <a:endParaRPr lang="cs-CZ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25196" indent="-342900" fontAlgn="auto">
              <a:buClr>
                <a:schemeClr val="accent6">
                  <a:lumMod val="75000"/>
                </a:schemeClr>
              </a:buClr>
              <a:buFont typeface="Georgia" pitchFamily="18" charset="0"/>
              <a:buAutoNum type="arabicPeriod"/>
              <a:defRPr/>
            </a:pPr>
            <a:r>
              <a:rPr lang="cs-CZ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Sken</a:t>
            </a: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obrázku, 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ROJKO, Milan a kol. </a:t>
            </a:r>
            <a:r>
              <a:rPr lang="cs-CZ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Fyzika kolem nás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Praha: </a:t>
            </a:r>
            <a:r>
              <a:rPr lang="cs-CZ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Scientia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1995, ISBN 80-85827-77-8(ŽÁK.VERZE). </a:t>
            </a:r>
            <a:endParaRPr lang="cs-CZ" sz="1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25196" indent="-342900" fontAlgn="auto">
              <a:buClr>
                <a:schemeClr val="accent6">
                  <a:lumMod val="75000"/>
                </a:schemeClr>
              </a:buClr>
              <a:buFont typeface="Georgia" pitchFamily="18" charset="0"/>
              <a:buAutoNum type="arabicPeriod"/>
              <a:defRPr/>
            </a:pPr>
            <a:r>
              <a:rPr lang="cs-CZ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Sken</a:t>
            </a: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obrázku, 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KOLÁŘOVÁ, Růžena a kol. </a:t>
            </a:r>
            <a:r>
              <a:rPr lang="cs-CZ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Fyzika 6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 Praha: Prometheus, 2001, ISBN 80-7196-121-3</a:t>
            </a:r>
            <a:endParaRPr lang="cs-CZ" sz="1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25196" indent="-342900" fontAlgn="auto">
              <a:buClr>
                <a:schemeClr val="accent6">
                  <a:lumMod val="75000"/>
                </a:schemeClr>
              </a:buClr>
              <a:buFont typeface="Georgia" pitchFamily="18" charset="0"/>
              <a:buAutoNum type="arabicPeriod"/>
              <a:defRPr/>
            </a:pP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WIKIPEDIE, Internet. </a:t>
            </a:r>
            <a:r>
              <a:rPr lang="cs-CZ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digitální posuvné měřítko</a:t>
            </a:r>
            <a:r>
              <a:rPr lang="cs-CZ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[online]. [cit. 21.11.2012]. Dostupný na WWW: http://cs.wikipedia.org/wiki/Posuvn%C3%A9_m%C4%9B%C5%99%C3%ADtko </a:t>
            </a:r>
            <a:endParaRPr lang="cs-CZ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82296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sz="14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82296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sz="14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163</TotalTime>
  <Words>277</Words>
  <Application>Microsoft Office PowerPoint</Application>
  <PresentationFormat>On-screen Show (4:3)</PresentationFormat>
  <Paragraphs>60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7</vt:i4>
      </vt:variant>
    </vt:vector>
  </HeadingPairs>
  <TitlesOfParts>
    <vt:vector size="17" baseType="lpstr">
      <vt:lpstr>Trebuchet MS</vt:lpstr>
      <vt:lpstr>Arial</vt:lpstr>
      <vt:lpstr>Georgia</vt:lpstr>
      <vt:lpstr>Calibri</vt:lpstr>
      <vt:lpstr>Times New Roman</vt:lpstr>
      <vt:lpstr>Wingdings</vt:lpstr>
      <vt:lpstr>Aerodynamika</vt:lpstr>
      <vt:lpstr>Aerodynamika</vt:lpstr>
      <vt:lpstr>Aerodynamika</vt:lpstr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MadamA</dc:creator>
  <cp:lastModifiedBy>DUM</cp:lastModifiedBy>
  <cp:revision>15</cp:revision>
  <dcterms:created xsi:type="dcterms:W3CDTF">2012-11-20T19:45:12Z</dcterms:created>
  <dcterms:modified xsi:type="dcterms:W3CDTF">2013-03-11T21:12:26Z</dcterms:modified>
</cp:coreProperties>
</file>