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E8FD55-F24D-4D40-9CE3-C8A29E5CB96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B6E825-0FAE-4308-A542-34BEB6D2AF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7430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B6E825-0FAE-4308-A542-34BEB6D2AF6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36111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xmakabix.estranky.cz/wiki/Salvador_Dal%C3%AD" TargetMode="External"/><Relationship Id="rId7" Type="http://schemas.openxmlformats.org/officeDocument/2006/relationships/hyperlink" Target="http://www.xmakabix.estranky.cz/wiki/Ren%C3%A9_Magritte" TargetMode="External"/><Relationship Id="rId2" Type="http://schemas.openxmlformats.org/officeDocument/2006/relationships/hyperlink" Target="http://www.xmakabix.estranky.cz/wiki/Max_Erns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xmakabix.estranky.cz/wiki/Paul_Klee" TargetMode="External"/><Relationship Id="rId5" Type="http://schemas.openxmlformats.org/officeDocument/2006/relationships/hyperlink" Target="http://www.xmakabix.estranky.cz/wiki/Hans_Arp" TargetMode="External"/><Relationship Id="rId4" Type="http://schemas.openxmlformats.org/officeDocument/2006/relationships/hyperlink" Target="http://www.xmakabix.estranky.cz/wiki/Joan_Mir%C3%B3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xmakabix.estranky.cz/w/index.php?title=Josef_%C5%A0%C3%ADma&amp;action=edit" TargetMode="External"/><Relationship Id="rId2" Type="http://schemas.openxmlformats.org/officeDocument/2006/relationships/hyperlink" Target="http://www.xmakabix.estranky.cz/wiki/Jind%C5%99ich_%C5%A0tyrsk%C3%B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xmakabix.estranky.cz/w/index.php?title=V%C3%A1clav_Tikal&amp;action=edit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4111538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850785" y="1017008"/>
            <a:ext cx="5400600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latin typeface="Arial" pitchFamily="34" charset="0"/>
                <a:cs typeface="Arial" pitchFamily="34" charset="0"/>
              </a:rPr>
              <a:t> 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 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Název školy: ZŠ Varnsdorf, Edisonova 2821, okres Děčín, příspěvková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organizace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Umění a kultura,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výtvarná výchova, Surrealismus v malířství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Autor</a:t>
            </a:r>
            <a:r>
              <a:rPr lang="cs-CZ" dirty="0">
                <a:latin typeface="Arial" pitchFamily="34" charset="0"/>
                <a:cs typeface="Arial" pitchFamily="34" charset="0"/>
              </a:rPr>
              <a:t>: 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Olga Pasovská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VY_32_INOVACE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__1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4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/IX.SADA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Anotace: </a:t>
            </a:r>
            <a:r>
              <a:rPr lang="cs-CZ" dirty="0">
                <a:latin typeface="Arial" pitchFamily="34" charset="0"/>
                <a:cs typeface="Arial" pitchFamily="34" charset="0"/>
              </a:rPr>
              <a:t>Prezentace je určena pro žáky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2. stupně, </a:t>
            </a:r>
            <a:r>
              <a:rPr lang="cs-CZ" dirty="0">
                <a:latin typeface="Arial" pitchFamily="34" charset="0"/>
                <a:cs typeface="Arial" pitchFamily="34" charset="0"/>
              </a:rPr>
              <a:t>slouží k výkladu učiva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Surrealismus v malířství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Období: září-prosinec 2011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 </a:t>
            </a:r>
          </a:p>
        </p:txBody>
      </p:sp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01208"/>
            <a:ext cx="5718810" cy="12439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5732800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SURREALISMUS v malířství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1800" b="1" dirty="0" smtClean="0"/>
          </a:p>
          <a:p>
            <a:pPr marL="0" indent="0" algn="ctr">
              <a:buNone/>
            </a:pPr>
            <a:endParaRPr lang="cs-CZ" sz="1800" b="1" dirty="0"/>
          </a:p>
          <a:p>
            <a:pPr marL="0" indent="0" algn="ctr">
              <a:buNone/>
            </a:pPr>
            <a:r>
              <a:rPr lang="cs-CZ" sz="1800" b="1" dirty="0" smtClean="0"/>
              <a:t>! Do internetového vyhledávače Google zadej heslo „obrázky“, klíčové slovo „surrealismus“ a prohlédni si některá surrealistická díla.</a:t>
            </a:r>
          </a:p>
          <a:p>
            <a:pPr>
              <a:buFont typeface="Wingdings" pitchFamily="2" charset="2"/>
              <a:buChar char="v"/>
            </a:pPr>
            <a:endParaRPr lang="cs-CZ" sz="1800" b="1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e</a:t>
            </a:r>
            <a:r>
              <a:rPr lang="cs-CZ" sz="1800" dirty="0" smtClean="0"/>
              <a:t>vropský umělecký směr usilující o „absolutní realitu“ (první použil termín </a:t>
            </a:r>
            <a:r>
              <a:rPr lang="cs-CZ" sz="1800" dirty="0" err="1" smtClean="0"/>
              <a:t>Guillaume</a:t>
            </a:r>
            <a:r>
              <a:rPr lang="cs-CZ" sz="1800" dirty="0" smtClean="0"/>
              <a:t> </a:t>
            </a:r>
            <a:r>
              <a:rPr lang="cs-CZ" sz="1800" dirty="0" err="1" smtClean="0"/>
              <a:t>Apollinaire</a:t>
            </a:r>
            <a:r>
              <a:rPr lang="cs-CZ" sz="1800" dirty="0" smtClean="0"/>
              <a:t>, </a:t>
            </a:r>
            <a:r>
              <a:rPr lang="cs-CZ" sz="1800" dirty="0" err="1" smtClean="0"/>
              <a:t>sur</a:t>
            </a:r>
            <a:r>
              <a:rPr lang="cs-CZ" sz="1800" dirty="0" smtClean="0"/>
              <a:t> – nad)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r.1924 vydán Surrealistický Manifest – autorem francouzský básník André Breton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u</a:t>
            </a:r>
            <a:r>
              <a:rPr lang="cs-CZ" sz="1800" dirty="0" smtClean="0"/>
              <a:t>mělecké dílo -  záznam stavu umělcovy „ duše“ bez přípravy a bez kontroly rozumu, snaha o zachycení snů, představ, myšlenek a pocitů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p</a:t>
            </a:r>
            <a:r>
              <a:rPr lang="cs-CZ" sz="1800" dirty="0" smtClean="0"/>
              <a:t>říznivci dělnické třídy, revoluce, komunismu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b="1" dirty="0" smtClean="0"/>
          </a:p>
          <a:p>
            <a:pPr marL="0" indent="0" algn="ctr">
              <a:buNone/>
            </a:pPr>
            <a:endParaRPr lang="cs-CZ" sz="1800" b="1" dirty="0" smtClean="0"/>
          </a:p>
          <a:p>
            <a:pPr marL="0" indent="0">
              <a:buNone/>
            </a:pPr>
            <a:endParaRPr lang="cs-CZ" sz="1800" b="1" dirty="0" smtClean="0"/>
          </a:p>
          <a:p>
            <a:pPr marL="0" indent="0">
              <a:buNone/>
            </a:pPr>
            <a:endParaRPr lang="cs-CZ" sz="1800" b="1" dirty="0"/>
          </a:p>
          <a:p>
            <a:pPr marL="0" indent="0">
              <a:buNone/>
            </a:pPr>
            <a:endParaRPr lang="cs-CZ" sz="1800" b="1" dirty="0" smtClean="0"/>
          </a:p>
          <a:p>
            <a:pPr marL="0" indent="0">
              <a:buNone/>
            </a:pPr>
            <a:endParaRPr lang="cs-CZ" sz="1800" b="1" dirty="0"/>
          </a:p>
        </p:txBody>
      </p:sp>
    </p:spTree>
    <p:extLst>
      <p:ext uri="{BB962C8B-B14F-4D97-AF65-F5344CB8AC3E}">
        <p14:creationId xmlns:p14="http://schemas.microsoft.com/office/powerpoint/2010/main" xmlns="" val="50145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SVĚTOVÍ  SURREALISTÉ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>
            <a:normAutofit fontScale="92500" lnSpcReduction="10000"/>
          </a:bodyPr>
          <a:lstStyle/>
          <a:p>
            <a:pPr lvl="0">
              <a:buFont typeface="Wingdings" pitchFamily="2" charset="2"/>
              <a:buChar char="v"/>
            </a:pPr>
            <a:r>
              <a:rPr lang="cs-CZ" sz="2400" u="sng" dirty="0" smtClean="0">
                <a:hlinkClick r:id="rId2" tooltip="Max Ernst"/>
              </a:rPr>
              <a:t>Max </a:t>
            </a:r>
            <a:r>
              <a:rPr lang="cs-CZ" sz="2400" u="sng" dirty="0">
                <a:hlinkClick r:id="rId2" tooltip="Max Ernst"/>
              </a:rPr>
              <a:t>Ernst</a:t>
            </a:r>
            <a:endParaRPr lang="cs-CZ" sz="2400" dirty="0"/>
          </a:p>
          <a:p>
            <a:pPr lvl="0">
              <a:buFont typeface="Wingdings" pitchFamily="2" charset="2"/>
              <a:buChar char="v"/>
            </a:pPr>
            <a:r>
              <a:rPr lang="cs-CZ" sz="2400" u="sng" dirty="0">
                <a:hlinkClick r:id="rId3" tooltip="Salvador Dalí"/>
              </a:rPr>
              <a:t>Salvador </a:t>
            </a:r>
            <a:r>
              <a:rPr lang="cs-CZ" sz="2400" u="sng" dirty="0" smtClean="0">
                <a:hlinkClick r:id="rId3" tooltip="Salvador Dalí"/>
              </a:rPr>
              <a:t>Dalí</a:t>
            </a:r>
            <a:r>
              <a:rPr lang="cs-CZ" sz="2800" dirty="0" smtClean="0"/>
              <a:t>    </a:t>
            </a:r>
            <a:r>
              <a:rPr lang="cs-CZ" sz="1800" dirty="0" smtClean="0"/>
              <a:t>°změny tvarů skutečných předmětů a přetváření    skutečnosti do fantastických kompozic                                                                         °charakteristické prvky – roztékající se hodiny, postavy se šuplíky, sloni na tenkých nohách, berle a mravenci</a:t>
            </a:r>
          </a:p>
          <a:p>
            <a:pPr lvl="0">
              <a:buFont typeface="Wingdings" pitchFamily="2" charset="2"/>
              <a:buChar char="v"/>
            </a:pPr>
            <a:r>
              <a:rPr lang="cs-CZ" sz="2400" u="sng" dirty="0" smtClean="0">
                <a:hlinkClick r:id="rId4" tooltip="Joan Miró"/>
              </a:rPr>
              <a:t>Joan </a:t>
            </a:r>
            <a:r>
              <a:rPr lang="cs-CZ" sz="2400" u="sng" dirty="0" err="1">
                <a:hlinkClick r:id="rId4" tooltip="Joan Miró"/>
              </a:rPr>
              <a:t>Miró</a:t>
            </a:r>
            <a:endParaRPr lang="cs-CZ" sz="2400" dirty="0"/>
          </a:p>
          <a:p>
            <a:pPr lvl="0">
              <a:buFont typeface="Wingdings" pitchFamily="2" charset="2"/>
              <a:buChar char="v"/>
            </a:pPr>
            <a:r>
              <a:rPr lang="cs-CZ" sz="2400" u="sng" dirty="0">
                <a:hlinkClick r:id="rId5" tooltip="Hans Arp"/>
              </a:rPr>
              <a:t>Hans </a:t>
            </a:r>
            <a:r>
              <a:rPr lang="cs-CZ" sz="2400" u="sng" dirty="0" err="1">
                <a:hlinkClick r:id="rId5" tooltip="Hans Arp"/>
              </a:rPr>
              <a:t>Arp</a:t>
            </a:r>
            <a:endParaRPr lang="cs-CZ" sz="2400" dirty="0"/>
          </a:p>
          <a:p>
            <a:pPr lvl="0">
              <a:buFont typeface="Wingdings" pitchFamily="2" charset="2"/>
              <a:buChar char="v"/>
            </a:pPr>
            <a:r>
              <a:rPr lang="cs-CZ" sz="2400" u="sng" dirty="0">
                <a:hlinkClick r:id="rId6" tooltip="Paul Klee"/>
              </a:rPr>
              <a:t>Paul </a:t>
            </a:r>
            <a:r>
              <a:rPr lang="cs-CZ" sz="2400" u="sng" dirty="0" err="1">
                <a:hlinkClick r:id="rId6" tooltip="Paul Klee"/>
              </a:rPr>
              <a:t>Klee</a:t>
            </a:r>
            <a:endParaRPr lang="cs-CZ" sz="2400" dirty="0"/>
          </a:p>
          <a:p>
            <a:pPr>
              <a:buFont typeface="Wingdings" pitchFamily="2" charset="2"/>
              <a:buChar char="v"/>
            </a:pPr>
            <a:r>
              <a:rPr lang="cs-CZ" sz="2400" u="sng" dirty="0">
                <a:hlinkClick r:id="rId7" tooltip="René Magritte"/>
              </a:rPr>
              <a:t>René </a:t>
            </a:r>
            <a:r>
              <a:rPr lang="cs-CZ" sz="2400" dirty="0" err="1" smtClean="0">
                <a:hlinkClick r:id="rId7" tooltip="René Magritte"/>
              </a:rPr>
              <a:t>Magritte</a:t>
            </a:r>
            <a:r>
              <a:rPr lang="cs-CZ" sz="2200" dirty="0" smtClean="0"/>
              <a:t>  °</a:t>
            </a:r>
            <a:r>
              <a:rPr lang="cs-CZ" sz="1800" dirty="0" smtClean="0"/>
              <a:t>skutečné postavy a předměty uvádí do nečekaných kontextů, např. z domácího krbu vyjíždí parní lokomotiva</a:t>
            </a:r>
          </a:p>
          <a:p>
            <a:pPr marL="0" indent="0">
              <a:buNone/>
            </a:pPr>
            <a:r>
              <a:rPr lang="cs-CZ" sz="1800" b="1" dirty="0" smtClean="0"/>
              <a:t>		        °</a:t>
            </a:r>
            <a:r>
              <a:rPr lang="cs-CZ" sz="1800" dirty="0" smtClean="0"/>
              <a:t>humor, vtip</a:t>
            </a:r>
          </a:p>
          <a:p>
            <a:pPr marL="0" indent="0">
              <a:buNone/>
            </a:pPr>
            <a:r>
              <a:rPr lang="cs-CZ" sz="1800" b="1" dirty="0" smtClean="0"/>
              <a:t>! Pomocí internetového vyhledávače Google  si prohlédni díla  těchto autorů – klíčovým slovem jsou jejich jména.</a:t>
            </a:r>
          </a:p>
          <a:p>
            <a:pPr marL="0" indent="0">
              <a:buNone/>
            </a:pPr>
            <a:r>
              <a:rPr lang="cs-CZ" sz="1800" b="1" dirty="0" smtClean="0"/>
              <a:t>! V elektronickém slovníku vyhledej význam slov „kompozice“ a „kontext“.</a:t>
            </a:r>
          </a:p>
        </p:txBody>
      </p:sp>
    </p:spTree>
    <p:extLst>
      <p:ext uri="{BB962C8B-B14F-4D97-AF65-F5344CB8AC3E}">
        <p14:creationId xmlns:p14="http://schemas.microsoft.com/office/powerpoint/2010/main" xmlns="" val="17238714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ČEŠTÍ  SURREALISTÉ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endParaRPr lang="cs-CZ" u="sng" dirty="0" smtClean="0"/>
          </a:p>
          <a:p>
            <a:pPr marL="0" lvl="0" indent="0">
              <a:buNone/>
            </a:pPr>
            <a:endParaRPr lang="cs-CZ" sz="2000" dirty="0"/>
          </a:p>
          <a:p>
            <a:pPr lvl="0"/>
            <a:r>
              <a:rPr lang="cs-CZ" u="sng" dirty="0">
                <a:hlinkClick r:id="rId2" tooltip="Jindřich Štyrský"/>
              </a:rPr>
              <a:t>Jindřich </a:t>
            </a:r>
            <a:r>
              <a:rPr lang="cs-CZ" u="sng" dirty="0" smtClean="0">
                <a:hlinkClick r:id="rId2" tooltip="Jindřich Štyrský"/>
              </a:rPr>
              <a:t>Štyrský</a:t>
            </a:r>
            <a:r>
              <a:rPr lang="cs-CZ" u="sng" dirty="0" smtClean="0"/>
              <a:t> </a:t>
            </a:r>
            <a:r>
              <a:rPr lang="cs-CZ" sz="2000" dirty="0" smtClean="0"/>
              <a:t>(fotografie a koláže)</a:t>
            </a:r>
            <a:endParaRPr lang="cs-CZ" sz="2000" dirty="0"/>
          </a:p>
          <a:p>
            <a:pPr lvl="0"/>
            <a:r>
              <a:rPr lang="cs-CZ" dirty="0">
                <a:hlinkClick r:id="rId3" tooltip="Josef Šíma"/>
              </a:rPr>
              <a:t>Josef </a:t>
            </a:r>
            <a:r>
              <a:rPr lang="cs-CZ" dirty="0" smtClean="0">
                <a:hlinkClick r:id="rId3" tooltip="Josef Šíma"/>
              </a:rPr>
              <a:t>Šíma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u="sng" dirty="0">
                <a:hlinkClick r:id="rId4" tooltip="Václav Tikal"/>
              </a:rPr>
              <a:t>Václav </a:t>
            </a:r>
            <a:r>
              <a:rPr lang="cs-CZ" u="sng" dirty="0" smtClean="0">
                <a:hlinkClick r:id="rId4" tooltip="Václav Tikal"/>
              </a:rPr>
              <a:t>Tikal</a:t>
            </a:r>
            <a:endParaRPr lang="cs-CZ" u="sng" dirty="0" smtClean="0"/>
          </a:p>
          <a:p>
            <a:endParaRPr lang="cs-CZ" u="sng" dirty="0"/>
          </a:p>
          <a:p>
            <a:pPr marL="0" indent="0">
              <a:buNone/>
            </a:pPr>
            <a:r>
              <a:rPr lang="cs-CZ" sz="2000" b="1" dirty="0"/>
              <a:t>! </a:t>
            </a:r>
            <a:r>
              <a:rPr lang="cs-CZ" sz="2000" b="1" dirty="0" smtClean="0"/>
              <a:t>Opět pomocí </a:t>
            </a:r>
            <a:r>
              <a:rPr lang="cs-CZ" sz="2000" b="1" dirty="0"/>
              <a:t>internetového vyhledávače Google  si prohlédni díla  </a:t>
            </a:r>
            <a:r>
              <a:rPr lang="cs-CZ" sz="2000" b="1" dirty="0" smtClean="0"/>
              <a:t>uvedených </a:t>
            </a:r>
            <a:r>
              <a:rPr lang="cs-CZ" sz="2000" b="1" dirty="0"/>
              <a:t>autorů – klíčovým slovem jsou jejich jména.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03184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229200"/>
            <a:ext cx="5718810" cy="124396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971600" y="764704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643364" y="1134036"/>
            <a:ext cx="43645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http://cs.wikipedia.org/wiki/Surrealismus</a:t>
            </a:r>
          </a:p>
        </p:txBody>
      </p:sp>
      <p:sp>
        <p:nvSpPr>
          <p:cNvPr id="6" name="Obdélník 5"/>
          <p:cNvSpPr/>
          <p:nvPr/>
        </p:nvSpPr>
        <p:spPr>
          <a:xfrm>
            <a:off x="2643364" y="154487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/>
              <a:t>http://www.google.cz/search?q=obr%C3%A1zky+um%C4%9Bn%C3%AD+objektu&amp;hl=cs&amp;prmd=imvns&amp;tbm=isch&amp;tbo=u&amp;source=univ&amp;sa=X&amp;ei=lBHmTq6MFszQ4QTmrpSiBQ&amp;sqi=2&amp;ved=0CDQQsAQ&amp;biw=1366&amp;bih=627#hl=cs&amp;tbm=isch&amp;sa=1&amp;q=obr%C3%A1zky+surrealismus&amp;oq=obr%C3%A1zky+surrealismus&amp;aq=f&amp;aqi=&amp;aql=&amp;gs_sm=s&amp;gs_upl=238527l246265l0l248229l22l22l0l18l8l0l175l421l3.1l4l0&amp;bav=on.2,or.r_gc.r_pw.,cf.osb&amp;fp=97275ef66f7dfdf&amp;biw=1366&amp;bih=627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699792" y="4135878"/>
            <a:ext cx="1769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  7.12.2011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78198" y="261898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http://zuzsar.blogspot.com/2010/11/salvador-dali_2384.html</a:t>
            </a:r>
          </a:p>
        </p:txBody>
      </p:sp>
      <p:sp>
        <p:nvSpPr>
          <p:cNvPr id="8" name="Obdélník 7"/>
          <p:cNvSpPr/>
          <p:nvPr/>
        </p:nvSpPr>
        <p:spPr>
          <a:xfrm>
            <a:off x="2643364" y="342900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http://www.flandry.cz/umeni-kultura-2/muzeum-reneho-magritta.html</a:t>
            </a:r>
          </a:p>
        </p:txBody>
      </p:sp>
    </p:spTree>
    <p:extLst>
      <p:ext uri="{BB962C8B-B14F-4D97-AF65-F5344CB8AC3E}">
        <p14:creationId xmlns:p14="http://schemas.microsoft.com/office/powerpoint/2010/main" xmlns="" val="17280098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300</TotalTime>
  <Words>206</Words>
  <Application>Microsoft Office PowerPoint</Application>
  <PresentationFormat>Předvádění na obrazovce (4:3)</PresentationFormat>
  <Paragraphs>48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Snímek 1</vt:lpstr>
      <vt:lpstr>SURREALISMUS v malířství</vt:lpstr>
      <vt:lpstr>SVĚTOVÍ  SURREALISTÉ</vt:lpstr>
      <vt:lpstr>ČEŠTÍ  SURREALISTÉ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Jazyk Autor: Mgr. Olga Pasovská Název materiálu: VY_32_INOVACE_01/IV. SADA</dc:title>
  <dc:creator>Ucitele4</dc:creator>
  <cp:lastModifiedBy>Rumcajs</cp:lastModifiedBy>
  <cp:revision>34</cp:revision>
  <dcterms:created xsi:type="dcterms:W3CDTF">2011-11-04T09:30:49Z</dcterms:created>
  <dcterms:modified xsi:type="dcterms:W3CDTF">2012-03-12T14:17:26Z</dcterms:modified>
</cp:coreProperties>
</file>