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4" r:id="rId7"/>
    <p:sldId id="265" r:id="rId8"/>
    <p:sldId id="262" r:id="rId9"/>
    <p:sldId id="261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970" autoAdjust="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5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jp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5.JPG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4.JPG"/><Relationship Id="rId5" Type="http://schemas.openxmlformats.org/officeDocument/2006/relationships/image" Target="../media/image3.jpeg"/><Relationship Id="rId4" Type="http://schemas.openxmlformats.org/officeDocument/2006/relationships/image" Target="../media/image23.GIF"/><Relationship Id="rId9" Type="http://schemas.openxmlformats.org/officeDocument/2006/relationships/image" Target="../media/image2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632734278"/>
              </p:ext>
            </p:extLst>
          </p:nvPr>
        </p:nvGraphicFramePr>
        <p:xfrm>
          <a:off x="457200" y="1526706"/>
          <a:ext cx="8229600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smtClean="0"/>
                        <a:t>Reg.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5.11.2012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VY_52_INOVACE_50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KOŽNÍ SOUSTAVA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žáky seznamuje s kožní soustavou člověka,</a:t>
                      </a:r>
                      <a:r>
                        <a:rPr lang="cs-CZ" baseline="0" dirty="0" smtClean="0"/>
                        <a:t> běžnými nemocemi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Kožní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je </a:t>
            </a:r>
            <a:r>
              <a:rPr lang="cs-CZ" sz="3200" b="1" dirty="0" smtClean="0"/>
              <a:t>tvořena kůží</a:t>
            </a:r>
          </a:p>
          <a:p>
            <a:pPr>
              <a:buFont typeface="Wingdings" pitchFamily="2" charset="2"/>
              <a:buChar char="Ø"/>
            </a:pPr>
            <a:endParaRPr lang="cs-CZ" sz="3200" b="1" dirty="0" smtClean="0"/>
          </a:p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pokrývá a chrání povrch těla</a:t>
            </a:r>
          </a:p>
          <a:p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5" y="1600200"/>
            <a:ext cx="3388866" cy="5080820"/>
          </a:xfr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Z kůže vyrůstají:</a:t>
            </a:r>
          </a:p>
          <a:p>
            <a:r>
              <a:rPr lang="cs-CZ" sz="3200" b="1" dirty="0" smtClean="0"/>
              <a:t>vlasy</a:t>
            </a:r>
          </a:p>
          <a:p>
            <a:r>
              <a:rPr lang="cs-CZ" sz="3200" b="1" dirty="0" smtClean="0"/>
              <a:t>chlupy</a:t>
            </a:r>
          </a:p>
          <a:p>
            <a:r>
              <a:rPr lang="cs-CZ" sz="3200" b="1" dirty="0" smtClean="0"/>
              <a:t>řasy</a:t>
            </a:r>
          </a:p>
          <a:p>
            <a:r>
              <a:rPr lang="cs-CZ" sz="3200" b="1" dirty="0" smtClean="0"/>
              <a:t>obočí</a:t>
            </a:r>
          </a:p>
          <a:p>
            <a:r>
              <a:rPr lang="cs-CZ" sz="3200" b="1" dirty="0" smtClean="0"/>
              <a:t>vousy</a:t>
            </a:r>
          </a:p>
          <a:p>
            <a:r>
              <a:rPr lang="cs-CZ" sz="3200" b="1" dirty="0" smtClean="0"/>
              <a:t>nehty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6" t="11190" r="17489" b="12965"/>
          <a:stretch/>
        </p:blipFill>
        <p:spPr>
          <a:xfrm>
            <a:off x="3203848" y="4312289"/>
            <a:ext cx="1925369" cy="2210938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4" b="16683"/>
          <a:stretch/>
        </p:blipFill>
        <p:spPr>
          <a:xfrm>
            <a:off x="6371688" y="2330666"/>
            <a:ext cx="2492994" cy="1674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8" r="15099"/>
          <a:stretch/>
        </p:blipFill>
        <p:spPr>
          <a:xfrm>
            <a:off x="3847364" y="1435402"/>
            <a:ext cx="1924335" cy="266630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52" r="15988"/>
          <a:stretch/>
        </p:blipFill>
        <p:spPr>
          <a:xfrm>
            <a:off x="5796136" y="4005064"/>
            <a:ext cx="1822049" cy="274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4584" y="1453176"/>
            <a:ext cx="4537415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Význam kůže:</a:t>
            </a:r>
          </a:p>
          <a:p>
            <a:r>
              <a:rPr lang="cs-CZ" sz="3200" i="1" dirty="0" smtClean="0"/>
              <a:t>chrání</a:t>
            </a:r>
            <a:r>
              <a:rPr lang="cs-CZ" sz="3200" b="1" dirty="0" smtClean="0"/>
              <a:t> </a:t>
            </a:r>
            <a:r>
              <a:rPr lang="cs-CZ" sz="3200" dirty="0" smtClean="0"/>
              <a:t>tělo</a:t>
            </a:r>
            <a:r>
              <a:rPr lang="cs-CZ" sz="3200" b="1" dirty="0" smtClean="0"/>
              <a:t> proti nárazům</a:t>
            </a:r>
          </a:p>
          <a:p>
            <a:r>
              <a:rPr lang="cs-CZ" sz="3200" dirty="0" smtClean="0"/>
              <a:t>je </a:t>
            </a:r>
            <a:r>
              <a:rPr lang="cs-CZ" sz="3200" i="1" dirty="0" smtClean="0"/>
              <a:t>pružná</a:t>
            </a:r>
            <a:r>
              <a:rPr lang="cs-CZ" sz="3200" dirty="0" smtClean="0"/>
              <a:t> – </a:t>
            </a:r>
            <a:r>
              <a:rPr lang="cs-CZ" sz="3200" b="1" dirty="0" smtClean="0"/>
              <a:t>umožňuje pohyb</a:t>
            </a:r>
          </a:p>
          <a:p>
            <a:endParaRPr lang="cs-CZ" sz="3200" dirty="0" smtClean="0"/>
          </a:p>
          <a:p>
            <a:r>
              <a:rPr lang="cs-CZ" sz="3200" i="1" dirty="0" smtClean="0"/>
              <a:t>chrání</a:t>
            </a:r>
            <a:r>
              <a:rPr lang="cs-CZ" sz="3200" dirty="0" smtClean="0"/>
              <a:t> tělo </a:t>
            </a:r>
            <a:r>
              <a:rPr lang="cs-CZ" sz="3200" b="1" dirty="0" smtClean="0"/>
              <a:t>před průnikem škodlivých látek, mikroorganismů i UV záření</a:t>
            </a:r>
            <a:endParaRPr lang="cs-CZ" sz="32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844102"/>
            <a:ext cx="2677682" cy="2677682"/>
          </a:xfrm>
          <a:prstGeom prst="rect">
            <a:avLst/>
          </a:prstGeom>
        </p:spPr>
      </p:pic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1" r="18537"/>
          <a:stretch/>
        </p:blipFill>
        <p:spPr>
          <a:xfrm>
            <a:off x="6732240" y="1124744"/>
            <a:ext cx="2077050" cy="3170464"/>
          </a:xfr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63875" y="1613883"/>
            <a:ext cx="4038600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Jsou v ní </a:t>
            </a:r>
            <a:r>
              <a:rPr lang="cs-CZ" sz="3200" b="1" dirty="0" smtClean="0"/>
              <a:t>smyslové buňky</a:t>
            </a:r>
            <a:r>
              <a:rPr lang="cs-CZ" sz="3200" dirty="0" smtClean="0"/>
              <a:t>, kterými vnímáme </a:t>
            </a:r>
            <a:r>
              <a:rPr lang="cs-CZ" sz="3200" i="1" dirty="0" smtClean="0"/>
              <a:t>bolest, tlak, teplo,…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187792" y="1700808"/>
            <a:ext cx="4200632" cy="4525963"/>
          </a:xfrm>
        </p:spPr>
        <p:txBody>
          <a:bodyPr>
            <a:normAutofit/>
          </a:bodyPr>
          <a:lstStyle/>
          <a:p>
            <a:r>
              <a:rPr lang="cs-CZ" sz="3200" dirty="0"/>
              <a:t>Obsahuje </a:t>
            </a:r>
            <a:r>
              <a:rPr lang="cs-CZ" sz="3200" b="1" dirty="0"/>
              <a:t>potní žlázy</a:t>
            </a:r>
            <a:r>
              <a:rPr lang="cs-CZ" sz="3200" dirty="0"/>
              <a:t>, které vylučují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pot</a:t>
            </a:r>
          </a:p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Pot</a:t>
            </a:r>
            <a:r>
              <a:rPr lang="cs-CZ" sz="3200" dirty="0"/>
              <a:t> </a:t>
            </a:r>
            <a:r>
              <a:rPr lang="cs-CZ" sz="3200" i="1" dirty="0"/>
              <a:t>odstraňuje z těla </a:t>
            </a:r>
            <a:r>
              <a:rPr lang="cs-CZ" sz="3200" b="1" i="1" dirty="0"/>
              <a:t>škodlivé látky</a:t>
            </a:r>
            <a:r>
              <a:rPr lang="cs-CZ" sz="3200" b="1" dirty="0"/>
              <a:t> </a:t>
            </a:r>
            <a:r>
              <a:rPr lang="cs-CZ" sz="3200" dirty="0"/>
              <a:t>a odpařováním </a:t>
            </a:r>
            <a:r>
              <a:rPr lang="cs-CZ" sz="3200" b="1" i="1" dirty="0"/>
              <a:t>ochlazuje tělo</a:t>
            </a:r>
          </a:p>
          <a:p>
            <a:endParaRPr lang="cs-CZ" sz="3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33" b="14959"/>
          <a:stretch/>
        </p:blipFill>
        <p:spPr>
          <a:xfrm>
            <a:off x="539552" y="5135579"/>
            <a:ext cx="2599184" cy="14739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50" b="18225"/>
          <a:stretch/>
        </p:blipFill>
        <p:spPr>
          <a:xfrm>
            <a:off x="1853185" y="3610293"/>
            <a:ext cx="2349290" cy="15252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45" b="30297"/>
          <a:stretch/>
        </p:blipFill>
        <p:spPr>
          <a:xfrm>
            <a:off x="7365484" y="3792119"/>
            <a:ext cx="1763688" cy="19942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445224"/>
            <a:ext cx="1325221" cy="132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i="1" dirty="0" smtClean="0"/>
              <a:t>Zajímavost: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Kůže obsahuje </a:t>
            </a:r>
            <a:r>
              <a:rPr lang="cs-CZ" sz="3200" b="1" dirty="0" smtClean="0"/>
              <a:t>tmavé barvivo zvané </a:t>
            </a:r>
            <a:r>
              <a:rPr lang="cs-CZ" sz="3200" b="1" i="1" dirty="0" smtClean="0"/>
              <a:t>melanin.</a:t>
            </a:r>
            <a:r>
              <a:rPr lang="cs-CZ" sz="3200" b="1" dirty="0" smtClean="0"/>
              <a:t> </a:t>
            </a:r>
            <a:r>
              <a:rPr lang="cs-CZ" sz="3200" dirty="0" smtClean="0"/>
              <a:t>Na ochranu před UV zářením kůže vytváří větší množství melaninu, tím tmavne – </a:t>
            </a:r>
            <a:r>
              <a:rPr lang="cs-CZ" sz="3200" b="1" dirty="0" smtClean="0"/>
              <a:t>opalujeme se.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00808"/>
            <a:ext cx="2876556" cy="4336517"/>
          </a:xfrm>
        </p:spPr>
      </p:pic>
    </p:spTree>
    <p:extLst>
      <p:ext uri="{BB962C8B-B14F-4D97-AF65-F5344CB8AC3E}">
        <p14:creationId xmlns:p14="http://schemas.microsoft.com/office/powerpoint/2010/main" val="249092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453176"/>
            <a:ext cx="2063793" cy="2063793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3200" b="1" dirty="0" smtClean="0"/>
              <a:t>Otisky prstu </a:t>
            </a:r>
            <a:r>
              <a:rPr lang="cs-CZ" sz="3200" dirty="0" smtClean="0"/>
              <a:t>jsou </a:t>
            </a:r>
            <a:r>
              <a:rPr lang="cs-CZ" sz="3200" i="1" dirty="0" smtClean="0"/>
              <a:t>vzorky z čar a spirál na našich prstech.</a:t>
            </a:r>
          </a:p>
          <a:p>
            <a:pPr>
              <a:buFont typeface="Wingdings" pitchFamily="2" charset="2"/>
              <a:buChar char="ü"/>
            </a:pPr>
            <a:r>
              <a:rPr lang="cs-CZ" sz="3200" dirty="0" smtClean="0"/>
              <a:t>Každý člověk má jiné otisky prstů – používá se jich </a:t>
            </a:r>
            <a:r>
              <a:rPr lang="cs-CZ" sz="3200" b="1" dirty="0" smtClean="0"/>
              <a:t>ke zjišťování totožnosti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51" b="17490"/>
          <a:stretch/>
        </p:blipFill>
        <p:spPr>
          <a:xfrm>
            <a:off x="2555776" y="5301208"/>
            <a:ext cx="2188840" cy="141089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71" t="67662" r="60829" b="5302"/>
          <a:stretch/>
        </p:blipFill>
        <p:spPr>
          <a:xfrm>
            <a:off x="6580351" y="3485147"/>
            <a:ext cx="1686242" cy="22843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2" t="26610" r="78052" b="48282"/>
          <a:stretch/>
        </p:blipFill>
        <p:spPr>
          <a:xfrm>
            <a:off x="4951172" y="2481950"/>
            <a:ext cx="1629179" cy="220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83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STÁRNUTÍ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Stárnutím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kůže</a:t>
            </a:r>
            <a:r>
              <a:rPr lang="cs-CZ" dirty="0" smtClean="0"/>
              <a:t> </a:t>
            </a:r>
            <a:r>
              <a:rPr lang="cs-CZ" b="1" dirty="0" smtClean="0"/>
              <a:t>ztrácí pružnost</a:t>
            </a:r>
            <a:r>
              <a:rPr lang="cs-CZ" dirty="0" smtClean="0"/>
              <a:t> a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stává se vrásčitou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6928" y="1628800"/>
            <a:ext cx="4627822" cy="309292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0" r="17188"/>
          <a:stretch/>
        </p:blipFill>
        <p:spPr>
          <a:xfrm>
            <a:off x="1992573" y="3706017"/>
            <a:ext cx="1951630" cy="298092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076056" y="5196481"/>
            <a:ext cx="37186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Vlasy, vousy i chlupy </a:t>
            </a:r>
            <a:r>
              <a:rPr lang="cs-CZ" sz="2800" b="1" dirty="0">
                <a:solidFill>
                  <a:prstClr val="black"/>
                </a:solidFill>
              </a:rPr>
              <a:t>ztrácejí barvivo </a:t>
            </a:r>
            <a:r>
              <a:rPr lang="cs-CZ" sz="2800" dirty="0">
                <a:solidFill>
                  <a:prstClr val="black"/>
                </a:solidFill>
              </a:rPr>
              <a:t>a </a:t>
            </a:r>
            <a:r>
              <a:rPr lang="cs-CZ" sz="2800" i="1" dirty="0">
                <a:solidFill>
                  <a:schemeClr val="accent2">
                    <a:lumMod val="75000"/>
                  </a:schemeClr>
                </a:solidFill>
              </a:rPr>
              <a:t>šedivějí</a:t>
            </a:r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/>
              <a:t>Nejčastější úrazy:</a:t>
            </a:r>
          </a:p>
          <a:p>
            <a:r>
              <a:rPr lang="cs-CZ" sz="3200" dirty="0"/>
              <a:t>ř</a:t>
            </a:r>
            <a:r>
              <a:rPr lang="cs-CZ" sz="3200" dirty="0" smtClean="0"/>
              <a:t>ezné a tržné </a:t>
            </a:r>
            <a:r>
              <a:rPr lang="cs-CZ" sz="3200" b="1" dirty="0" smtClean="0"/>
              <a:t>rány</a:t>
            </a:r>
          </a:p>
          <a:p>
            <a:r>
              <a:rPr lang="cs-CZ" sz="3200" b="1" dirty="0" smtClean="0"/>
              <a:t>popáleniny </a:t>
            </a:r>
          </a:p>
          <a:p>
            <a:r>
              <a:rPr lang="cs-CZ" sz="3200" b="1" dirty="0" smtClean="0"/>
              <a:t>omrzliny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Nejčastější nemoci:</a:t>
            </a:r>
          </a:p>
          <a:p>
            <a:r>
              <a:rPr lang="cs-CZ" sz="3200" b="1" dirty="0" smtClean="0"/>
              <a:t>akné</a:t>
            </a:r>
          </a:p>
          <a:p>
            <a:r>
              <a:rPr lang="cs-CZ" sz="3200" b="1" dirty="0" smtClean="0"/>
              <a:t>ekzém</a:t>
            </a:r>
          </a:p>
          <a:p>
            <a:r>
              <a:rPr lang="cs-CZ" sz="3200" b="1" dirty="0" smtClean="0"/>
              <a:t>bradavice</a:t>
            </a:r>
          </a:p>
          <a:p>
            <a:r>
              <a:rPr lang="cs-CZ" sz="3200" b="1" dirty="0" smtClean="0"/>
              <a:t>rakovina</a:t>
            </a:r>
            <a:r>
              <a:rPr lang="cs-CZ" sz="3200" dirty="0" smtClean="0"/>
              <a:t> </a:t>
            </a:r>
            <a:r>
              <a:rPr lang="cs-CZ" sz="3200" dirty="0" smtClean="0"/>
              <a:t>kůže</a:t>
            </a:r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47364">
            <a:off x="2369120" y="4231386"/>
            <a:ext cx="2204865" cy="22048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850392"/>
            <a:ext cx="914400" cy="914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659" y="414908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403" y="1453176"/>
            <a:ext cx="2232000" cy="2232000"/>
          </a:xfrm>
        </p:spPr>
      </p:pic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Kožní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587492"/>
            <a:ext cx="4512584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i="1" dirty="0" smtClean="0"/>
              <a:t>Kožní soustavě prospívá:</a:t>
            </a:r>
          </a:p>
          <a:p>
            <a:r>
              <a:rPr lang="cs-CZ" sz="3200" dirty="0" smtClean="0"/>
              <a:t>pravidelné </a:t>
            </a:r>
            <a:r>
              <a:rPr lang="cs-CZ" sz="3200" b="1" dirty="0" smtClean="0"/>
              <a:t>umývání</a:t>
            </a:r>
          </a:p>
          <a:p>
            <a:r>
              <a:rPr lang="cs-CZ" sz="3200" dirty="0" smtClean="0"/>
              <a:t>oděvy</a:t>
            </a:r>
            <a:r>
              <a:rPr lang="cs-CZ" sz="3200" b="1" dirty="0" smtClean="0"/>
              <a:t> z přírodních materiálů</a:t>
            </a:r>
          </a:p>
          <a:p>
            <a:r>
              <a:rPr lang="cs-CZ" sz="3200" dirty="0" smtClean="0"/>
              <a:t>používání </a:t>
            </a:r>
            <a:r>
              <a:rPr lang="cs-CZ" sz="3200" b="1" dirty="0" smtClean="0"/>
              <a:t>opalovacích krémů </a:t>
            </a:r>
            <a:r>
              <a:rPr lang="cs-CZ" sz="3200" dirty="0" smtClean="0"/>
              <a:t>s UV filtrem</a:t>
            </a:r>
          </a:p>
          <a:p>
            <a:r>
              <a:rPr lang="cs-CZ" sz="3200" b="1" dirty="0" smtClean="0"/>
              <a:t>péče o vlasy a nehty</a:t>
            </a:r>
            <a:endParaRPr lang="cs-CZ" sz="32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2723" y="4896395"/>
            <a:ext cx="18288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50" b="16673"/>
          <a:stretch/>
        </p:blipFill>
        <p:spPr>
          <a:xfrm>
            <a:off x="6000254" y="4704576"/>
            <a:ext cx="2289783" cy="15473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0088" y="2201776"/>
            <a:ext cx="2525058" cy="25250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7296"/>
            <a:ext cx="1468760" cy="146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49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800" decel="100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800" decel="100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J. Matyášek,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61</a:t>
            </a:r>
          </a:p>
          <a:p>
            <a:r>
              <a:rPr lang="cs-CZ" sz="2400" dirty="0"/>
              <a:t>Kolektiv autorů, Dětská encyklopedie do kapsy, vydalo Ottovo nakladatelství, Praha 2000, ISBN 80-7181-420-2, </a:t>
            </a:r>
            <a:r>
              <a:rPr lang="cs-CZ" sz="2400" dirty="0" smtClean="0"/>
              <a:t>str.228-229 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Obrázky: Microsoft Office Klipart </a:t>
            </a:r>
            <a:r>
              <a:rPr lang="cs-CZ" sz="2400" i="1" dirty="0"/>
              <a:t>/office.microsoft.com/</a:t>
            </a:r>
            <a:endParaRPr lang="cs-CZ" sz="2400" dirty="0"/>
          </a:p>
          <a:p>
            <a:r>
              <a:rPr lang="cs-CZ" sz="2400" dirty="0" smtClean="0"/>
              <a:t>Otisky prstů: autor prezentace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838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332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Kožní soustava</vt:lpstr>
      <vt:lpstr>Kožní soustava</vt:lpstr>
      <vt:lpstr>Kožní soustava</vt:lpstr>
      <vt:lpstr>Kožní soustava</vt:lpstr>
      <vt:lpstr>Kožní soustava</vt:lpstr>
      <vt:lpstr>Kožní soustava</vt:lpstr>
      <vt:lpstr>Kožní soustava</vt:lpstr>
      <vt:lpstr>Kožní soustava</vt:lpstr>
      <vt:lpstr>Kožní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24</cp:revision>
  <dcterms:created xsi:type="dcterms:W3CDTF">2013-01-06T11:03:03Z</dcterms:created>
  <dcterms:modified xsi:type="dcterms:W3CDTF">2013-03-09T18:33:28Z</dcterms:modified>
</cp:coreProperties>
</file>