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7.JP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5" Type="http://schemas.openxmlformats.org/officeDocument/2006/relationships/image" Target="../media/image9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6.jpe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1.JP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image" Target="../media/image24.JPG"/><Relationship Id="rId5" Type="http://schemas.openxmlformats.org/officeDocument/2006/relationships/image" Target="../media/image23.JPG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686184339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12.11.2012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VY_52_INOVACE_51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SMYSLOVÁ SOUSTAVA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žáky seznamuje se smyslovou soustavou člověka,</a:t>
                      </a:r>
                      <a:r>
                        <a:rPr lang="cs-CZ" baseline="0" dirty="0" smtClean="0"/>
                        <a:t> funkcí a příčinami poškození smyslových orgánů a správným životním stylem.</a:t>
                      </a:r>
                      <a:r>
                        <a:rPr lang="cs-CZ" dirty="0" smtClean="0"/>
                        <a:t> Může sloužit i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Smyslová soustava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200" dirty="0" smtClean="0"/>
              <a:t>umožňuje nám </a:t>
            </a:r>
            <a:r>
              <a:rPr lang="cs-CZ" sz="3200" b="1" dirty="0" smtClean="0"/>
              <a:t>vnímat a poznávat</a:t>
            </a:r>
            <a:r>
              <a:rPr lang="cs-CZ" sz="3200" dirty="0" smtClean="0"/>
              <a:t> okolní prostředí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3200" b="1" dirty="0" smtClean="0"/>
              <a:t>Smyslové orgány </a:t>
            </a:r>
            <a:r>
              <a:rPr lang="cs-CZ" sz="3200" dirty="0" smtClean="0"/>
              <a:t>jsou </a:t>
            </a:r>
            <a:r>
              <a:rPr lang="cs-CZ" sz="3200" b="1" dirty="0" smtClean="0"/>
              <a:t>sídlem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5 SMYSLŮ</a:t>
            </a:r>
            <a:r>
              <a:rPr lang="cs-CZ" sz="3200" dirty="0" smtClean="0"/>
              <a:t>:</a:t>
            </a:r>
          </a:p>
          <a:p>
            <a:r>
              <a:rPr lang="cs-CZ" sz="3200" i="1" dirty="0" smtClean="0">
                <a:solidFill>
                  <a:schemeClr val="accent2">
                    <a:lumMod val="75000"/>
                  </a:schemeClr>
                </a:solidFill>
              </a:rPr>
              <a:t>zraku, sluchu, čichu, chuti a hmatu</a:t>
            </a:r>
            <a:endParaRPr lang="cs-CZ" sz="3200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860032" y="4221088"/>
            <a:ext cx="4038600" cy="2481139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i="1" dirty="0" smtClean="0"/>
              <a:t>Informace </a:t>
            </a:r>
            <a:r>
              <a:rPr lang="cs-CZ" dirty="0" smtClean="0"/>
              <a:t>ze </a:t>
            </a:r>
            <a:r>
              <a:rPr lang="cs-CZ" b="1" dirty="0" smtClean="0"/>
              <a:t>smyslových orgánů </a:t>
            </a:r>
            <a:r>
              <a:rPr lang="cs-CZ" dirty="0" smtClean="0"/>
              <a:t>jsou pomocí  </a:t>
            </a:r>
            <a:r>
              <a:rPr lang="cs-CZ" b="1" dirty="0" smtClean="0"/>
              <a:t>nervů </a:t>
            </a:r>
            <a:r>
              <a:rPr lang="cs-CZ" dirty="0" smtClean="0"/>
              <a:t>vedeny </a:t>
            </a:r>
            <a:r>
              <a:rPr lang="cs-CZ" b="1" dirty="0" smtClean="0"/>
              <a:t>do mozku</a:t>
            </a:r>
            <a:r>
              <a:rPr lang="cs-CZ" dirty="0" smtClean="0"/>
              <a:t>, kde se </a:t>
            </a:r>
            <a:r>
              <a:rPr lang="cs-CZ" i="1" dirty="0" smtClean="0"/>
              <a:t>zpracovávají</a:t>
            </a:r>
            <a:endParaRPr lang="cs-CZ" i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628800"/>
            <a:ext cx="2332856" cy="2332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Smyslová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62963" y="1560628"/>
            <a:ext cx="4038600" cy="43504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 smtClean="0"/>
              <a:t>Smysl:</a:t>
            </a:r>
            <a:r>
              <a:rPr lang="cs-CZ" sz="3200" dirty="0" smtClean="0"/>
              <a:t> </a:t>
            </a:r>
            <a:r>
              <a:rPr lang="cs-CZ" sz="3200" b="1" dirty="0" smtClean="0"/>
              <a:t>ZRAK</a:t>
            </a:r>
          </a:p>
          <a:p>
            <a:pPr marL="0" indent="0">
              <a:buNone/>
            </a:pPr>
            <a:r>
              <a:rPr lang="cs-CZ" sz="3200" b="1" dirty="0" smtClean="0"/>
              <a:t>Smyslový </a:t>
            </a:r>
            <a:r>
              <a:rPr lang="cs-CZ" sz="3200" b="1" dirty="0"/>
              <a:t>orgán: </a:t>
            </a:r>
            <a:r>
              <a:rPr lang="cs-CZ" sz="3200" b="1" dirty="0" smtClean="0"/>
              <a:t>OKO</a:t>
            </a:r>
          </a:p>
          <a:p>
            <a:pPr marL="0" indent="0">
              <a:buNone/>
            </a:pPr>
            <a:r>
              <a:rPr lang="cs-CZ" u="sng" dirty="0" smtClean="0"/>
              <a:t>Vnímáme</a:t>
            </a:r>
            <a:r>
              <a:rPr lang="cs-CZ" u="sng" dirty="0"/>
              <a:t>:</a:t>
            </a:r>
            <a:r>
              <a:rPr lang="cs-CZ" dirty="0"/>
              <a:t> </a:t>
            </a:r>
            <a:r>
              <a:rPr lang="cs-CZ" i="1" dirty="0"/>
              <a:t>světlo, tvar, barvy, pohyb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b="1" i="1" dirty="0" smtClean="0"/>
              <a:t>Zrak</a:t>
            </a:r>
            <a:r>
              <a:rPr lang="cs-CZ" i="1" dirty="0" smtClean="0"/>
              <a:t> je pro nás </a:t>
            </a:r>
            <a:r>
              <a:rPr lang="cs-CZ" b="1" i="1" dirty="0" smtClean="0"/>
              <a:t>velmi důležitý</a:t>
            </a:r>
            <a:r>
              <a:rPr lang="cs-CZ" i="1" dirty="0" smtClean="0"/>
              <a:t> - pomocí zraku získáváme 85% informací o svém okolí</a:t>
            </a:r>
            <a:endParaRPr lang="cs-CZ" i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60" b="16676"/>
          <a:stretch/>
        </p:blipFill>
        <p:spPr>
          <a:xfrm>
            <a:off x="3995936" y="1453176"/>
            <a:ext cx="3120351" cy="2095758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2420888"/>
            <a:ext cx="1735088" cy="1735088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 rot="20310062">
            <a:off x="4988924" y="5136967"/>
            <a:ext cx="48365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Při </a:t>
            </a:r>
            <a:r>
              <a:rPr lang="cs-CZ" sz="2800" i="1" dirty="0">
                <a:solidFill>
                  <a:prstClr val="black"/>
                </a:solidFill>
              </a:rPr>
              <a:t>zhoršení zraku </a:t>
            </a:r>
            <a:r>
              <a:rPr lang="cs-CZ" sz="2800" dirty="0">
                <a:solidFill>
                  <a:prstClr val="black"/>
                </a:solidFill>
              </a:rPr>
              <a:t>používáme </a:t>
            </a:r>
            <a:r>
              <a:rPr lang="cs-CZ" sz="2800" b="1" dirty="0">
                <a:solidFill>
                  <a:prstClr val="black"/>
                </a:solidFill>
              </a:rPr>
              <a:t>kontaktní čočky </a:t>
            </a:r>
            <a:r>
              <a:rPr lang="cs-CZ" sz="2800" dirty="0">
                <a:solidFill>
                  <a:prstClr val="black"/>
                </a:solidFill>
              </a:rPr>
              <a:t>nebo</a:t>
            </a:r>
            <a:r>
              <a:rPr lang="cs-CZ" sz="2800" b="1" dirty="0">
                <a:solidFill>
                  <a:prstClr val="black"/>
                </a:solidFill>
              </a:rPr>
              <a:t> brýle</a:t>
            </a:r>
            <a:endParaRPr lang="cs-CZ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24" b="16803"/>
          <a:stretch/>
        </p:blipFill>
        <p:spPr>
          <a:xfrm>
            <a:off x="4360263" y="4377067"/>
            <a:ext cx="1875272" cy="123152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77" b="21460"/>
          <a:stretch/>
        </p:blipFill>
        <p:spPr>
          <a:xfrm>
            <a:off x="3252329" y="5614020"/>
            <a:ext cx="1828800" cy="1050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Smyslová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556792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Smysl:</a:t>
            </a:r>
            <a:r>
              <a:rPr lang="cs-CZ" sz="3200" dirty="0" smtClean="0"/>
              <a:t> </a:t>
            </a:r>
            <a:r>
              <a:rPr lang="cs-CZ" sz="3200" b="1" dirty="0" smtClean="0"/>
              <a:t>SLUCH</a:t>
            </a:r>
          </a:p>
          <a:p>
            <a:pPr marL="0" indent="0">
              <a:buNone/>
            </a:pPr>
            <a:r>
              <a:rPr lang="cs-CZ" sz="3200" b="1" dirty="0" smtClean="0"/>
              <a:t>Smyslový </a:t>
            </a:r>
            <a:r>
              <a:rPr lang="cs-CZ" sz="3200" b="1" dirty="0"/>
              <a:t>orgán: </a:t>
            </a:r>
            <a:r>
              <a:rPr lang="cs-CZ" sz="3200" b="1" dirty="0" smtClean="0"/>
              <a:t>UCHO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000" u="sng" dirty="0" smtClean="0"/>
              <a:t>Vnímáme:</a:t>
            </a:r>
            <a:r>
              <a:rPr lang="cs-CZ" sz="3000" dirty="0" smtClean="0"/>
              <a:t> </a:t>
            </a:r>
            <a:r>
              <a:rPr lang="cs-CZ" sz="3000" i="1" dirty="0" smtClean="0"/>
              <a:t>zvuk </a:t>
            </a:r>
            <a:r>
              <a:rPr lang="cs-CZ" sz="3000" dirty="0" smtClean="0"/>
              <a:t>a</a:t>
            </a:r>
            <a:r>
              <a:rPr lang="cs-CZ" sz="3000" i="1" dirty="0" smtClean="0"/>
              <a:t> pohyb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51520" y="4437112"/>
            <a:ext cx="8392121" cy="2407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Orgán UCHO</a:t>
            </a:r>
            <a:r>
              <a:rPr lang="cs-CZ" dirty="0" smtClean="0"/>
              <a:t> lze </a:t>
            </a:r>
            <a:r>
              <a:rPr lang="cs-CZ" dirty="0"/>
              <a:t>rozdělit na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vnější, střední a vnitřní část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Viditelná </a:t>
            </a:r>
            <a:r>
              <a:rPr lang="cs-CZ" i="1" dirty="0">
                <a:solidFill>
                  <a:schemeClr val="accent5">
                    <a:lumMod val="75000"/>
                  </a:schemeClr>
                </a:solidFill>
              </a:rPr>
              <a:t>vnější 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část </a:t>
            </a:r>
            <a:r>
              <a:rPr lang="cs-CZ" dirty="0" smtClean="0"/>
              <a:t>-</a:t>
            </a:r>
            <a:r>
              <a:rPr lang="cs-CZ" b="1" dirty="0"/>
              <a:t>boltec</a:t>
            </a:r>
            <a:r>
              <a:rPr lang="cs-CZ" dirty="0"/>
              <a:t>-</a:t>
            </a:r>
            <a:r>
              <a:rPr lang="cs-CZ" u="sng" dirty="0"/>
              <a:t>zachycuje zvuky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Ve 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vnitřní části </a:t>
            </a:r>
            <a:r>
              <a:rPr lang="cs-CZ" dirty="0" smtClean="0"/>
              <a:t>je uloženo i </a:t>
            </a:r>
            <a:r>
              <a:rPr lang="cs-CZ" b="1" dirty="0" smtClean="0"/>
              <a:t>ústrojí </a:t>
            </a:r>
            <a:r>
              <a:rPr lang="cs-CZ" b="1" dirty="0" smtClean="0"/>
              <a:t>rovnováhy </a:t>
            </a:r>
            <a:r>
              <a:rPr lang="cs-CZ" dirty="0" smtClean="0"/>
              <a:t>(</a:t>
            </a:r>
            <a:r>
              <a:rPr lang="cs-CZ" dirty="0" smtClean="0"/>
              <a:t>informuje nás o poloze hlavy)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53" b="12563"/>
          <a:stretch/>
        </p:blipFill>
        <p:spPr>
          <a:xfrm>
            <a:off x="4355976" y="1700808"/>
            <a:ext cx="3444584" cy="2607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Smyslová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7460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 smtClean="0"/>
              <a:t>Smysl: ČICH</a:t>
            </a:r>
          </a:p>
          <a:p>
            <a:pPr marL="0" indent="0">
              <a:buNone/>
            </a:pPr>
            <a:r>
              <a:rPr lang="cs-CZ" sz="3200" b="1" dirty="0" smtClean="0"/>
              <a:t>Smyslový </a:t>
            </a:r>
            <a:r>
              <a:rPr lang="cs-CZ" sz="3200" b="1" dirty="0"/>
              <a:t>orgán</a:t>
            </a:r>
            <a:r>
              <a:rPr lang="cs-CZ" sz="3200" b="1" dirty="0" smtClean="0"/>
              <a:t>: NOS</a:t>
            </a:r>
          </a:p>
          <a:p>
            <a:pPr marL="0" indent="0">
              <a:buNone/>
            </a:pPr>
            <a:r>
              <a:rPr lang="cs-CZ" u="sng" dirty="0" smtClean="0"/>
              <a:t>Vnímáme:</a:t>
            </a:r>
            <a:r>
              <a:rPr lang="cs-CZ" dirty="0" smtClean="0"/>
              <a:t> </a:t>
            </a:r>
            <a:r>
              <a:rPr lang="cs-CZ" i="1" dirty="0" smtClean="0"/>
              <a:t>pach </a:t>
            </a:r>
            <a:r>
              <a:rPr lang="cs-CZ" dirty="0" smtClean="0"/>
              <a:t>a</a:t>
            </a:r>
            <a:r>
              <a:rPr lang="cs-CZ" i="1" dirty="0" smtClean="0"/>
              <a:t> vůni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/>
              <a:t>Čichové buňky </a:t>
            </a:r>
            <a:r>
              <a:rPr lang="cs-CZ" dirty="0"/>
              <a:t>jsou umístěny </a:t>
            </a:r>
            <a:r>
              <a:rPr lang="cs-CZ" i="1" dirty="0"/>
              <a:t>v nosní dutině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220072" y="4725144"/>
            <a:ext cx="4038600" cy="17827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Díky </a:t>
            </a: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propojení </a:t>
            </a:r>
            <a:r>
              <a:rPr lang="cs-CZ" dirty="0"/>
              <a:t>nosohltanu a dutiny ústní spolu </a:t>
            </a:r>
            <a:r>
              <a:rPr lang="cs-CZ" b="1" i="1" dirty="0"/>
              <a:t>čich a chuť </a:t>
            </a:r>
            <a:r>
              <a:rPr lang="cs-CZ" i="1" dirty="0"/>
              <a:t>úzce souvisí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776166"/>
            <a:ext cx="2664296" cy="26642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380679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Smyslová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b="1" dirty="0" smtClean="0"/>
              <a:t>Smysl: CHUŤ</a:t>
            </a:r>
          </a:p>
          <a:p>
            <a:pPr marL="0" indent="0">
              <a:buNone/>
            </a:pPr>
            <a:r>
              <a:rPr lang="cs-CZ" sz="3200" b="1" dirty="0" smtClean="0"/>
              <a:t>Smyslový orgán: JAZYK</a:t>
            </a:r>
          </a:p>
          <a:p>
            <a:pPr marL="0" indent="0">
              <a:buNone/>
            </a:pPr>
            <a:r>
              <a:rPr lang="cs-CZ" u="sng" dirty="0" smtClean="0"/>
              <a:t>Vnímáme:</a:t>
            </a:r>
            <a:r>
              <a:rPr lang="cs-CZ" dirty="0" smtClean="0"/>
              <a:t> chuť </a:t>
            </a:r>
            <a:r>
              <a:rPr lang="cs-CZ" i="1" dirty="0" smtClean="0"/>
              <a:t>sladkou, kyselou, slanou a hořkou</a:t>
            </a:r>
          </a:p>
          <a:p>
            <a:endParaRPr lang="cs-CZ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93" b="11241"/>
          <a:stretch/>
        </p:blipFill>
        <p:spPr>
          <a:xfrm>
            <a:off x="5004048" y="1916832"/>
            <a:ext cx="3007568" cy="2311787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570725"/>
            <a:ext cx="1828800" cy="18288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 rot="20711163">
            <a:off x="4283968" y="5229200"/>
            <a:ext cx="494734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spcBef>
                <a:spcPct val="20000"/>
              </a:spcBef>
              <a:buFont typeface="Wingdings" pitchFamily="2" charset="2"/>
              <a:buChar char="ü"/>
            </a:pPr>
            <a:r>
              <a:rPr lang="cs-CZ" sz="2800" i="1" dirty="0">
                <a:solidFill>
                  <a:prstClr val="black"/>
                </a:solidFill>
              </a:rPr>
              <a:t>Kombinací</a:t>
            </a:r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b="1" dirty="0">
                <a:solidFill>
                  <a:prstClr val="black"/>
                </a:solidFill>
              </a:rPr>
              <a:t>základních chutí </a:t>
            </a:r>
            <a:r>
              <a:rPr lang="cs-CZ" sz="2800" dirty="0">
                <a:solidFill>
                  <a:prstClr val="black"/>
                </a:solidFill>
              </a:rPr>
              <a:t>rozlišujeme </a:t>
            </a:r>
            <a:r>
              <a:rPr lang="cs-CZ" sz="2800" i="1" u="sng" dirty="0">
                <a:solidFill>
                  <a:prstClr val="black"/>
                </a:solidFill>
              </a:rPr>
              <a:t>chutí více</a:t>
            </a:r>
          </a:p>
        </p:txBody>
      </p:sp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Smyslová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459689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CHUŤOVÉ POHÁRKY </a:t>
            </a:r>
            <a:r>
              <a:rPr lang="cs-CZ" dirty="0" smtClean="0"/>
              <a:t>na </a:t>
            </a:r>
            <a:r>
              <a:rPr lang="cs-CZ" i="1" dirty="0"/>
              <a:t>povrchu jazyka </a:t>
            </a:r>
            <a:r>
              <a:rPr lang="cs-CZ" dirty="0"/>
              <a:t>jsou rozmístěny v </a:t>
            </a:r>
            <a:r>
              <a:rPr lang="cs-CZ" b="1" dirty="0"/>
              <a:t>různých částech: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98" y="3356992"/>
            <a:ext cx="2495325" cy="2495325"/>
          </a:xfrm>
        </p:spPr>
      </p:pic>
      <p:sp>
        <p:nvSpPr>
          <p:cNvPr id="8" name="TextovéPole 7"/>
          <p:cNvSpPr txBox="1"/>
          <p:nvPr/>
        </p:nvSpPr>
        <p:spPr>
          <a:xfrm>
            <a:off x="1547664" y="5932673"/>
            <a:ext cx="60486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sz="2800" b="1" dirty="0" smtClean="0"/>
              <a:t>Takže hořkou pilulku vnímáme teprve když se dotkne kořene jazyka</a:t>
            </a:r>
            <a:endParaRPr lang="cs-CZ" sz="28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620" y="5649283"/>
            <a:ext cx="852520" cy="8525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527" y="1666134"/>
            <a:ext cx="2947032" cy="3621297"/>
          </a:xfrm>
          <a:prstGeom prst="rect">
            <a:avLst/>
          </a:prstGeom>
        </p:spPr>
      </p:pic>
      <p:cxnSp>
        <p:nvCxnSpPr>
          <p:cNvPr id="11" name="Přímá spojnice se šipkou 10"/>
          <p:cNvCxnSpPr/>
          <p:nvPr/>
        </p:nvCxnSpPr>
        <p:spPr>
          <a:xfrm>
            <a:off x="5813160" y="2492896"/>
            <a:ext cx="181488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813160" y="3476782"/>
            <a:ext cx="1207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813160" y="4293096"/>
            <a:ext cx="10804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868144" y="4941168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596437" y="2308230"/>
            <a:ext cx="1241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hořká chuť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572000" y="3292116"/>
            <a:ext cx="1366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kyselá chuť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668248" y="4108430"/>
            <a:ext cx="1294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slaná chuť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596437" y="4784476"/>
            <a:ext cx="1294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sladká chuť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4713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6" grpId="0"/>
      <p:bldP spid="27" grpId="0"/>
      <p:bldP spid="28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Smyslová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Smysl: HMAT</a:t>
            </a:r>
          </a:p>
          <a:p>
            <a:pPr marL="0" indent="0">
              <a:buNone/>
            </a:pPr>
            <a:r>
              <a:rPr lang="cs-CZ" sz="3200" b="1" dirty="0" smtClean="0"/>
              <a:t>Smyslový orgán: KŮŽE</a:t>
            </a:r>
          </a:p>
          <a:p>
            <a:pPr marL="0" indent="0">
              <a:buNone/>
            </a:pPr>
            <a:r>
              <a:rPr lang="cs-CZ" u="sng" dirty="0" smtClean="0"/>
              <a:t>Vnímáme:</a:t>
            </a:r>
            <a:r>
              <a:rPr lang="cs-CZ" dirty="0" smtClean="0"/>
              <a:t> </a:t>
            </a:r>
            <a:r>
              <a:rPr lang="cs-CZ" i="1" dirty="0" smtClean="0"/>
              <a:t>bolest, tlak, teplo, chlad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103240" y="5049179"/>
            <a:ext cx="5789240" cy="181144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Informace o okolí vnímáme prostřednictvím </a:t>
            </a:r>
            <a:r>
              <a:rPr lang="cs-CZ" b="1" dirty="0" smtClean="0"/>
              <a:t>hmatových tě</a:t>
            </a:r>
            <a:r>
              <a:rPr lang="cs-CZ" b="1" dirty="0"/>
              <a:t>lísek</a:t>
            </a:r>
            <a:r>
              <a:rPr lang="cs-CZ" b="1" dirty="0" smtClean="0"/>
              <a:t> </a:t>
            </a:r>
            <a:r>
              <a:rPr lang="cs-CZ" dirty="0" smtClean="0"/>
              <a:t>umístěných těsně </a:t>
            </a:r>
            <a:r>
              <a:rPr lang="cs-CZ" i="1" dirty="0" smtClean="0"/>
              <a:t>pod povrchem kůže</a:t>
            </a:r>
            <a:endParaRPr lang="cs-CZ" i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7808" y="1556792"/>
            <a:ext cx="2880320" cy="28803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077072"/>
            <a:ext cx="1944216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Smyslová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62274" y="2844558"/>
            <a:ext cx="4546848" cy="40324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ŠKODÍ JIM:</a:t>
            </a:r>
          </a:p>
          <a:p>
            <a:r>
              <a:rPr lang="cs-CZ" b="1" dirty="0" smtClean="0"/>
              <a:t>hluk</a:t>
            </a:r>
          </a:p>
          <a:p>
            <a:r>
              <a:rPr lang="cs-CZ" b="1" dirty="0" smtClean="0"/>
              <a:t>silné</a:t>
            </a:r>
            <a:r>
              <a:rPr lang="cs-CZ" dirty="0" smtClean="0"/>
              <a:t>(prudké) </a:t>
            </a:r>
            <a:r>
              <a:rPr lang="cs-CZ" b="1" dirty="0" smtClean="0"/>
              <a:t>světlo</a:t>
            </a:r>
          </a:p>
          <a:p>
            <a:r>
              <a:rPr lang="cs-CZ" b="1" dirty="0" smtClean="0"/>
              <a:t>nedostatečné</a:t>
            </a:r>
            <a:r>
              <a:rPr lang="cs-CZ" dirty="0" smtClean="0"/>
              <a:t> </a:t>
            </a:r>
            <a:r>
              <a:rPr lang="cs-CZ" b="1" dirty="0" smtClean="0"/>
              <a:t>osvětlení</a:t>
            </a:r>
          </a:p>
          <a:p>
            <a:r>
              <a:rPr lang="cs-CZ" dirty="0" smtClean="0"/>
              <a:t>silně </a:t>
            </a:r>
            <a:r>
              <a:rPr lang="cs-CZ" b="1" dirty="0" smtClean="0"/>
              <a:t>kořeněná jídla</a:t>
            </a:r>
          </a:p>
          <a:p>
            <a:r>
              <a:rPr lang="cs-CZ" b="1" dirty="0" smtClean="0"/>
              <a:t>silné </a:t>
            </a:r>
            <a:r>
              <a:rPr lang="cs-CZ" b="1" dirty="0"/>
              <a:t>vůně(pachy)</a:t>
            </a:r>
          </a:p>
          <a:p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51520" y="1453177"/>
            <a:ext cx="8435280" cy="12557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i="1" dirty="0"/>
              <a:t>Smyslové orgány </a:t>
            </a:r>
            <a:r>
              <a:rPr lang="cs-CZ" dirty="0"/>
              <a:t>jsou </a:t>
            </a:r>
            <a:r>
              <a:rPr lang="cs-CZ" b="1" dirty="0"/>
              <a:t>citlivé</a:t>
            </a:r>
            <a:r>
              <a:rPr lang="cs-CZ" dirty="0"/>
              <a:t> a </a:t>
            </a:r>
            <a:r>
              <a:rPr lang="cs-CZ" b="1" dirty="0"/>
              <a:t>snadno</a:t>
            </a:r>
            <a:r>
              <a:rPr lang="cs-CZ" dirty="0"/>
              <a:t> </a:t>
            </a:r>
            <a:r>
              <a:rPr lang="cs-CZ" b="1" dirty="0"/>
              <a:t>se poškodí</a:t>
            </a:r>
            <a:r>
              <a:rPr lang="cs-CZ" dirty="0"/>
              <a:t>, často nenávratně.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988840"/>
            <a:ext cx="2141984" cy="21419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8801" y="4343400"/>
            <a:ext cx="2339901" cy="23399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708920"/>
            <a:ext cx="1828800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61" b="19697"/>
          <a:stretch/>
        </p:blipFill>
        <p:spPr>
          <a:xfrm>
            <a:off x="1341829" y="3300010"/>
            <a:ext cx="1008112" cy="646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463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900" decel="100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Smyslová soustava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 smtClean="0"/>
              <a:t>PROTO:</a:t>
            </a:r>
          </a:p>
          <a:p>
            <a:r>
              <a:rPr lang="cs-CZ" i="1" dirty="0" smtClean="0"/>
              <a:t>na slunci </a:t>
            </a:r>
            <a:r>
              <a:rPr lang="cs-CZ" dirty="0" smtClean="0"/>
              <a:t>používáme </a:t>
            </a:r>
            <a:r>
              <a:rPr lang="cs-CZ" b="1" dirty="0" smtClean="0"/>
              <a:t>sluneční brýle</a:t>
            </a:r>
          </a:p>
          <a:p>
            <a:r>
              <a:rPr lang="cs-CZ" i="1" dirty="0" smtClean="0"/>
              <a:t>při sportu</a:t>
            </a:r>
            <a:r>
              <a:rPr lang="cs-CZ" dirty="0" smtClean="0"/>
              <a:t>(lyžování, střelba, plavání,…)máme </a:t>
            </a:r>
            <a:r>
              <a:rPr lang="cs-CZ" b="1" dirty="0" smtClean="0"/>
              <a:t>ochranné brýle</a:t>
            </a:r>
          </a:p>
          <a:p>
            <a:r>
              <a:rPr lang="cs-CZ" i="1" dirty="0" smtClean="0"/>
              <a:t>čteme</a:t>
            </a:r>
            <a:r>
              <a:rPr lang="cs-CZ" dirty="0" smtClean="0"/>
              <a:t> v </a:t>
            </a:r>
            <a:r>
              <a:rPr lang="cs-CZ" b="1" dirty="0" smtClean="0"/>
              <a:t>dostatečné vzdálenosti </a:t>
            </a:r>
            <a:r>
              <a:rPr lang="cs-CZ" dirty="0" smtClean="0"/>
              <a:t>od textu a při </a:t>
            </a:r>
            <a:r>
              <a:rPr lang="cs-CZ" b="1" dirty="0" smtClean="0"/>
              <a:t>dobrém osvětlení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88024" y="3429000"/>
            <a:ext cx="4038600" cy="3503633"/>
          </a:xfrm>
        </p:spPr>
        <p:txBody>
          <a:bodyPr>
            <a:normAutofit lnSpcReduction="10000"/>
          </a:bodyPr>
          <a:lstStyle/>
          <a:p>
            <a:r>
              <a:rPr lang="cs-CZ" i="1" dirty="0" smtClean="0"/>
              <a:t>žijeme</a:t>
            </a:r>
            <a:r>
              <a:rPr lang="cs-CZ" dirty="0" smtClean="0"/>
              <a:t> v </a:t>
            </a:r>
            <a:r>
              <a:rPr lang="cs-CZ" b="1" dirty="0" smtClean="0"/>
              <a:t>klidném</a:t>
            </a:r>
            <a:r>
              <a:rPr lang="cs-CZ" dirty="0" smtClean="0"/>
              <a:t>(nehlučném) </a:t>
            </a:r>
            <a:r>
              <a:rPr lang="cs-CZ" b="1" dirty="0" smtClean="0"/>
              <a:t>prostředí</a:t>
            </a:r>
          </a:p>
          <a:p>
            <a:r>
              <a:rPr lang="cs-CZ" i="1" dirty="0" smtClean="0"/>
              <a:t>neposloucháme</a:t>
            </a:r>
            <a:r>
              <a:rPr lang="cs-CZ" dirty="0" smtClean="0"/>
              <a:t> příliš </a:t>
            </a:r>
            <a:r>
              <a:rPr lang="cs-CZ" b="1" dirty="0" smtClean="0"/>
              <a:t>hlasitě hudbu</a:t>
            </a:r>
          </a:p>
          <a:p>
            <a:r>
              <a:rPr lang="cs-CZ" dirty="0" smtClean="0"/>
              <a:t>jídla </a:t>
            </a:r>
            <a:r>
              <a:rPr lang="cs-CZ" b="1" dirty="0" smtClean="0"/>
              <a:t>solíme</a:t>
            </a:r>
            <a:r>
              <a:rPr lang="cs-CZ" dirty="0" smtClean="0"/>
              <a:t> a </a:t>
            </a:r>
            <a:r>
              <a:rPr lang="cs-CZ" b="1" dirty="0" smtClean="0"/>
              <a:t>kořeníme</a:t>
            </a:r>
            <a:r>
              <a:rPr lang="cs-CZ" dirty="0" smtClean="0"/>
              <a:t> </a:t>
            </a:r>
            <a:r>
              <a:rPr lang="cs-CZ" i="1" dirty="0" smtClean="0"/>
              <a:t>rozumně</a:t>
            </a:r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85" b="17351"/>
          <a:stretch/>
        </p:blipFill>
        <p:spPr>
          <a:xfrm>
            <a:off x="4493489" y="1772816"/>
            <a:ext cx="2448272" cy="16443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373" y="471774"/>
            <a:ext cx="1721711" cy="2602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863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J. </a:t>
            </a:r>
            <a:r>
              <a:rPr lang="cs-CZ" sz="2400" dirty="0" err="1"/>
              <a:t>Matyášek</a:t>
            </a:r>
            <a:r>
              <a:rPr lang="cs-CZ" sz="2400" dirty="0"/>
              <a:t>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</a:t>
            </a:r>
            <a:r>
              <a:rPr lang="cs-CZ" sz="2000" dirty="0"/>
              <a:t>ČLOVĚK A JEHO SVĚT</a:t>
            </a:r>
            <a:r>
              <a:rPr lang="cs-CZ" sz="2400" dirty="0"/>
              <a:t>, nakladatelství Nová škola 2004,  ISBN 80-7289-063-8, str. </a:t>
            </a:r>
            <a:r>
              <a:rPr lang="cs-CZ" sz="2400" dirty="0" smtClean="0"/>
              <a:t>62</a:t>
            </a:r>
            <a:endParaRPr lang="cs-CZ" sz="2400" dirty="0"/>
          </a:p>
          <a:p>
            <a:r>
              <a:rPr lang="cs-CZ" sz="2400" dirty="0"/>
              <a:t>Kolektiv autorů, Dětská encyklopedie do kapsy, vydalo Ottovo nakladatelství, Praha 2000, ISBN 80-7181-420-2, </a:t>
            </a:r>
            <a:r>
              <a:rPr lang="cs-CZ" sz="2400" dirty="0" smtClean="0"/>
              <a:t>str.234-235 </a:t>
            </a:r>
            <a:endParaRPr lang="cs-CZ" sz="2400" dirty="0"/>
          </a:p>
          <a:p>
            <a:endParaRPr lang="cs-CZ" sz="2400" b="1" dirty="0"/>
          </a:p>
          <a:p>
            <a:r>
              <a:rPr lang="cs-CZ" sz="2400" smtClean="0"/>
              <a:t>Obrázky</a:t>
            </a:r>
            <a:r>
              <a:rPr lang="cs-CZ" sz="2400" dirty="0"/>
              <a:t>: Microsoft Office Klipart </a:t>
            </a:r>
            <a:r>
              <a:rPr lang="cs-CZ" sz="2400" i="1" dirty="0"/>
              <a:t>/office.microsoft.com/</a:t>
            </a:r>
            <a:endParaRPr lang="cs-CZ" sz="2400" dirty="0"/>
          </a:p>
          <a:p>
            <a:r>
              <a:rPr lang="cs-CZ" sz="2400" dirty="0" smtClean="0"/>
              <a:t>Kresba jazyka: autor prezentace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54069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457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Smyslová soustava</vt:lpstr>
      <vt:lpstr>Smyslová soustava</vt:lpstr>
      <vt:lpstr>Smyslová soustava</vt:lpstr>
      <vt:lpstr>Smyslová soustava</vt:lpstr>
      <vt:lpstr>Smyslová soustava</vt:lpstr>
      <vt:lpstr>Smyslová soustava</vt:lpstr>
      <vt:lpstr>Smyslová soustava</vt:lpstr>
      <vt:lpstr>Smyslová soustava</vt:lpstr>
      <vt:lpstr>Smyslová soustava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Richterová Jana</cp:lastModifiedBy>
  <cp:revision>27</cp:revision>
  <dcterms:created xsi:type="dcterms:W3CDTF">2013-01-06T11:03:03Z</dcterms:created>
  <dcterms:modified xsi:type="dcterms:W3CDTF">2013-03-11T15:45:41Z</dcterms:modified>
</cp:coreProperties>
</file>