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3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0CC39C-E630-4C99-8171-92109EFCC763}" type="datetimeFigureOut">
              <a:rPr lang="cs-CZ" smtClean="0"/>
              <a:t>8.3.2013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41B512-2416-406F-A579-89401E8F679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10353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41B512-2416-406F-A579-89401E8F6795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28851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41B512-2416-406F-A579-89401E8F6795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5695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8.3.2013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0619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8.3.2013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8959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8.3.2013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462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8.3.2013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9200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8.3.2013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052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8.3.2013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5750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8.3.2013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2904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8.3.2013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3311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8.3.2013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6404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8.3.2013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3973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t>8.3.2013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8519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3F3BF9-F030-40AE-9EBE-6A4858600D23}" type="datetimeFigureOut">
              <a:rPr lang="cs-CZ" smtClean="0"/>
              <a:t>8.3.2013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42B801-58C9-4307-95C1-1E172A776BA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9499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7.jpeg"/><Relationship Id="rId5" Type="http://schemas.openxmlformats.org/officeDocument/2006/relationships/image" Target="../media/image6.JP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0.JPG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15.JP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7.JPG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image" Target="../media/image16.JP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7"/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449621689"/>
              </p:ext>
            </p:extLst>
          </p:nvPr>
        </p:nvGraphicFramePr>
        <p:xfrm>
          <a:off x="457200" y="1526706"/>
          <a:ext cx="8229600" cy="4968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217347">
                <a:tc rowSpan="7">
                  <a:txBody>
                    <a:bodyPr/>
                    <a:lstStyle/>
                    <a:p>
                      <a:endParaRPr lang="cs-CZ" sz="1600" dirty="0"/>
                    </a:p>
                  </a:txBody>
                  <a:tcPr marL="186331" marR="186331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EU peníze školám</a:t>
                      </a:r>
                      <a:endParaRPr lang="cs-CZ" sz="1600" baseline="0" dirty="0">
                        <a:solidFill>
                          <a:schemeClr val="tx1"/>
                        </a:solidFill>
                      </a:endParaRPr>
                    </a:p>
                  </a:txBody>
                  <a:tcPr marL="186331" marR="186331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cs-CZ" sz="1600" i="1" dirty="0" smtClean="0"/>
                        <a:t>Reg.</a:t>
                      </a:r>
                      <a:r>
                        <a:rPr lang="cs-CZ" sz="1600" i="1" baseline="0" dirty="0" smtClean="0"/>
                        <a:t> číslo projektu: CZ.1.07/1.4.00/21.1440</a:t>
                      </a:r>
                      <a:endParaRPr lang="cs-CZ" sz="1600" i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Autor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Ing. Dana Sobotková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Ročník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5.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Datum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20.11.2012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Šablona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V/2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Č. materiálu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VY_52_INOVACE_52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gridSpan="3"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 marL="186331" marR="186331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b="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7347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Vzdělávací oblast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Člověk a jeho</a:t>
                      </a:r>
                      <a:r>
                        <a:rPr lang="cs-CZ" baseline="0" dirty="0" smtClean="0"/>
                        <a:t> svět</a:t>
                      </a:r>
                      <a:endParaRPr lang="cs-CZ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Předmět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Přírodověda</a:t>
                      </a:r>
                      <a:endParaRPr lang="cs-CZ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49630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Způsob</a:t>
                      </a:r>
                      <a:r>
                        <a:rPr lang="cs-CZ" sz="1600" b="1" baseline="0" dirty="0" smtClean="0"/>
                        <a:t> využití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NERVOVÁ </a:t>
                      </a:r>
                      <a:r>
                        <a:rPr lang="cs-CZ" dirty="0" smtClean="0"/>
                        <a:t>SOUSTAVA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 žáky seznamuje s nervovou soustavou člověka,</a:t>
                      </a:r>
                      <a:r>
                        <a:rPr lang="cs-CZ" baseline="0" dirty="0" smtClean="0"/>
                        <a:t> běžnými nemocemi a správným životním stylem.</a:t>
                      </a:r>
                      <a:r>
                        <a:rPr lang="cs-CZ" dirty="0" smtClean="0"/>
                        <a:t> Může sloužit i k samostatnému zápisu učiva.</a:t>
                      </a:r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7347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Druh materiálu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 – výklad učiva</a:t>
                      </a:r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650" y="116540"/>
            <a:ext cx="5600700" cy="1371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450" y="1487349"/>
            <a:ext cx="2420375" cy="2420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712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Nervová soustava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07504" y="1469449"/>
            <a:ext cx="5832648" cy="4525963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sz="3200" b="1" dirty="0" smtClean="0"/>
              <a:t>řídí veškeré dění v lidském těle 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sz="3200" i="1" dirty="0" smtClean="0"/>
              <a:t>Nervovou soustavu tvoří:</a:t>
            </a:r>
          </a:p>
          <a:p>
            <a:r>
              <a:rPr lang="cs-CZ" sz="3200" b="1" dirty="0" smtClean="0"/>
              <a:t>mozek</a:t>
            </a:r>
          </a:p>
          <a:p>
            <a:r>
              <a:rPr lang="cs-CZ" sz="3200" b="1" dirty="0" smtClean="0"/>
              <a:t>mícha</a:t>
            </a:r>
          </a:p>
          <a:p>
            <a:r>
              <a:rPr lang="cs-CZ" sz="3200" b="1" dirty="0" smtClean="0"/>
              <a:t>nervy</a:t>
            </a:r>
            <a:endParaRPr lang="cs-CZ" sz="3200" b="1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010" y="2132856"/>
            <a:ext cx="3781897" cy="2520280"/>
          </a:xfrm>
        </p:spPr>
      </p:pic>
      <p:pic>
        <p:nvPicPr>
          <p:cNvPr id="8" name="Zástupný symbol pro obsah 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4" b="14957"/>
          <a:stretch/>
        </p:blipFill>
        <p:spPr>
          <a:xfrm>
            <a:off x="2195736" y="4358578"/>
            <a:ext cx="2585112" cy="1806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633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Nervová soustava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95"/>
          <a:stretch/>
        </p:blipFill>
        <p:spPr>
          <a:xfrm>
            <a:off x="2267744" y="4321681"/>
            <a:ext cx="2856043" cy="253631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628800"/>
            <a:ext cx="2592287" cy="3456382"/>
          </a:xfrm>
          <a:prstGeom prst="rect">
            <a:avLst/>
          </a:prstGeom>
        </p:spPr>
      </p:pic>
      <p:sp>
        <p:nvSpPr>
          <p:cNvPr id="12" name="Zástupný symbol pro obsah 11"/>
          <p:cNvSpPr>
            <a:spLocks noGrp="1"/>
          </p:cNvSpPr>
          <p:nvPr>
            <p:ph sz="half" idx="1"/>
          </p:nvPr>
        </p:nvSpPr>
        <p:spPr>
          <a:xfrm>
            <a:off x="179512" y="1600200"/>
            <a:ext cx="4316288" cy="4525963"/>
          </a:xfrm>
        </p:spPr>
        <p:txBody>
          <a:bodyPr/>
          <a:lstStyle/>
          <a:p>
            <a:pPr marL="0" indent="0">
              <a:buNone/>
            </a:pPr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MOZEK A MÍCHA</a:t>
            </a:r>
          </a:p>
          <a:p>
            <a:pPr>
              <a:buFont typeface="Wingdings" pitchFamily="2" charset="2"/>
              <a:buChar char="Ø"/>
            </a:pPr>
            <a:r>
              <a:rPr lang="cs-CZ" b="1" dirty="0"/>
              <a:t>řídí</a:t>
            </a:r>
            <a:r>
              <a:rPr lang="cs-CZ" dirty="0"/>
              <a:t> </a:t>
            </a:r>
            <a:r>
              <a:rPr lang="cs-CZ" b="1" dirty="0"/>
              <a:t>vše</a:t>
            </a:r>
            <a:r>
              <a:rPr lang="cs-CZ" dirty="0"/>
              <a:t>, co </a:t>
            </a:r>
            <a:r>
              <a:rPr lang="cs-CZ" b="1" dirty="0"/>
              <a:t>děláme</a:t>
            </a:r>
          </a:p>
          <a:p>
            <a:pPr>
              <a:buFont typeface="Wingdings" pitchFamily="2" charset="2"/>
              <a:buChar char="Ø"/>
            </a:pPr>
            <a:endParaRPr lang="cs-CZ" b="1" dirty="0"/>
          </a:p>
          <a:p>
            <a:r>
              <a:rPr lang="cs-CZ" i="1" dirty="0"/>
              <a:t>ovládají </a:t>
            </a:r>
            <a:r>
              <a:rPr lang="cs-CZ" dirty="0"/>
              <a:t>naše </a:t>
            </a:r>
            <a:r>
              <a:rPr lang="cs-CZ" b="1" i="1" dirty="0"/>
              <a:t>myšlení, paměť, pohyby a smysly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5796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Nervová soustava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56" y="1426828"/>
            <a:ext cx="4038600" cy="452596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   NERVY 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přijímají informace </a:t>
            </a:r>
            <a:r>
              <a:rPr lang="cs-CZ" dirty="0" smtClean="0"/>
              <a:t>z těla a </a:t>
            </a:r>
            <a:r>
              <a:rPr lang="cs-CZ" b="1" dirty="0" smtClean="0"/>
              <a:t>přenáší „příkazy“ z mozku a míchy </a:t>
            </a:r>
            <a:r>
              <a:rPr lang="cs-CZ" dirty="0" smtClean="0"/>
              <a:t>k jednotlivým orgánům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2132856"/>
            <a:ext cx="4038600" cy="3993307"/>
          </a:xfrm>
        </p:spPr>
        <p:txBody>
          <a:bodyPr/>
          <a:lstStyle/>
          <a:p>
            <a:pPr marL="0" indent="0">
              <a:buNone/>
            </a:pPr>
            <a:r>
              <a:rPr lang="cs-CZ" sz="3200" i="1" dirty="0" smtClean="0"/>
              <a:t>Zajímavost</a:t>
            </a:r>
          </a:p>
          <a:p>
            <a:r>
              <a:rPr lang="cs-CZ" i="1" dirty="0" smtClean="0"/>
              <a:t>Nervová </a:t>
            </a:r>
            <a:r>
              <a:rPr lang="cs-CZ" i="1" dirty="0"/>
              <a:t>soustava </a:t>
            </a:r>
            <a:r>
              <a:rPr lang="cs-CZ" dirty="0"/>
              <a:t>je složena z </a:t>
            </a:r>
            <a:r>
              <a:rPr lang="cs-CZ" b="1" dirty="0"/>
              <a:t>nervových buněk</a:t>
            </a:r>
          </a:p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13" b="7248"/>
          <a:stretch/>
        </p:blipFill>
        <p:spPr>
          <a:xfrm>
            <a:off x="5548062" y="4524529"/>
            <a:ext cx="2624338" cy="213723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0" r="11765"/>
          <a:stretch/>
        </p:blipFill>
        <p:spPr>
          <a:xfrm>
            <a:off x="2544741" y="3752421"/>
            <a:ext cx="2052608" cy="272753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87"/>
          <a:stretch/>
        </p:blipFill>
        <p:spPr>
          <a:xfrm>
            <a:off x="764026" y="5116189"/>
            <a:ext cx="1828800" cy="1545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707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Nervová soustava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i="1" dirty="0" smtClean="0"/>
              <a:t>Zajímavost:</a:t>
            </a:r>
          </a:p>
          <a:p>
            <a:pPr marL="0" indent="0">
              <a:buNone/>
            </a:pPr>
            <a:r>
              <a:rPr lang="cs-CZ" b="1" dirty="0" smtClean="0"/>
              <a:t>Činnosti mozku jsou</a:t>
            </a:r>
          </a:p>
          <a:p>
            <a:r>
              <a:rPr lang="cs-CZ" b="1" dirty="0" smtClean="0"/>
              <a:t>ovládané vůlí </a:t>
            </a:r>
            <a:r>
              <a:rPr lang="cs-CZ" dirty="0" smtClean="0"/>
              <a:t>– mozek o nich </a:t>
            </a:r>
            <a:r>
              <a:rPr lang="cs-CZ" i="1" dirty="0" smtClean="0"/>
              <a:t>vědomě rozhoduje</a:t>
            </a:r>
          </a:p>
          <a:p>
            <a:r>
              <a:rPr lang="cs-CZ" b="1" dirty="0" smtClean="0"/>
              <a:t>neovládané vůlí </a:t>
            </a:r>
            <a:r>
              <a:rPr lang="cs-CZ" dirty="0" smtClean="0"/>
              <a:t>– např. </a:t>
            </a:r>
            <a:r>
              <a:rPr lang="cs-CZ" i="1" dirty="0" smtClean="0"/>
              <a:t>stahy srdce </a:t>
            </a:r>
            <a:r>
              <a:rPr lang="cs-CZ" dirty="0" smtClean="0"/>
              <a:t>nebo </a:t>
            </a:r>
            <a:r>
              <a:rPr lang="cs-CZ" i="1" dirty="0" smtClean="0"/>
              <a:t>reflexy </a:t>
            </a:r>
            <a:r>
              <a:rPr lang="cs-CZ" dirty="0" smtClean="0"/>
              <a:t>(např. odtažení ruky při popálení, bolesti)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628800"/>
            <a:ext cx="2563192" cy="2563192"/>
          </a:xfr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704" y="4366408"/>
            <a:ext cx="2187536" cy="218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499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Nervová soustava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200" i="1" dirty="0" smtClean="0"/>
              <a:t>Zajímavost:</a:t>
            </a:r>
          </a:p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MOZEK </a:t>
            </a:r>
            <a:r>
              <a:rPr lang="cs-CZ" dirty="0" smtClean="0"/>
              <a:t>je velmi </a:t>
            </a:r>
            <a:r>
              <a:rPr lang="cs-CZ" b="1" dirty="0" smtClean="0"/>
              <a:t>náročný </a:t>
            </a:r>
            <a:r>
              <a:rPr lang="cs-CZ" dirty="0" smtClean="0"/>
              <a:t>na přísun energie a </a:t>
            </a:r>
            <a:r>
              <a:rPr lang="cs-CZ" b="1" dirty="0" smtClean="0"/>
              <a:t>kyslíku</a:t>
            </a:r>
          </a:p>
          <a:p>
            <a:r>
              <a:rPr lang="cs-CZ" dirty="0" smtClean="0"/>
              <a:t>zůstane-li pouhé </a:t>
            </a:r>
            <a:r>
              <a:rPr lang="cs-CZ" i="1" dirty="0" smtClean="0"/>
              <a:t>4minuty bez kyslíku</a:t>
            </a:r>
            <a:r>
              <a:rPr lang="cs-CZ" dirty="0" smtClean="0"/>
              <a:t>, </a:t>
            </a:r>
            <a:r>
              <a:rPr lang="cs-CZ" b="1" dirty="0" smtClean="0"/>
              <a:t>mozkové buňky odumřou</a:t>
            </a:r>
            <a:r>
              <a:rPr lang="cs-CZ" dirty="0" smtClean="0"/>
              <a:t> a nemohou být nahrazeny novými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194" y="2510474"/>
            <a:ext cx="2142662" cy="2142662"/>
          </a:xfrm>
          <a:prstGeom prst="rect">
            <a:avLst/>
          </a:prstGeom>
        </p:spPr>
      </p:pic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 rot="20667464">
            <a:off x="4509839" y="4195159"/>
            <a:ext cx="4790033" cy="2026331"/>
          </a:xfrm>
        </p:spPr>
        <p:txBody>
          <a:bodyPr/>
          <a:lstStyle/>
          <a:p>
            <a:pPr marL="0" indent="0">
              <a:buNone/>
            </a:pPr>
            <a:r>
              <a:rPr lang="cs-CZ" i="1" dirty="0" smtClean="0"/>
              <a:t>Proto je NUTNÉ při </a:t>
            </a:r>
            <a:r>
              <a:rPr lang="cs-CZ" b="1" dirty="0" smtClean="0"/>
              <a:t>zástavě dechu nebo srdce</a:t>
            </a:r>
            <a:r>
              <a:rPr lang="cs-CZ" i="1" dirty="0" smtClean="0"/>
              <a:t> 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</a:rPr>
              <a:t>okamžitě </a:t>
            </a:r>
            <a:r>
              <a:rPr lang="cs-CZ" i="1" dirty="0" smtClean="0"/>
              <a:t>zahájit oživovací pokusy- </a:t>
            </a:r>
            <a:r>
              <a:rPr lang="cs-CZ" b="1" i="1" dirty="0" smtClean="0"/>
              <a:t>umělé dýchání a masáž srdce</a:t>
            </a:r>
            <a:endParaRPr lang="cs-CZ" b="1" i="1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1596074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115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3265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Nervová soustava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906888" cy="4525963"/>
          </a:xfrm>
        </p:spPr>
        <p:txBody>
          <a:bodyPr/>
          <a:lstStyle/>
          <a:p>
            <a:pPr marL="0" indent="0">
              <a:buNone/>
            </a:pPr>
            <a:r>
              <a:rPr lang="cs-CZ" sz="3200" i="1" dirty="0" smtClean="0"/>
              <a:t>Nejčastější nemoci a úrazy:</a:t>
            </a:r>
          </a:p>
          <a:p>
            <a:r>
              <a:rPr lang="cs-CZ" smtClean="0"/>
              <a:t>migréna</a:t>
            </a:r>
            <a:endParaRPr lang="cs-CZ" dirty="0" smtClean="0"/>
          </a:p>
          <a:p>
            <a:r>
              <a:rPr lang="cs-CZ" b="1" dirty="0" smtClean="0"/>
              <a:t>bezvědomí</a:t>
            </a:r>
          </a:p>
          <a:p>
            <a:r>
              <a:rPr lang="cs-CZ" dirty="0" smtClean="0"/>
              <a:t>mozková </a:t>
            </a:r>
            <a:r>
              <a:rPr lang="cs-CZ" b="1" dirty="0" smtClean="0"/>
              <a:t>mrtvice</a:t>
            </a:r>
          </a:p>
          <a:p>
            <a:r>
              <a:rPr lang="cs-CZ" b="1" dirty="0" smtClean="0"/>
              <a:t>ochrnutí </a:t>
            </a:r>
            <a:r>
              <a:rPr lang="cs-CZ" dirty="0" smtClean="0"/>
              <a:t>části těla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2843808" y="4543382"/>
            <a:ext cx="4038600" cy="1831420"/>
          </a:xfrm>
        </p:spPr>
        <p:txBody>
          <a:bodyPr/>
          <a:lstStyle/>
          <a:p>
            <a:r>
              <a:rPr lang="cs-CZ" b="1" dirty="0" smtClean="0"/>
              <a:t>rakovina</a:t>
            </a:r>
            <a:r>
              <a:rPr lang="cs-CZ" dirty="0" smtClean="0"/>
              <a:t> mozku</a:t>
            </a:r>
          </a:p>
          <a:p>
            <a:r>
              <a:rPr lang="cs-CZ" dirty="0" smtClean="0"/>
              <a:t>stařecká </a:t>
            </a:r>
            <a:r>
              <a:rPr lang="cs-CZ" b="1" dirty="0" smtClean="0"/>
              <a:t>demence </a:t>
            </a:r>
            <a:r>
              <a:rPr lang="cs-CZ" i="1" dirty="0" smtClean="0"/>
              <a:t>(</a:t>
            </a:r>
            <a:r>
              <a:rPr lang="cs-CZ" i="1" dirty="0"/>
              <a:t>A</a:t>
            </a:r>
            <a:r>
              <a:rPr lang="cs-CZ" i="1" dirty="0" smtClean="0"/>
              <a:t>lzheimerova nemoc)</a:t>
            </a:r>
          </a:p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618404"/>
            <a:ext cx="2525520" cy="2525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599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Nervová soustava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47484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3200" i="1" dirty="0" smtClean="0"/>
              <a:t>Nervové soustavě škodí:</a:t>
            </a:r>
          </a:p>
          <a:p>
            <a:r>
              <a:rPr lang="cs-CZ" b="1" dirty="0" smtClean="0"/>
              <a:t>stres</a:t>
            </a:r>
          </a:p>
          <a:p>
            <a:r>
              <a:rPr lang="cs-CZ" b="1" dirty="0" smtClean="0"/>
              <a:t>přetěžování</a:t>
            </a:r>
            <a:r>
              <a:rPr lang="cs-CZ" dirty="0" smtClean="0"/>
              <a:t> přílišným </a:t>
            </a:r>
            <a:r>
              <a:rPr lang="cs-CZ" b="1" dirty="0" smtClean="0"/>
              <a:t>množstvím podnětů </a:t>
            </a:r>
            <a:r>
              <a:rPr lang="cs-CZ" dirty="0" smtClean="0"/>
              <a:t>a informací (hluk, televize, počítač,…)</a:t>
            </a:r>
          </a:p>
          <a:p>
            <a:r>
              <a:rPr lang="cs-CZ" b="1" dirty="0" smtClean="0"/>
              <a:t>nedostatek</a:t>
            </a:r>
            <a:r>
              <a:rPr lang="cs-CZ" dirty="0" smtClean="0"/>
              <a:t> </a:t>
            </a:r>
            <a:r>
              <a:rPr lang="cs-CZ" b="1" dirty="0" smtClean="0"/>
              <a:t>pohybu</a:t>
            </a:r>
          </a:p>
          <a:p>
            <a:r>
              <a:rPr lang="cs-CZ" b="1" dirty="0" smtClean="0"/>
              <a:t>pití alkoholu, drogy</a:t>
            </a:r>
            <a:endParaRPr lang="cs-CZ" b="1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782" y="4653136"/>
            <a:ext cx="1828800" cy="1828800"/>
          </a:xfr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9496" y="4060179"/>
            <a:ext cx="1828800" cy="18288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844" y="1862258"/>
            <a:ext cx="2091476" cy="2101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021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Použité zdroje informací: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J. Matyášek, V. Štiková, J. Trna, </a:t>
            </a:r>
            <a:r>
              <a:rPr lang="cs-CZ" sz="2400" i="1" dirty="0"/>
              <a:t>PŘÍRODOVĚDA 5</a:t>
            </a:r>
            <a:r>
              <a:rPr lang="cs-CZ" sz="2400" dirty="0"/>
              <a:t>,učebnice pro 5.ročník, </a:t>
            </a:r>
            <a:r>
              <a:rPr lang="cs-CZ" sz="2000" dirty="0"/>
              <a:t>ČLOVĚK A JEHO SVĚT</a:t>
            </a:r>
            <a:r>
              <a:rPr lang="cs-CZ" sz="2400" dirty="0"/>
              <a:t>, nakladatelství Nová škola 2004,  ISBN 80-7289-063-8, str. </a:t>
            </a:r>
            <a:r>
              <a:rPr lang="cs-CZ" sz="2400" dirty="0" smtClean="0"/>
              <a:t>63</a:t>
            </a:r>
            <a:endParaRPr lang="cs-CZ" sz="2400" dirty="0"/>
          </a:p>
          <a:p>
            <a:r>
              <a:rPr lang="cs-CZ" sz="2400" dirty="0"/>
              <a:t>Kolektiv autorů, Dětská encyklopedie do kapsy, vydalo Ottovo nakladatelství, Praha 2000, ISBN 80-7181-420-2, str.224-227 </a:t>
            </a:r>
          </a:p>
          <a:p>
            <a:endParaRPr lang="cs-CZ" sz="2400" b="1" dirty="0"/>
          </a:p>
          <a:p>
            <a:r>
              <a:rPr lang="cs-CZ" sz="2400" dirty="0"/>
              <a:t>Obrázky: Microsoft Office Klipart </a:t>
            </a:r>
            <a:r>
              <a:rPr lang="cs-CZ" sz="2400" i="1" dirty="0"/>
              <a:t>/office.microsoft.com</a:t>
            </a:r>
            <a:r>
              <a:rPr lang="cs-CZ" sz="2400" i="1" dirty="0" smtClean="0"/>
              <a:t>/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1235686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xH8svxPeDq32rEcAGtJkr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OV3FPcRDi0HY63MUmM0ACo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320</Words>
  <Application>Microsoft Office PowerPoint</Application>
  <PresentationFormat>Předvádění na obrazovce (4:3)</PresentationFormat>
  <Paragraphs>79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Nervová soustava</vt:lpstr>
      <vt:lpstr>Nervová soustava</vt:lpstr>
      <vt:lpstr>Nervová soustava</vt:lpstr>
      <vt:lpstr>Nervová soustava</vt:lpstr>
      <vt:lpstr>Nervová soustava</vt:lpstr>
      <vt:lpstr>Nervová soustava</vt:lpstr>
      <vt:lpstr>Nervová soustava</vt:lpstr>
      <vt:lpstr>Použité zdroje informací:</vt:lpstr>
    </vt:vector>
  </TitlesOfParts>
  <Company>-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Zdenek</dc:creator>
  <cp:lastModifiedBy>Zdenek</cp:lastModifiedBy>
  <cp:revision>24</cp:revision>
  <dcterms:created xsi:type="dcterms:W3CDTF">2013-01-06T11:03:03Z</dcterms:created>
  <dcterms:modified xsi:type="dcterms:W3CDTF">2013-03-08T17:10:14Z</dcterms:modified>
</cp:coreProperties>
</file>