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71" r:id="rId3"/>
    <p:sldId id="257" r:id="rId4"/>
    <p:sldId id="261" r:id="rId5"/>
    <p:sldId id="275" r:id="rId6"/>
    <p:sldId id="273" r:id="rId7"/>
    <p:sldId id="274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600" y="-4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971D1B1-453B-4FBD-B745-E89B4D6C1395}" type="datetimeFigureOut">
              <a:rPr lang="cs-CZ"/>
              <a:pPr>
                <a:defRPr/>
              </a:pPr>
              <a:t>22.3.2013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67339F1-68F6-4A9A-ACD7-718152119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78CD48-20CB-42FB-90DF-D0A2A0CFC6F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36A1B-483F-4BAB-89D0-735B5AD75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470D0-BBA7-4E05-8D07-7E27A6920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B2D8E-8A5C-4F72-9537-EBF13160F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C92E0-1EE0-4235-9BAE-94E6003CC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A7B15-9958-4098-8FDF-78361B3CB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A4384-8F93-420B-8BBC-335828B69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B3F9E-FEE9-41D3-B41C-F20A0F01C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1DFB7-B0C8-447F-BC2B-3EEFE245ED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B8C4F-6EC7-445B-908C-C448112EEC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F65B0-CCD4-4DB4-80B2-BBD4484A7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A0200-F8F2-4742-A8CE-DF2C5B5A8D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E2DF0-0954-4C42-87B2-CD07353C4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A3AA3-B30F-4D6A-B341-D725CF5B98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9A8E9-179C-4C17-B693-896BCE6F06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D36A8-4E6C-4AC7-A159-31880F6BF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53B6C-F4C3-46D9-A30F-88CA245B1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D1D22-61F7-40FB-A2CE-CE95C45B38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DA4FF-3950-4BF7-BE54-1675F66F5D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686771-8462-4266-957D-144464115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490C7-9C15-4D2C-8685-87B32C3B01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07AC8F-02A3-4C29-A5AE-5813248E4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23.11.2012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17C1D4-51FE-479E-8660-0C37C567E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86DF9E-C157-489E-B833-3B7556A2D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OA a JŠ Jihlava, VY_32_INOVACE_023.ICT.34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EEEECE4-CBF8-4F8A-8A1E-C9557B89BD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akpsatweb.cz/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Obdélník 2"/>
          <p:cNvSpPr>
            <a:spLocks noChangeArrowheads="1"/>
          </p:cNvSpPr>
          <p:nvPr/>
        </p:nvSpPr>
        <p:spPr bwMode="auto">
          <a:xfrm>
            <a:off x="395288" y="3357563"/>
            <a:ext cx="8137525" cy="233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>
              <a:latin typeface="Calibri" pitchFamily="34" charset="0"/>
            </a:endParaRPr>
          </a:p>
          <a:p>
            <a:pPr algn="ctr"/>
            <a:r>
              <a:rPr lang="cs-CZ" sz="2400">
                <a:latin typeface="Calibri" pitchFamily="34" charset="0"/>
              </a:rPr>
              <a:t>Obchodní akademie a Jazyková škola</a:t>
            </a:r>
            <a:br>
              <a:rPr lang="cs-CZ" sz="2400">
                <a:latin typeface="Calibri" pitchFamily="34" charset="0"/>
              </a:rPr>
            </a:br>
            <a:r>
              <a:rPr lang="cs-CZ" sz="2400">
                <a:latin typeface="Calibri" pitchFamily="34" charset="0"/>
              </a:rPr>
              <a:t>s právem státní jazykové zkoušky Jihlava</a:t>
            </a:r>
          </a:p>
          <a:p>
            <a:pPr algn="ctr"/>
            <a:endParaRPr lang="cs-CZ">
              <a:latin typeface="Calibri" pitchFamily="34" charset="0"/>
            </a:endParaRPr>
          </a:p>
          <a:p>
            <a:pPr algn="ctr">
              <a:spcBef>
                <a:spcPts val="300"/>
              </a:spcBef>
            </a:pPr>
            <a:r>
              <a:rPr lang="cs-CZ">
                <a:latin typeface="Calibri" pitchFamily="34" charset="0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Calibri" pitchFamily="34" charset="0"/>
              </a:rPr>
              <a:t>VY_32_INOVACE_023.ICT.34</a:t>
            </a:r>
          </a:p>
          <a:p>
            <a:pPr algn="ctr">
              <a:spcBef>
                <a:spcPts val="300"/>
              </a:spcBef>
            </a:pPr>
            <a:r>
              <a:rPr lang="cs-CZ">
                <a:latin typeface="Calibri" pitchFamily="34" charset="0"/>
              </a:rPr>
              <a:t>Tvorba webových stránek - tabulka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4463" y="2420938"/>
            <a:ext cx="1019175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Obrázek 3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75625" cy="5592763"/>
          </a:xfrm>
        </p:spPr>
        <p:txBody>
          <a:bodyPr rtlCol="0">
            <a:normAutofit fontScale="925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023.ICT.34</a:t>
            </a: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Název materiálu</a:t>
            </a:r>
            <a:r>
              <a:rPr lang="cs-CZ" sz="2800" dirty="0" smtClean="0"/>
              <a:t>: Tvorba webových stránek </a:t>
            </a:r>
            <a:r>
              <a:rPr lang="cs-CZ" sz="2800" smtClean="0"/>
              <a:t>– tabulka</a:t>
            </a:r>
            <a:endParaRPr lang="cs-CZ" sz="2800" dirty="0" smtClean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err="1"/>
              <a:t>Powerpoint</a:t>
            </a:r>
            <a:r>
              <a:rPr lang="cs-CZ" sz="2800" dirty="0"/>
              <a:t> 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Velikost</a:t>
            </a:r>
            <a:r>
              <a:rPr lang="cs-CZ" sz="2800" smtClean="0"/>
              <a:t>: 328 </a:t>
            </a:r>
            <a:r>
              <a:rPr lang="cs-CZ" sz="2800" dirty="0" smtClean="0"/>
              <a:t>kB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CC</a:t>
            </a:r>
            <a:r>
              <a:rPr lang="cs-CZ" sz="2800" dirty="0" smtClean="0"/>
              <a:t> BY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Datum vytvoření</a:t>
            </a:r>
            <a:r>
              <a:rPr lang="cs-CZ" sz="2800" smtClean="0"/>
              <a:t>: 09. </a:t>
            </a:r>
            <a:r>
              <a:rPr lang="cs-CZ" sz="2800" dirty="0" smtClean="0"/>
              <a:t>03. 2013</a:t>
            </a:r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dirty="0" err="1" smtClean="0"/>
              <a:t>HTML</a:t>
            </a:r>
            <a:r>
              <a:rPr lang="cs-CZ" sz="2800" dirty="0" smtClean="0"/>
              <a:t>, www, web, internet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b="1" u="sng" dirty="0" smtClean="0"/>
              <a:t>Anotace</a:t>
            </a:r>
            <a:r>
              <a:rPr lang="cs-CZ" sz="2800" dirty="0" smtClean="0"/>
              <a:t>: úvod do </a:t>
            </a:r>
            <a:r>
              <a:rPr lang="cs-CZ" sz="2800" dirty="0" err="1" smtClean="0"/>
              <a:t>HTML</a:t>
            </a:r>
            <a:r>
              <a:rPr lang="cs-CZ" sz="2800" smtClean="0"/>
              <a:t>, tabulka </a:t>
            </a:r>
            <a:r>
              <a:rPr lang="cs-CZ" sz="2800" dirty="0" smtClean="0"/>
              <a:t>- základní </a:t>
            </a:r>
            <a:r>
              <a:rPr lang="cs-CZ" sz="2800" dirty="0"/>
              <a:t>struktura  </a:t>
            </a:r>
            <a:r>
              <a:rPr lang="cs-CZ" sz="2800" dirty="0" err="1"/>
              <a:t>HTML</a:t>
            </a:r>
            <a:r>
              <a:rPr lang="cs-CZ" sz="2800" dirty="0"/>
              <a:t> </a:t>
            </a:r>
            <a:r>
              <a:rPr lang="cs-CZ" sz="2800" dirty="0" smtClean="0"/>
              <a:t>stránky, navazuje na </a:t>
            </a:r>
            <a:r>
              <a:rPr lang="cs-CZ" sz="2800" smtClean="0"/>
              <a:t>DUM 021, 022.ICT.34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  <a:p>
            <a:pPr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924175" cy="368300"/>
          </a:xfrm>
        </p:spPr>
        <p:txBody>
          <a:bodyPr/>
          <a:lstStyle/>
          <a:p>
            <a:pPr>
              <a:defRPr/>
            </a:pPr>
            <a:r>
              <a:rPr lang="cs-CZ"/>
              <a:t>OA a JŠ Jihlava, VY_32_INOVACE_023.ICT.34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2AE2CB-9CED-444A-8E08-FB1948817796}" type="slidenum">
              <a:rPr lang="cs-CZ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-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tabulka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7875" y="1844675"/>
            <a:ext cx="7632700" cy="3970338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>
                <a:latin typeface="+mn-lt"/>
              </a:rPr>
              <a:t>Tabulka je mocná základní struktura HTML.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>
                <a:latin typeface="+mn-lt"/>
              </a:rPr>
              <a:t>Tabulka se skládá z řádků a každý řádek se skládá z </a:t>
            </a:r>
            <a:r>
              <a:rPr lang="cs-CZ" sz="2800">
                <a:latin typeface="+mn-lt"/>
              </a:rPr>
              <a:t>buněk.</a:t>
            </a:r>
            <a:endParaRPr lang="cs-CZ" sz="280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>
                <a:latin typeface="+mn-lt"/>
              </a:rPr>
              <a:t>Do buňky lze vkládat další HTML struktury: text, </a:t>
            </a:r>
            <a:r>
              <a:rPr lang="cs-CZ" sz="2800">
                <a:latin typeface="+mn-lt"/>
              </a:rPr>
              <a:t>hyperlinky, obrázky</a:t>
            </a:r>
            <a:r>
              <a:rPr lang="cs-CZ" sz="2800">
                <a:latin typeface="+mn-lt"/>
              </a:rPr>
              <a:t>, seznamy, další tabulky</a:t>
            </a:r>
            <a:r>
              <a:rPr lang="cs-CZ" sz="2800">
                <a:latin typeface="+mn-lt"/>
              </a:rPr>
              <a:t>.</a:t>
            </a:r>
            <a:endParaRPr lang="cs-CZ" sz="2800">
              <a:latin typeface="+mn-lt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>
                <a:latin typeface="+mn-lt"/>
              </a:rPr>
              <a:t>Ke každému tagu lze přidat </a:t>
            </a:r>
            <a:r>
              <a:rPr lang="cs-CZ" sz="2800">
                <a:latin typeface="+mn-lt"/>
              </a:rPr>
              <a:t>atributy </a:t>
            </a:r>
            <a:r>
              <a:rPr lang="cs-CZ" sz="2800">
                <a:latin typeface="+mn-lt"/>
              </a:rPr>
              <a:t>a tak vytvářet tabulku podobnou tabulce v textovém editoru.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924175" cy="368300"/>
          </a:xfrm>
        </p:spPr>
        <p:txBody>
          <a:bodyPr/>
          <a:lstStyle/>
          <a:p>
            <a:pPr>
              <a:defRPr/>
            </a:pPr>
            <a:r>
              <a:rPr lang="cs-CZ"/>
              <a:t>OA a JŠ Jihlava, VY_32_INOVACE_023.ICT.34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F6991E-B87A-4017-B625-5E64EF813A04}" type="slidenum">
              <a:rPr lang="cs-CZ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-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tabulka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7875" y="1412875"/>
            <a:ext cx="7632700" cy="44243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cs-CZ" sz="2800">
                <a:latin typeface="Calibri" pitchFamily="34" charset="0"/>
              </a:rPr>
              <a:t>Základní HTML kód  tabulky:</a:t>
            </a:r>
          </a:p>
          <a:p>
            <a:pPr lvl="1"/>
            <a:r>
              <a:rPr lang="cs-CZ" sz="2800" b="1">
                <a:latin typeface="Calibri" pitchFamily="34" charset="0"/>
              </a:rPr>
              <a:t>&lt;table&gt;</a:t>
            </a:r>
          </a:p>
          <a:p>
            <a:pPr lvl="2"/>
            <a:r>
              <a:rPr lang="cs-CZ" sz="2800" b="1">
                <a:latin typeface="Calibri" pitchFamily="34" charset="0"/>
              </a:rPr>
              <a:t>	&lt;tr&gt;</a:t>
            </a:r>
          </a:p>
          <a:p>
            <a:pPr lvl="2"/>
            <a:r>
              <a:rPr lang="cs-CZ" sz="2800" b="1">
                <a:latin typeface="Calibri" pitchFamily="34" charset="0"/>
              </a:rPr>
              <a:t>		&lt;td&gt;&lt;/td&gt;</a:t>
            </a:r>
          </a:p>
          <a:p>
            <a:pPr lvl="2"/>
            <a:r>
              <a:rPr lang="cs-CZ" sz="2800" b="1">
                <a:latin typeface="Calibri" pitchFamily="34" charset="0"/>
              </a:rPr>
              <a:t>	&lt;/tr&gt;</a:t>
            </a:r>
          </a:p>
          <a:p>
            <a:pPr lvl="1"/>
            <a:r>
              <a:rPr lang="cs-CZ" sz="2800" b="1">
                <a:latin typeface="Calibri" pitchFamily="34" charset="0"/>
              </a:rPr>
              <a:t>&lt;/table&gt;</a:t>
            </a:r>
          </a:p>
          <a:p>
            <a:pPr marL="457200" indent="-457200"/>
            <a:endParaRPr lang="cs-CZ" sz="800">
              <a:latin typeface="Calibri" pitchFamily="34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&lt;table&gt; uvozuje tabulku a určuje vlastnosti, platné pro celou tabulku.</a:t>
            </a:r>
          </a:p>
          <a:p>
            <a:pPr marL="457200" indent="-45720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&lt;tr&gt; definuje řádek  a jeho vlastnosti.</a:t>
            </a:r>
          </a:p>
          <a:p>
            <a:pPr marL="457200" indent="-45720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&lt;td&gt; vymezuje obsah buňky a vlastnosti</a:t>
            </a:r>
          </a:p>
          <a:p>
            <a:pPr marL="457200" indent="-45720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Poznámka:	</a:t>
            </a:r>
            <a:r>
              <a:rPr lang="cs-CZ" b="1">
                <a:latin typeface="Calibri" pitchFamily="34" charset="0"/>
              </a:rPr>
              <a:t>&lt;th&gt;&lt;/th&gt; </a:t>
            </a:r>
            <a:r>
              <a:rPr lang="cs-CZ">
                <a:latin typeface="Calibri" pitchFamily="34" charset="0"/>
              </a:rPr>
              <a:t>buňka v hlavičce </a:t>
            </a:r>
          </a:p>
          <a:p>
            <a:pPr lvl="3"/>
            <a:r>
              <a:rPr lang="cs-CZ">
                <a:latin typeface="Calibri" pitchFamily="34" charset="0"/>
              </a:rPr>
              <a:t>	</a:t>
            </a:r>
            <a:r>
              <a:rPr lang="cs-CZ" b="1">
                <a:latin typeface="Calibri" pitchFamily="34" charset="0"/>
              </a:rPr>
              <a:t>&amp;nbsp; </a:t>
            </a:r>
            <a:r>
              <a:rPr lang="cs-CZ">
                <a:latin typeface="Calibri" pitchFamily="34" charset="0"/>
              </a:rPr>
              <a:t>(pevná mezera),  </a:t>
            </a:r>
            <a:r>
              <a:rPr lang="cs-CZ" b="1">
                <a:latin typeface="Calibri" pitchFamily="34" charset="0"/>
              </a:rPr>
              <a:t>width, border, align, colspan, 	rowspan  </a:t>
            </a:r>
            <a:r>
              <a:rPr lang="cs-CZ">
                <a:latin typeface="Calibri" pitchFamily="34" charset="0"/>
              </a:rPr>
              <a:t>(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atributy , viz  HTML  kód uvedený v příkladu).</a:t>
            </a: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463925" cy="368300"/>
          </a:xfrm>
        </p:spPr>
        <p:txBody>
          <a:bodyPr/>
          <a:lstStyle/>
          <a:p>
            <a:pPr>
              <a:defRPr/>
            </a:pPr>
            <a:r>
              <a:rPr lang="cs-CZ"/>
              <a:t>OA a JŠ Jihlava, VY_32_INOVACE_023.ICT.34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3ED225-55D5-49A3-A582-767588CCFD72}" type="slidenum">
              <a:rPr lang="cs-CZ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tabulka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924175" cy="368300"/>
          </a:xfrm>
        </p:spPr>
        <p:txBody>
          <a:bodyPr/>
          <a:lstStyle/>
          <a:p>
            <a:pPr>
              <a:defRPr/>
            </a:pPr>
            <a:r>
              <a:rPr lang="cs-CZ"/>
              <a:t>OA a JŠ Jihlava, VY_32_INOVACE_023.ICT.34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AAD932-2F03-4D2B-A4DC-69952D502575}" type="slidenum">
              <a:rPr lang="cs-CZ"/>
              <a:pPr>
                <a:defRPr/>
              </a:pPr>
              <a:t>5</a:t>
            </a:fld>
            <a:endParaRPr lang="cs-CZ"/>
          </a:p>
        </p:txBody>
      </p:sp>
      <p:sp>
        <p:nvSpPr>
          <p:cNvPr id="31748" name="Obdélník 7"/>
          <p:cNvSpPr>
            <a:spLocks noChangeArrowheads="1"/>
          </p:cNvSpPr>
          <p:nvPr/>
        </p:nvSpPr>
        <p:spPr bwMode="auto">
          <a:xfrm>
            <a:off x="539750" y="2079625"/>
            <a:ext cx="8604250" cy="418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defTabSz="287338"/>
            <a:r>
              <a:rPr lang="cs-CZ" sz="1400" b="1">
                <a:latin typeface="Calibri" pitchFamily="34" charset="0"/>
              </a:rPr>
              <a:t>.</a:t>
            </a:r>
          </a:p>
          <a:p>
            <a:pPr defTabSz="287338"/>
            <a:r>
              <a:rPr lang="cs-CZ" sz="1400" b="1">
                <a:latin typeface="Calibri" pitchFamily="34" charset="0"/>
              </a:rPr>
              <a:t>.</a:t>
            </a:r>
            <a:r>
              <a:rPr lang="cs-CZ" sz="1400">
                <a:latin typeface="Calibri" pitchFamily="34" charset="0"/>
              </a:rPr>
              <a:t>		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&lt;b&gt;Tabulka&lt;/b&gt; &lt;i&gt; (zde zobraz datum vytvoření)&lt;/i&gt;&lt;br /&gt; 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&lt;table border="3" width="100%"&gt;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&lt;tr&gt;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	&lt;th colspan="7"&gt;Rozpis hodin tréninku&lt;/th&gt;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&lt;/tr&gt;			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&lt;tr align="center"&gt;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	&lt;td&gt;Pondělí&lt;/td&gt;&lt;td&gt;Úterý&lt;/td&gt;&lt;td&gt;Středa&lt;/td&gt;&lt;td&gt;Čtvrtek&lt;/td&gt;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	&lt;td&gt;Pátek&lt;/td&gt;&lt;td&gt;Sobota&lt;/td&gt;&lt;td&gt;Neděle&lt;/td&gt;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&lt;/tr&gt;			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&lt;tr align="center"&gt;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	&lt;td&gt;4&lt;/td&gt;&lt;td&gt;3&lt;/td&gt;&lt;td&gt;2&lt;/td&gt;&lt;td&gt;1&lt;/td&gt;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	&lt;td&gt;0&lt;/td&gt;&lt;td&gt;4&lt;/td&gt;&lt;td&gt;3&lt;/td&gt;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	&lt;/tr&gt;			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&lt;/table&gt;</a:t>
            </a:r>
          </a:p>
          <a:p>
            <a:pPr defTabSz="287338"/>
            <a:r>
              <a:rPr lang="cs-CZ" sz="1400">
                <a:latin typeface="Calibri" pitchFamily="34" charset="0"/>
              </a:rPr>
              <a:t>		&lt;hr /&gt;</a:t>
            </a:r>
          </a:p>
          <a:p>
            <a:pPr defTabSz="287338"/>
            <a:r>
              <a:rPr lang="cs-CZ" sz="1400" b="1">
                <a:latin typeface="Calibri" pitchFamily="34" charset="0"/>
              </a:rPr>
              <a:t>.</a:t>
            </a:r>
          </a:p>
          <a:p>
            <a:pPr defTabSz="287338"/>
            <a:r>
              <a:rPr lang="cs-CZ" sz="1400" b="1">
                <a:latin typeface="Calibri" pitchFamily="34" charset="0"/>
              </a:rPr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3738" y="1125538"/>
            <a:ext cx="7651750" cy="95408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latin typeface="+mn-lt"/>
              </a:rPr>
              <a:t>Úkol 1. 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1400" i="1">
                <a:latin typeface="+mn-lt"/>
              </a:rPr>
              <a:t>Do </a:t>
            </a:r>
            <a:r>
              <a:rPr lang="cs-CZ" sz="1400" i="1" dirty="0">
                <a:latin typeface="+mn-lt"/>
              </a:rPr>
              <a:t>souboru </a:t>
            </a:r>
            <a:r>
              <a:rPr lang="cs-CZ" sz="1400" i="1" err="1">
                <a:latin typeface="+mn-lt"/>
              </a:rPr>
              <a:t>index.htm</a:t>
            </a:r>
            <a:r>
              <a:rPr lang="cs-CZ" sz="1400" i="1">
                <a:latin typeface="+mn-lt"/>
              </a:rPr>
              <a:t> vytvořeném v předchozím DUMu přidejte následující HTML </a:t>
            </a:r>
            <a:r>
              <a:rPr lang="cs-CZ" sz="1400" i="1" dirty="0">
                <a:latin typeface="+mn-lt"/>
              </a:rPr>
              <a:t>kód dle vzoru.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1400" i="1" dirty="0">
                <a:latin typeface="+mn-lt"/>
              </a:rPr>
              <a:t>Soubor </a:t>
            </a:r>
            <a:r>
              <a:rPr lang="cs-CZ" sz="1400" i="1" dirty="0">
                <a:latin typeface="+mn-lt"/>
              </a:rPr>
              <a:t>uložte a otevřete </a:t>
            </a:r>
            <a:r>
              <a:rPr lang="cs-CZ" sz="1400" i="1" dirty="0">
                <a:latin typeface="+mn-lt"/>
              </a:rPr>
              <a:t>v internetovém </a:t>
            </a:r>
            <a:r>
              <a:rPr lang="cs-CZ" sz="1400" i="1" dirty="0">
                <a:latin typeface="+mn-lt"/>
              </a:rPr>
              <a:t>prohlížeči.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sz="1400" i="1">
                <a:latin typeface="+mn-lt"/>
              </a:rPr>
              <a:t>Prozkoumejte </a:t>
            </a:r>
            <a:r>
              <a:rPr lang="cs-CZ" sz="1400" i="1" err="1">
                <a:latin typeface="+mn-lt"/>
              </a:rPr>
              <a:t>HTML</a:t>
            </a:r>
            <a:r>
              <a:rPr lang="cs-CZ" sz="1400" i="1">
                <a:latin typeface="+mn-lt"/>
              </a:rPr>
              <a:t> kód (tag &lt;th</a:t>
            </a:r>
            <a:r>
              <a:rPr lang="cs-CZ" sz="1400" i="1">
                <a:latin typeface="+mn-lt"/>
              </a:rPr>
              <a:t>&gt; a atributy </a:t>
            </a:r>
            <a:r>
              <a:rPr lang="cs-CZ" sz="1400" i="1">
                <a:latin typeface="+mn-lt"/>
              </a:rPr>
              <a:t>border, width,colspan, </a:t>
            </a:r>
            <a:r>
              <a:rPr lang="cs-CZ" sz="1400" i="1">
                <a:latin typeface="+mn-lt"/>
              </a:rPr>
              <a:t>align). </a:t>
            </a:r>
            <a:endParaRPr lang="cs-CZ" sz="14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- </a:t>
            </a:r>
            <a:r>
              <a:rPr lang="cs-CZ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tabulka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924175" cy="368300"/>
          </a:xfrm>
        </p:spPr>
        <p:txBody>
          <a:bodyPr/>
          <a:lstStyle/>
          <a:p>
            <a:pPr>
              <a:defRPr/>
            </a:pPr>
            <a:r>
              <a:rPr lang="cs-CZ"/>
              <a:t>OA a JŠ Jihlava, VY_32_INOVACE_023.ICT.34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459948-409D-4C92-B390-3D3F2837061C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32772" name="TextovéPole 2"/>
          <p:cNvSpPr txBox="1">
            <a:spLocks noChangeArrowheads="1"/>
          </p:cNvSpPr>
          <p:nvPr/>
        </p:nvSpPr>
        <p:spPr bwMode="auto">
          <a:xfrm>
            <a:off x="614363" y="11572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Calibri" pitchFamily="34" charset="0"/>
              </a:rPr>
              <a:t>Snímek po splnění úkolu 1</a:t>
            </a:r>
          </a:p>
        </p:txBody>
      </p:sp>
      <p:sp>
        <p:nvSpPr>
          <p:cNvPr id="32773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>
                <a:cs typeface="Arial" charset="0"/>
              </a:rPr>
              <a:t>  </a:t>
            </a:r>
            <a:endParaRPr lang="cs-CZ" sz="35700">
              <a:cs typeface="Arial" charset="0"/>
            </a:endParaRPr>
          </a:p>
          <a:p>
            <a:pPr eaLnBrk="0" hangingPunct="0"/>
            <a:r>
              <a:rPr lang="cs-CZ" sz="1100">
                <a:latin typeface="Calibri" pitchFamily="34" charset="0"/>
              </a:rPr>
              <a:t> </a:t>
            </a:r>
            <a:endParaRPr lang="cs-CZ" sz="600">
              <a:cs typeface="Arial" charset="0"/>
            </a:endParaRPr>
          </a:p>
          <a:p>
            <a:pPr eaLnBrk="0" hangingPunct="0"/>
            <a:r>
              <a:rPr lang="cs-CZ" sz="900">
                <a:solidFill>
                  <a:srgbClr val="595959"/>
                </a:solidFill>
                <a:latin typeface="Calibri" pitchFamily="34" charset="0"/>
              </a:rPr>
              <a:t>Vytvořený výřez obrazovky: 11.3.2013 8:00</a:t>
            </a:r>
            <a:endParaRPr lang="cs-CZ" sz="600">
              <a:cs typeface="Arial" charset="0"/>
            </a:endParaRPr>
          </a:p>
          <a:p>
            <a:pPr eaLnBrk="0" hangingPunct="0"/>
            <a:r>
              <a:rPr lang="cs-CZ" sz="1100">
                <a:latin typeface="Calibri" pitchFamily="34" charset="0"/>
              </a:rPr>
              <a:t> </a:t>
            </a:r>
            <a:endParaRPr lang="cs-CZ" sz="35700">
              <a:cs typeface="Arial" charset="0"/>
            </a:endParaRPr>
          </a:p>
        </p:txBody>
      </p:sp>
      <p:pic>
        <p:nvPicPr>
          <p:cNvPr id="32774" name="Picture 2" descr="Počítačem generovaný alternativní text: www - uvod - Windows Internet Explorer L1 ____&#10;k1 N:\wwwndex.htn PJ E Www -ivod X L_i _____________&#10;Soubor (ipravy Zobrazit ObIiben poIoky Nstroje Npovda __________________&#10;Navrhovan weby &gt;)  LI  Strnka Zabezpeen( Nstroje&#10;Text 28.02.2013&#10;Jaroslav Fier&#10;OA a J Jihlava&#10;3A2&#10;Hvperlink 06.03.2013&#10;OAaJS Jihlava&#10;DUMY CZ&#10;Logo koly&#10;Jak ps.t web&#10;Tabulka 11.03.2013&#10;Rozpis hodin treninku&#10;Pond1i Uterr Stieda (tvrtek Patek Sobota Ned1e&#10;4 3 2 1 O 4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55763" y="1557338"/>
            <a:ext cx="5832475" cy="47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- hyperlink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794" name="Obdélník 3"/>
          <p:cNvSpPr>
            <a:spLocks noChangeArrowheads="1"/>
          </p:cNvSpPr>
          <p:nvPr/>
        </p:nvSpPr>
        <p:spPr bwMode="auto">
          <a:xfrm>
            <a:off x="844550" y="2133600"/>
            <a:ext cx="7632700" cy="323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>
                <a:latin typeface="Calibri" pitchFamily="34" charset="0"/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>
                <a:latin typeface="Calibri" pitchFamily="34" charset="0"/>
                <a:hlinkClick r:id="rId2"/>
              </a:rPr>
              <a:t>http://www.jakpsatweb.cz</a:t>
            </a:r>
            <a:endParaRPr lang="cs-CZ" sz="3200"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endParaRPr lang="cs-CZ" sz="3200"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3200">
                <a:latin typeface="Calibri" pitchFamily="34" charset="0"/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>
                <a:latin typeface="Calibri" pitchFamily="34" charset="0"/>
              </a:rPr>
              <a:t>Veškerý obsah včetně obrázků je dílem autora. </a:t>
            </a:r>
          </a:p>
          <a:p>
            <a:pPr algn="ctr"/>
            <a:endParaRPr lang="cs-CZ" sz="2800">
              <a:latin typeface="Calibri" pitchFamily="34" charset="0"/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924175" cy="368300"/>
          </a:xfrm>
        </p:spPr>
        <p:txBody>
          <a:bodyPr/>
          <a:lstStyle/>
          <a:p>
            <a:pPr>
              <a:defRPr/>
            </a:pPr>
            <a:r>
              <a:rPr lang="cs-CZ"/>
              <a:t>OA a JŠ Jihlava, VY_32_INOVACE_023.ICT.34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71DABE-49CD-4E58-9A32-65B3A5E73F68}" type="slidenum">
              <a:rPr lang="cs-CZ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659</TotalTime>
  <Words>355</Words>
  <Application>Microsoft Office PowerPoint</Application>
  <PresentationFormat>Předvádění na obrazovce (4:3)</PresentationFormat>
  <Paragraphs>86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Motiv sady Office</vt:lpstr>
      <vt:lpstr>Motiv systému Office</vt:lpstr>
      <vt:lpstr>Snímek 1</vt:lpstr>
      <vt:lpstr>Snímek 2</vt:lpstr>
      <vt:lpstr>Tvorba webových stránek - tabulka</vt:lpstr>
      <vt:lpstr>Tvorba webových stránek - tabulka</vt:lpstr>
      <vt:lpstr>Tvorba webových stránek - tabulka</vt:lpstr>
      <vt:lpstr>Tvorba webových stránek - tabulka</vt:lpstr>
      <vt:lpstr>Tvorba webových stránek - hyperlink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023.ICT.34</dc:title>
  <dc:creator>Fišer Jaroslav</dc:creator>
  <cp:keywords>CZ.1.07/1.5.00/34.0744</cp:keywords>
  <cp:lastModifiedBy>Maminka</cp:lastModifiedBy>
  <cp:revision>108</cp:revision>
  <dcterms:created xsi:type="dcterms:W3CDTF">2012-10-03T08:25:35Z</dcterms:created>
  <dcterms:modified xsi:type="dcterms:W3CDTF">2013-03-22T07:28:08Z</dcterms:modified>
</cp:coreProperties>
</file>