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6" r:id="rId3"/>
    <p:sldId id="258" r:id="rId4"/>
    <p:sldId id="257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FB3BA2DA-9465-4DF3-A3E3-006A0BC5E278}" type="datetimeFigureOut">
              <a:rPr lang="de-DE"/>
              <a:pPr/>
              <a:t>26.02.2013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e-DE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de-DE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4F81310E-AACE-44D1-98F6-8C57A5EB8044}" type="slidenum">
              <a:rPr lang="de-DE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de-DE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E9AC917-1D97-4522-B2BE-15C38D5C0057}" type="slidenum">
              <a:rPr lang="de-DE"/>
              <a:pPr/>
              <a:t>4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D67A2-2827-46D2-AD9F-25C90E829E2F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87CF6-6DDB-4E69-A1E5-59B104E40AF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8EB44-012E-40C4-B987-FE741CAB6095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7E839-18B0-405E-885F-6329D791457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E83EB-EF5D-4E0B-9A73-92F8D9E5B3BC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36DCE-94DA-48A0-9A1F-45C2965C12A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209FF-932A-4A0F-9BFB-E70D742C20BA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DCC85-E4DA-4346-B482-7BABC63778FA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422EA-546A-4935-B779-303E1C398D3B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F3A1D-8A2E-4633-948E-34C65FC9423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E0C43-F4D9-4799-BA91-E06E7A1AFDCD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A89E6-486D-4E72-8798-E213B1E84C1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3C9AD-F2D3-49E3-9963-2516038AB4D2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4603A-BBF4-47E5-93CC-A7AAB008D8B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4432F-AAAA-4F06-9DF2-4058F946F976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F9D98-D786-47EF-B0DF-75E4966F3B33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49E8D-B09C-4E6A-967A-2551C20EEB06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8F6CC-2633-414A-B130-EA4C58AC6CE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442C7-8BC0-4AFA-9B94-A97EE0F64080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B0043-DB06-4C50-9561-DFA3B3ED7AD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4987C-5073-476E-A969-EAF82F1FD05F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4A314-A907-4CE7-8E76-96EDFA75E12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de-DE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DE6E458-393F-48E3-9210-C524C08C78E3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D028DA0-D86D-44C9-9CD1-3F8B1EA8FB1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andenburger_Tor1.JPG" TargetMode="External"/><Relationship Id="rId2" Type="http://schemas.openxmlformats.org/officeDocument/2006/relationships/hyperlink" Target="http://cs.wikipedia.org/wiki/Soubor:Overview_Berlin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hyperlink" Target="http://de.wikipedia.org/w/index.php?title=Datei:Berlin-Mitte.Rathaus.Fersehturm.ParkInn.JPG&amp;filetimestamp=20100304185734" TargetMode="External"/><Relationship Id="rId2" Type="http://schemas.openxmlformats.org/officeDocument/2006/relationships/hyperlink" Target="http://cs.wikipedia.org/wiki/Soubor:Brandenburger_Tor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V%C3%ADt%C4%9Bzn%C3%BD_sloup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%C3%ADt%C4%9Bzn%C3%BD_sloup.jpg" TargetMode="External"/><Relationship Id="rId2" Type="http://schemas.openxmlformats.org/officeDocument/2006/relationships/hyperlink" Target="//de.wikipedia.org/wiki/Benutzer:Nizz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4338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1434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Ingrid Pazderová	</a:t>
            </a:r>
            <a:r>
              <a:rPr lang="cs-CZ" sz="1800" b="1" smtClean="0"/>
              <a:t>A3 VY_INOVACE_05</a:t>
            </a:r>
            <a:r>
              <a:rPr lang="cs-CZ" smtClean="0"/>
              <a:t> </a:t>
            </a:r>
            <a:endParaRPr lang="cs-CZ" sz="18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Vytvořeno:  1.8.2012</a:t>
            </a:r>
            <a:endParaRPr lang="cs-CZ" sz="1800" b="1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Ročník: 9.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Vzdělávací oblast: Jazyk a jazyková komunikace, německý jazyk – Berlín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Anotace: Žáci si procvičí znalosti z reáliích německy mluvících zemí.</a:t>
            </a:r>
          </a:p>
        </p:txBody>
      </p:sp>
      <p:pic>
        <p:nvPicPr>
          <p:cNvPr id="1536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Berlin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Lese </a:t>
            </a:r>
            <a:r>
              <a:rPr lang="cs-CZ" sz="3100" dirty="0" err="1" smtClean="0"/>
              <a:t>und</a:t>
            </a:r>
            <a:r>
              <a:rPr lang="cs-CZ" sz="3100" dirty="0" smtClean="0"/>
              <a:t> </a:t>
            </a:r>
            <a:r>
              <a:rPr lang="cs-CZ" sz="3100" dirty="0" err="1" smtClean="0"/>
              <a:t>übersetze</a:t>
            </a:r>
            <a:r>
              <a:rPr lang="cs-CZ" sz="3100" dirty="0" smtClean="0"/>
              <a:t> den Text. Přečti a přelož text.</a:t>
            </a:r>
            <a:endParaRPr lang="de-DE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hlinkClick r:id="rId2"/>
              </a:rPr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 smtClean="0"/>
              <a:t> </a:t>
            </a:r>
            <a:r>
              <a:rPr lang="cs-CZ" dirty="0" err="1" smtClean="0"/>
              <a:t>Deutschlands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leigt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den </a:t>
            </a:r>
            <a:r>
              <a:rPr lang="cs-CZ" dirty="0" err="1" smtClean="0"/>
              <a:t>Flüssen</a:t>
            </a:r>
            <a:r>
              <a:rPr lang="cs-CZ" dirty="0" smtClean="0"/>
              <a:t> </a:t>
            </a:r>
            <a:r>
              <a:rPr lang="cs-CZ" dirty="0" err="1" smtClean="0"/>
              <a:t>Spree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Havel.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3,5 </a:t>
            </a:r>
            <a:r>
              <a:rPr lang="cs-CZ" dirty="0" err="1" smtClean="0"/>
              <a:t>Millionen</a:t>
            </a:r>
            <a:r>
              <a:rPr lang="cs-CZ" dirty="0" smtClean="0"/>
              <a:t> </a:t>
            </a:r>
            <a:r>
              <a:rPr lang="cs-CZ" dirty="0" err="1" smtClean="0"/>
              <a:t>Menschen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Sehenswürdigkeiten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Touristen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>
                <a:hlinkClick r:id="rId3"/>
              </a:rPr>
              <a:t>das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Brandenburger</a:t>
            </a:r>
            <a:r>
              <a:rPr lang="cs-CZ" dirty="0" smtClean="0">
                <a:hlinkClick r:id="rId3"/>
              </a:rPr>
              <a:t> Tor,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ergamonmuseum</a:t>
            </a:r>
            <a:r>
              <a:rPr lang="cs-CZ" dirty="0" smtClean="0"/>
              <a:t>, den </a:t>
            </a:r>
            <a:r>
              <a:rPr lang="cs-CZ" dirty="0" err="1" smtClean="0"/>
              <a:t>Bundestag</a:t>
            </a:r>
            <a:r>
              <a:rPr lang="cs-CZ" dirty="0" smtClean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err="1" smtClean="0"/>
              <a:t>Wähle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richtige</a:t>
            </a:r>
            <a:r>
              <a:rPr lang="cs-CZ" sz="3200" dirty="0" smtClean="0"/>
              <a:t> </a:t>
            </a:r>
            <a:r>
              <a:rPr lang="cs-CZ" sz="3200" dirty="0" err="1" smtClean="0"/>
              <a:t>Antwort</a:t>
            </a:r>
            <a:r>
              <a:rPr lang="cs-CZ" sz="3200" dirty="0" smtClean="0"/>
              <a:t> </a:t>
            </a:r>
            <a:r>
              <a:rPr lang="cs-CZ" sz="3200" dirty="0" err="1" smtClean="0"/>
              <a:t>aus</a:t>
            </a:r>
            <a:r>
              <a:rPr lang="cs-CZ" sz="3200" dirty="0" smtClean="0"/>
              <a:t>. Vyber správnou odpověď. </a:t>
            </a:r>
            <a:endParaRPr lang="de-DE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Die </a:t>
            </a:r>
            <a:r>
              <a:rPr lang="cs-CZ" dirty="0" err="1"/>
              <a:t>Hauptstadt</a:t>
            </a:r>
            <a:r>
              <a:rPr lang="cs-CZ" dirty="0"/>
              <a:t> </a:t>
            </a:r>
            <a:r>
              <a:rPr lang="cs-CZ" dirty="0" err="1"/>
              <a:t>Deutschland</a:t>
            </a:r>
            <a:r>
              <a:rPr lang="cs-CZ" dirty="0"/>
              <a:t> </a:t>
            </a:r>
            <a:r>
              <a:rPr lang="cs-CZ" dirty="0" err="1"/>
              <a:t>ist</a:t>
            </a:r>
            <a:r>
              <a:rPr lang="cs-CZ" dirty="0" smtClean="0"/>
              <a:t>:___________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Bern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Berlin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Wien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771775" y="2997200"/>
            <a:ext cx="1152525" cy="2873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Wähle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richtige</a:t>
            </a:r>
            <a:r>
              <a:rPr lang="cs-CZ" dirty="0"/>
              <a:t> </a:t>
            </a:r>
            <a:r>
              <a:rPr lang="cs-CZ" dirty="0" err="1"/>
              <a:t>Antwort</a:t>
            </a:r>
            <a:r>
              <a:rPr lang="cs-CZ" dirty="0"/>
              <a:t> </a:t>
            </a:r>
            <a:r>
              <a:rPr lang="cs-CZ" dirty="0" err="1"/>
              <a:t>aus</a:t>
            </a:r>
            <a:r>
              <a:rPr lang="cs-CZ" dirty="0"/>
              <a:t>. Vyber správnou odpověď. 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75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Berlin</a:t>
            </a:r>
            <a:r>
              <a:rPr lang="cs-CZ" dirty="0"/>
              <a:t> </a:t>
            </a:r>
            <a:r>
              <a:rPr lang="cs-CZ" dirty="0" err="1"/>
              <a:t>liegt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diesem</a:t>
            </a:r>
            <a:r>
              <a:rPr lang="cs-CZ" dirty="0"/>
              <a:t> </a:t>
            </a:r>
            <a:r>
              <a:rPr lang="cs-CZ" dirty="0" err="1"/>
              <a:t>Fluss</a:t>
            </a:r>
            <a:r>
              <a:rPr lang="cs-CZ" dirty="0"/>
              <a:t>: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</a:t>
            </a:r>
            <a:r>
              <a:rPr lang="cs-CZ" dirty="0" err="1" smtClean="0"/>
              <a:t>Donau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</a:t>
            </a:r>
            <a:r>
              <a:rPr lang="cs-CZ" dirty="0" err="1" smtClean="0"/>
              <a:t>Spree</a:t>
            </a: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</a:t>
            </a:r>
            <a:r>
              <a:rPr lang="cs-CZ" dirty="0" err="1" smtClean="0"/>
              <a:t>Rhein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627313" y="2708275"/>
            <a:ext cx="1657350" cy="6492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Bild</a:t>
            </a:r>
            <a:r>
              <a:rPr lang="cs-CZ" dirty="0" smtClean="0"/>
              <a:t>? Co je na obrázku?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773238"/>
            <a:ext cx="4114800" cy="6477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de-DE" dirty="0"/>
          </a:p>
        </p:txBody>
      </p:sp>
      <p:sp>
        <p:nvSpPr>
          <p:cNvPr id="20483" name="Rectangle 1"/>
          <p:cNvSpPr>
            <a:spLocks noChangeArrowheads="1"/>
          </p:cNvSpPr>
          <p:nvPr/>
        </p:nvSpPr>
        <p:spPr bwMode="auto">
          <a:xfrm>
            <a:off x="0" y="-323850"/>
            <a:ext cx="9144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cs typeface="Arial" charset="0"/>
              </a:rPr>
              <a:t>                                 </a:t>
            </a:r>
            <a:endParaRPr lang="cs-CZ">
              <a:cs typeface="Arial" charset="0"/>
            </a:endParaRPr>
          </a:p>
          <a:p>
            <a:pPr eaLnBrk="0" hangingPunct="0"/>
            <a:r>
              <a:rPr lang="cs-CZ" b="1">
                <a:cs typeface="Arial" charset="0"/>
                <a:hlinkClick r:id="rId2" tooltip="Zvětšit"/>
              </a:rPr>
              <a:t>  </a:t>
            </a:r>
            <a:endParaRPr lang="cs-CZ">
              <a:cs typeface="Arial" charset="0"/>
            </a:endParaRPr>
          </a:p>
        </p:txBody>
      </p:sp>
      <p:pic>
        <p:nvPicPr>
          <p:cNvPr id="20484" name="Picture 2" descr="http://upload.wikimedia.org/wikipedia/commons/thumb/5/52/Brandenburger_Tor1.JPG/220px-Brandenburger_Tor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1557338"/>
            <a:ext cx="223202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Rectangle 4"/>
          <p:cNvSpPr>
            <a:spLocks noChangeArrowheads="1"/>
          </p:cNvSpPr>
          <p:nvPr/>
        </p:nvSpPr>
        <p:spPr bwMode="auto">
          <a:xfrm>
            <a:off x="0" y="765175"/>
            <a:ext cx="9144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cs typeface="Arial" charset="0"/>
              </a:rPr>
              <a:t>                               </a:t>
            </a:r>
            <a:endParaRPr lang="cs-CZ">
              <a:cs typeface="Arial" charset="0"/>
            </a:endParaRPr>
          </a:p>
        </p:txBody>
      </p:sp>
      <p:pic>
        <p:nvPicPr>
          <p:cNvPr id="20486" name="Picture 5" descr="http://upload.wikimedia.org/wikipedia/commons/thumb/2/22/V%C3%ADt%C4%9Bzn%C3%BD_sloup.jpg/220px-V%C3%ADt%C4%9Bzn%C3%BD_sloup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1809750"/>
            <a:ext cx="209550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6" descr="http://bits.wikimedia.org/static-1.20wmf6/skins/common/images/magnify-clip.png">
            <a:hlinkClick r:id="rId4" tooltip="Zvětšit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5575" y="479425"/>
            <a:ext cx="142875" cy="10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03288" y="3851275"/>
            <a:ext cx="2447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Das Brandenburger Tor</a:t>
            </a:r>
            <a:endParaRPr lang="de-DE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400675" y="3482975"/>
            <a:ext cx="2374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Die Siegessäule</a:t>
            </a:r>
            <a:endParaRPr lang="de-DE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29238" y="5724525"/>
            <a:ext cx="1873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Fernsehsturm</a:t>
            </a:r>
          </a:p>
          <a:p>
            <a:endParaRPr lang="de-DE">
              <a:latin typeface="Calibri" pitchFamily="34" charset="0"/>
            </a:endParaRPr>
          </a:p>
        </p:txBody>
      </p:sp>
      <p:pic>
        <p:nvPicPr>
          <p:cNvPr id="20491" name="Picture 4" descr="http://upload.wikimedia.org/wikipedia/commons/thumb/4/40/Berlin-Mitte.Rathaus.Fersehturm.ParkInn.JPG/220px-Berlin-Mitte.Rathaus.Fersehturm.ParkInn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987675" y="4911725"/>
            <a:ext cx="209550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  <a:endParaRPr lang="de-DE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/>
              <a:t>Datei:Brandenburger</a:t>
            </a:r>
            <a:r>
              <a:rPr lang="cs-CZ" i="1" dirty="0"/>
              <a:t> Tor abends.jpg</a:t>
            </a:r>
            <a:r>
              <a:rPr lang="cs-CZ" dirty="0"/>
              <a:t> [online]. [cit. </a:t>
            </a:r>
            <a:r>
              <a:rPr lang="cs-CZ" dirty="0" smtClean="0"/>
              <a:t>2012-08-1]. </a:t>
            </a:r>
            <a:r>
              <a:rPr lang="cs-CZ" dirty="0"/>
              <a:t>Dostupné z: http://de.wikipedia.org/w/index.php?title=Datei:Brandenburger_Tor_abends.jpg&amp;filetimestamp=20090426132121</a:t>
            </a:r>
            <a:endParaRPr lang="cs-CZ" dirty="0" smtClean="0">
              <a:hlinkClick r:id="rId2" tooltip="de:Benutzer:Nizz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i="1" dirty="0" err="1"/>
              <a:t>Soubor:Vítězný</a:t>
            </a:r>
            <a:r>
              <a:rPr lang="en-US" i="1" dirty="0"/>
              <a:t> sloup.jpg</a:t>
            </a:r>
            <a:r>
              <a:rPr lang="en-US" dirty="0"/>
              <a:t> [online]. [cit. </a:t>
            </a:r>
            <a:r>
              <a:rPr lang="en-US" dirty="0" smtClean="0"/>
              <a:t>2012-</a:t>
            </a:r>
            <a:r>
              <a:rPr lang="cs-CZ" dirty="0" smtClean="0"/>
              <a:t>08</a:t>
            </a:r>
            <a:r>
              <a:rPr lang="en-US" dirty="0" smtClean="0"/>
              <a:t>-1].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cs.wikipedia.org/wiki/Soubor:V%C3%ADt%C4%9Bzn%C3%BD_sloup.jpg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/>
              <a:t>Datei:Berlin-Mitte.Rathaus.Fersehturm.ParkInn.JPG</a:t>
            </a:r>
            <a:r>
              <a:rPr lang="cs-CZ" dirty="0"/>
              <a:t> [online]. [cit. 2012-12-10]. Dostupné z: http://de.wikipedia.org/w/index.php?title=Datei:Berlin-Mitte.Rathaus.Fersehturm.ParkInn.JPG&amp;filetimestamp=20100304185734</a:t>
            </a:r>
            <a:endParaRPr lang="cs-CZ" dirty="0">
              <a:hlinkClick r:id="rId2" tooltip="de:Benutzer:Nizz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hlinkClick r:id="rId2" tooltip="de:Benutzer:NizzA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de-DE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de-DE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de-DE" smtClean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de-DE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195</Words>
  <Application>Microsoft Office PowerPoint</Application>
  <PresentationFormat>Předvádění na obrazovce (4:3)</PresentationFormat>
  <Paragraphs>42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systému Office</vt:lpstr>
      <vt:lpstr>Snímek 1</vt:lpstr>
      <vt:lpstr>Snímek 2</vt:lpstr>
      <vt:lpstr>Berlin Lese und übersetze den Text. Přečti a přelož text.</vt:lpstr>
      <vt:lpstr>Wähle die richtige Antwort aus. Vyber správnou odpověď. </vt:lpstr>
      <vt:lpstr>Wähle die richtige Antwort aus. Vyber správnou odpověď. </vt:lpstr>
      <vt:lpstr>Was ist auf dem Bild? Co je na obrázku?</vt:lpstr>
      <vt:lpstr>Použité zdroje</vt:lpstr>
      <vt:lpstr>Snímek 8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Hlavní 193, Ústí nad Labem Autor: Ingrid Pazderová Název materiálu: VY_32_INOVACE_01_BERLIN Téma: Hrad Střekov Číslo projektu:cz 1.07</dc:title>
  <dc:creator>Inka</dc:creator>
  <cp:lastModifiedBy>František Bret</cp:lastModifiedBy>
  <cp:revision>22</cp:revision>
  <dcterms:created xsi:type="dcterms:W3CDTF">2012-08-01T06:51:51Z</dcterms:created>
  <dcterms:modified xsi:type="dcterms:W3CDTF">2013-02-26T13:01:52Z</dcterms:modified>
</cp:coreProperties>
</file>