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4" r:id="rId2"/>
    <p:sldId id="266" r:id="rId3"/>
    <p:sldId id="267" r:id="rId4"/>
    <p:sldId id="257" r:id="rId5"/>
    <p:sldId id="258" r:id="rId6"/>
    <p:sldId id="259" r:id="rId7"/>
    <p:sldId id="260" r:id="rId8"/>
    <p:sldId id="261" r:id="rId9"/>
    <p:sldId id="262" r:id="rId10"/>
  </p:sldIdLst>
  <p:sldSz cx="9144000" cy="6858000" type="screen4x3"/>
  <p:notesSz cx="7099300" cy="10234613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7" d="100"/>
          <a:sy n="47" d="100"/>
        </p:scale>
        <p:origin x="-117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 bwMode="auto">
          <a:xfrm>
            <a:off x="0" y="0"/>
            <a:ext cx="3076575" cy="51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9048" tIns="49524" rIns="99048" bIns="49524" numCol="1" anchor="t" anchorCtr="0" compatLnSpc="1">
            <a:prstTxWarp prst="textNoShape">
              <a:avLst/>
            </a:prstTxWarp>
          </a:bodyPr>
          <a:lstStyle>
            <a:lvl1pPr defTabSz="990600">
              <a:defRPr sz="1300">
                <a:latin typeface="Calibri" pitchFamily="34" charset="0"/>
                <a:cs typeface="+mn-cs"/>
              </a:defRPr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 bwMode="auto">
          <a:xfrm>
            <a:off x="4021138" y="0"/>
            <a:ext cx="3076575" cy="51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9048" tIns="49524" rIns="99048" bIns="49524" numCol="1" anchor="t" anchorCtr="0" compatLnSpc="1">
            <a:prstTxWarp prst="textNoShape">
              <a:avLst/>
            </a:prstTxWarp>
          </a:bodyPr>
          <a:lstStyle>
            <a:lvl1pPr algn="r" defTabSz="990600">
              <a:defRPr sz="1300">
                <a:latin typeface="Calibri" pitchFamily="34" charset="0"/>
                <a:cs typeface="+mn-cs"/>
              </a:defRPr>
            </a:lvl1pPr>
          </a:lstStyle>
          <a:p>
            <a:pPr>
              <a:defRPr/>
            </a:pPr>
            <a:fld id="{9BC37405-0286-4821-B761-DE3F82626417}" type="datetimeFigureOut">
              <a:rPr lang="de-DE"/>
              <a:pPr>
                <a:defRPr/>
              </a:pPr>
              <a:t>18.03.2013</a:t>
            </a:fld>
            <a:endParaRPr lang="de-DE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90600" y="768350"/>
            <a:ext cx="5118100" cy="383698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de-DE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 bwMode="auto">
          <a:xfrm>
            <a:off x="709613" y="4860925"/>
            <a:ext cx="5680075" cy="4605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9048" tIns="49524" rIns="99048" bIns="49524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de-DE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 bwMode="auto">
          <a:xfrm>
            <a:off x="0" y="9721850"/>
            <a:ext cx="3076575" cy="51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9048" tIns="49524" rIns="99048" bIns="49524" numCol="1" anchor="b" anchorCtr="0" compatLnSpc="1">
            <a:prstTxWarp prst="textNoShape">
              <a:avLst/>
            </a:prstTxWarp>
          </a:bodyPr>
          <a:lstStyle>
            <a:lvl1pPr defTabSz="990600">
              <a:defRPr sz="1300">
                <a:latin typeface="Calibri" pitchFamily="34" charset="0"/>
                <a:cs typeface="+mn-cs"/>
              </a:defRPr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 bwMode="auto">
          <a:xfrm>
            <a:off x="4021138" y="9721850"/>
            <a:ext cx="3076575" cy="51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9048" tIns="49524" rIns="99048" bIns="49524" numCol="1" anchor="b" anchorCtr="0" compatLnSpc="1">
            <a:prstTxWarp prst="textNoShape">
              <a:avLst/>
            </a:prstTxWarp>
          </a:bodyPr>
          <a:lstStyle>
            <a:lvl1pPr algn="r" defTabSz="990600">
              <a:defRPr sz="1300">
                <a:latin typeface="Calibri" pitchFamily="34" charset="0"/>
                <a:cs typeface="+mn-cs"/>
              </a:defRPr>
            </a:lvl1pPr>
          </a:lstStyle>
          <a:p>
            <a:pPr>
              <a:defRPr/>
            </a:pPr>
            <a:fld id="{46E7D3EF-D267-463A-82C2-84E5D8336A81}" type="slidenum">
              <a:rPr lang="de-DE"/>
              <a:pPr>
                <a:defRPr/>
              </a:pPr>
              <a:t>‹#›</a:t>
            </a:fld>
            <a:endParaRPr lang="de-DE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369D36-2C8F-4236-AB73-C1739A06DFC4}" type="datetimeFigureOut">
              <a:rPr lang="de-DE"/>
              <a:pPr>
                <a:defRPr/>
              </a:pPr>
              <a:t>18.03.2013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468B60-843B-4AC1-BE83-ECB126D41722}" type="slidenum">
              <a:rPr lang="de-DE"/>
              <a:pPr>
                <a:defRPr/>
              </a:pPr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18AE18-D1D9-4FDE-8698-CC74D8C725E2}" type="datetimeFigureOut">
              <a:rPr lang="de-DE"/>
              <a:pPr>
                <a:defRPr/>
              </a:pPr>
              <a:t>18.03.2013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AEED69-5059-41D8-A10B-46713DAC2910}" type="slidenum">
              <a:rPr lang="de-DE"/>
              <a:pPr>
                <a:defRPr/>
              </a:pPr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8D7E87-7F1F-4DB2-946B-8DB94A18097E}" type="datetimeFigureOut">
              <a:rPr lang="de-DE"/>
              <a:pPr>
                <a:defRPr/>
              </a:pPr>
              <a:t>18.03.2013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677A29-B764-40E8-AA41-A3641898F768}" type="slidenum">
              <a:rPr lang="de-DE"/>
              <a:pPr>
                <a:defRPr/>
              </a:pPr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B35601-14DF-4235-89F1-32DAFB6C8DC4}" type="datetimeFigureOut">
              <a:rPr lang="de-DE"/>
              <a:pPr>
                <a:defRPr/>
              </a:pPr>
              <a:t>18.03.2013</a:t>
            </a:fld>
            <a:endParaRPr lang="de-DE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4F7CB3-0232-416D-8F6A-63ADBBE030B2}" type="slidenum">
              <a:rPr lang="de-DE"/>
              <a:pPr>
                <a:defRPr/>
              </a:pPr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43228F-8561-4D63-A94C-82AD8E367304}" type="datetimeFigureOut">
              <a:rPr lang="de-DE"/>
              <a:pPr>
                <a:defRPr/>
              </a:pPr>
              <a:t>18.03.2013</a:t>
            </a:fld>
            <a:endParaRPr lang="de-DE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B80138-1A8D-41B7-A2F7-29AFAE24D9FF}" type="slidenum">
              <a:rPr lang="de-DE"/>
              <a:pPr>
                <a:defRPr/>
              </a:pPr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DF719C-623E-4B2E-9AD0-A5A93F901F58}" type="datetimeFigureOut">
              <a:rPr lang="de-DE"/>
              <a:pPr>
                <a:defRPr/>
              </a:pPr>
              <a:t>18.03.2013</a:t>
            </a:fld>
            <a:endParaRPr lang="de-DE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A29177-8D22-48F6-AAD1-37B9E0D3B126}" type="slidenum">
              <a:rPr lang="de-DE"/>
              <a:pPr>
                <a:defRPr/>
              </a:pPr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F32966-E112-4B3D-A626-D98FDDEE1410}" type="datetimeFigureOut">
              <a:rPr lang="de-DE"/>
              <a:pPr>
                <a:defRPr/>
              </a:pPr>
              <a:t>18.03.2013</a:t>
            </a:fld>
            <a:endParaRPr lang="de-DE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973AE0-6781-4C25-9087-E0FC44D1C588}" type="slidenum">
              <a:rPr lang="de-DE"/>
              <a:pPr>
                <a:defRPr/>
              </a:pPr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A065CE-E996-4A24-8278-BC45E5F2C31F}" type="datetimeFigureOut">
              <a:rPr lang="de-DE"/>
              <a:pPr>
                <a:defRPr/>
              </a:pPr>
              <a:t>18.03.2013</a:t>
            </a:fld>
            <a:endParaRPr lang="de-DE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F12AA9-21F2-4A02-9F98-14CE689B69C6}" type="slidenum">
              <a:rPr lang="de-DE"/>
              <a:pPr>
                <a:defRPr/>
              </a:pPr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de-DE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044D72-C3E6-4771-BC12-D0EEEBAD530B}" type="datetimeFigureOut">
              <a:rPr lang="de-DE"/>
              <a:pPr>
                <a:defRPr/>
              </a:pPr>
              <a:t>18.03.2013</a:t>
            </a:fld>
            <a:endParaRPr lang="de-DE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1B90A1-1695-44E4-BDF0-998BBCDC5CB2}" type="slidenum">
              <a:rPr lang="de-DE"/>
              <a:pPr>
                <a:defRPr/>
              </a:pPr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228099-2392-41B4-8F75-97302DC94B50}" type="datetimeFigureOut">
              <a:rPr lang="de-DE"/>
              <a:pPr>
                <a:defRPr/>
              </a:pPr>
              <a:t>18.03.2013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AF6412-FEE7-4D56-86FA-6BD192CEB75B}" type="slidenum">
              <a:rPr lang="de-DE"/>
              <a:pPr>
                <a:defRPr/>
              </a:pPr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963F1F-2E5A-4983-B429-4F33C8BC9ACA}" type="datetimeFigureOut">
              <a:rPr lang="de-DE"/>
              <a:pPr>
                <a:defRPr/>
              </a:pPr>
              <a:t>18.03.2013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6FF720-CD0B-42F3-BB8E-69D39083AA26}" type="slidenum">
              <a:rPr lang="de-DE"/>
              <a:pPr>
                <a:defRPr/>
              </a:pPr>
              <a:t>‹#›</a:t>
            </a:fld>
            <a:endParaRPr lang="de-DE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de-DE" smtClean="0"/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 smtClean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25D07EF-8273-47AE-8169-7C0BAA5ED14D}" type="datetimeFigureOut">
              <a:rPr lang="de-DE"/>
              <a:pPr>
                <a:defRPr/>
              </a:pPr>
              <a:t>18.03.2013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973EB07-AD8C-4A1C-8AFD-EE65ED055A1D}" type="slidenum">
              <a:rPr lang="de-DE"/>
              <a:pPr>
                <a:defRPr/>
              </a:pPr>
              <a:t>‹#›</a:t>
            </a:fld>
            <a:endParaRPr lang="de-DE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812800" y="4292600"/>
            <a:ext cx="7951788" cy="1800225"/>
          </a:xfrm>
        </p:spPr>
        <p:txBody>
          <a:bodyPr/>
          <a:lstStyle/>
          <a:p>
            <a:pPr eaLnBrk="1" hangingPunct="1"/>
            <a:r>
              <a:rPr lang="cs-CZ" sz="1800" smtClean="0">
                <a:solidFill>
                  <a:schemeClr val="tx1"/>
                </a:solidFill>
              </a:rPr>
              <a:t>VÝUKOVÝ MATERIÁL ZPRACOVANÝ V RÁMCI PROJEKTU </a:t>
            </a:r>
          </a:p>
          <a:p>
            <a:pPr eaLnBrk="1" hangingPunct="1"/>
            <a:r>
              <a:rPr lang="cs-CZ" sz="1800" smtClean="0">
                <a:solidFill>
                  <a:schemeClr val="tx1"/>
                </a:solidFill>
              </a:rPr>
              <a:t>MODERNÍ ŠKOLA</a:t>
            </a:r>
          </a:p>
          <a:p>
            <a:pPr eaLnBrk="1" hangingPunct="1"/>
            <a:r>
              <a:rPr lang="cs-CZ" sz="1800" smtClean="0">
                <a:solidFill>
                  <a:schemeClr val="tx1"/>
                </a:solidFill>
              </a:rPr>
              <a:t>Registrační číslo projektu: CZ.1.07/1.400/21.3095</a:t>
            </a:r>
          </a:p>
        </p:txBody>
      </p:sp>
      <p:pic>
        <p:nvPicPr>
          <p:cNvPr id="14338" name="Picture 4" descr="škola"/>
          <p:cNvPicPr>
            <a:picLocks noChangeAspect="1" noChangeArrowheads="1"/>
          </p:cNvPicPr>
          <p:nvPr/>
        </p:nvPicPr>
        <p:blipFill>
          <a:blip r:embed="rId2"/>
          <a:srcRect b="16722"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39" name="Picture 6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40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bIns="0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4341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bIns="0" anchor="ctr">
            <a:spAutoFit/>
          </a:bodyPr>
          <a:lstStyle/>
          <a:p>
            <a:pPr algn="ctr"/>
            <a:r>
              <a:rPr lang="cs-CZ" b="1">
                <a:solidFill>
                  <a:srgbClr val="000000"/>
                </a:solidFill>
              </a:rPr>
              <a:t> </a:t>
            </a:r>
            <a:r>
              <a:rPr lang="cs-CZ" sz="1600" b="1">
                <a:solidFill>
                  <a:srgbClr val="000000"/>
                </a:solidFill>
              </a:rPr>
              <a:t>ZÁKLADNÍ ŠKOLA ÚSTÍ NAD LABEM, HLAVNÍ 193, 403 31</a:t>
            </a:r>
            <a:endParaRPr lang="cs-CZ" sz="1400" b="1">
              <a:solidFill>
                <a:srgbClr val="000000"/>
              </a:solidFill>
            </a:endParaRPr>
          </a:p>
          <a:p>
            <a:pPr algn="ctr" eaLnBrk="0" hangingPunct="0"/>
            <a:r>
              <a:rPr lang="cs-CZ" sz="1200" b="1">
                <a:solidFill>
                  <a:srgbClr val="999999"/>
                </a:solidFill>
              </a:rPr>
              <a:t>Tel.:472731819, 472731253 Tel.řed./fax:472731480, e-mail:skola@zsmojzir.cz</a:t>
            </a:r>
            <a:endParaRPr lang="cs-CZ" sz="1400">
              <a:solidFill>
                <a:srgbClr val="999999"/>
              </a:solidFill>
            </a:endParaRPr>
          </a:p>
          <a:p>
            <a:pPr eaLnBrk="0" hangingPunct="0"/>
            <a:endParaRPr lang="cs-CZ"/>
          </a:p>
        </p:txBody>
      </p:sp>
      <p:pic>
        <p:nvPicPr>
          <p:cNvPr id="14342" name="Picture 10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3" name="Obrázek 10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357313" y="1643063"/>
            <a:ext cx="676275" cy="409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algn="ctr" eaLnBrk="1" hangingPunct="1">
              <a:buFontTx/>
              <a:buNone/>
            </a:pPr>
            <a:r>
              <a:rPr lang="cs-CZ" sz="2000" smtClean="0"/>
              <a:t>Číslo klíčové aktivity: III/2</a:t>
            </a:r>
          </a:p>
          <a:p>
            <a:pPr algn="ctr" eaLnBrk="1" hangingPunct="1">
              <a:buFontTx/>
              <a:buNone/>
            </a:pPr>
            <a:r>
              <a:rPr lang="cs-CZ" sz="2000" smtClean="0"/>
              <a:t>Název klíčové aktivity: </a:t>
            </a:r>
          </a:p>
          <a:p>
            <a:pPr algn="ctr" eaLnBrk="1" hangingPunct="1">
              <a:buFontTx/>
              <a:buNone/>
            </a:pPr>
            <a:r>
              <a:rPr lang="cs-CZ" sz="2000" smtClean="0"/>
              <a:t>Inovace a zkvalitnění výuky prostřednictvím ICT</a:t>
            </a:r>
          </a:p>
          <a:p>
            <a:pPr algn="ctr" eaLnBrk="1" hangingPunct="1">
              <a:buFontTx/>
              <a:buNone/>
            </a:pPr>
            <a:r>
              <a:rPr lang="cs-CZ" sz="1800" smtClean="0"/>
              <a:t> </a:t>
            </a:r>
          </a:p>
          <a:p>
            <a:pPr eaLnBrk="1" hangingPunct="1">
              <a:buFont typeface="Arial" charset="0"/>
              <a:buNone/>
            </a:pPr>
            <a:r>
              <a:rPr lang="cs-CZ" sz="1800" b="1" smtClean="0"/>
              <a:t>Autor</a:t>
            </a:r>
            <a:r>
              <a:rPr lang="cs-CZ" sz="1800" b="1" smtClean="0">
                <a:latin typeface="Arial" charset="0"/>
              </a:rPr>
              <a:t>: Ingrid Pazderová	</a:t>
            </a:r>
            <a:r>
              <a:rPr lang="cs-CZ" sz="1800" b="1" smtClean="0"/>
              <a:t>A3 VY_INOVACE_12</a:t>
            </a:r>
            <a:r>
              <a:rPr lang="cs-CZ" smtClean="0"/>
              <a:t> </a:t>
            </a:r>
            <a:endParaRPr lang="cs-CZ" sz="1800" smtClean="0">
              <a:latin typeface="Arial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sz="1800" b="1" smtClean="0"/>
              <a:t>Vytvořeno:  1.11. 2012</a:t>
            </a:r>
            <a:endParaRPr lang="cs-CZ" sz="1800" b="1" smtClean="0">
              <a:latin typeface="Arial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sz="1800" b="1" smtClean="0"/>
              <a:t>Ročník: 9.</a:t>
            </a:r>
          </a:p>
          <a:p>
            <a:pPr eaLnBrk="1" hangingPunct="1">
              <a:buFont typeface="Arial" charset="0"/>
              <a:buNone/>
            </a:pPr>
            <a:r>
              <a:rPr lang="cs-CZ" sz="1800" b="1" smtClean="0"/>
              <a:t>Vzdělávací oblast: Jazyk a jazyková komunikace, německý jazyk – Vídeň</a:t>
            </a:r>
            <a:endParaRPr lang="cs-CZ" sz="1800" smtClean="0"/>
          </a:p>
          <a:p>
            <a:pPr eaLnBrk="1" hangingPunct="1">
              <a:buFont typeface="Arial" charset="0"/>
              <a:buNone/>
            </a:pPr>
            <a:r>
              <a:rPr lang="cs-CZ" sz="1800" b="1" smtClean="0"/>
              <a:t>Anotace: Žáci si procvičí slovní zásobu a základní informace o Vídni.</a:t>
            </a:r>
          </a:p>
        </p:txBody>
      </p:sp>
      <p:pic>
        <p:nvPicPr>
          <p:cNvPr id="15362" name="Picture 5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Metodický pokyn</a:t>
            </a:r>
            <a:endParaRPr lang="de-D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eaLnBrk="1" hangingPunct="1"/>
            <a:r>
              <a:rPr lang="cs-CZ" smtClean="0">
                <a:solidFill>
                  <a:srgbClr val="FFFFFF"/>
                </a:solidFill>
              </a:rPr>
              <a:t>Žáci si nejprve přečtou úvodní text, ve kterém si zopakují základní informace o zábavním parku ve Vídni. Poté následují cvičení, žák má na výběr z více možností, ústně odpoví </a:t>
            </a:r>
            <a:r>
              <a:rPr lang="cs-CZ" smtClean="0">
                <a:solidFill>
                  <a:srgbClr val="FFFFFF"/>
                </a:solidFill>
                <a:latin typeface="Arial" charset="0"/>
              </a:rPr>
              <a:t>                          </a:t>
            </a:r>
            <a:r>
              <a:rPr lang="cs-CZ" smtClean="0">
                <a:solidFill>
                  <a:srgbClr val="FFFFFF"/>
                </a:solidFill>
              </a:rPr>
              <a:t>a po kliknutí se ukáže správná odpověď.</a:t>
            </a:r>
            <a:endParaRPr lang="de-DE" smtClean="0">
              <a:solidFill>
                <a:srgbClr val="FFFFFF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de-DE" dirty="0" smtClean="0"/>
              <a:t>Der Prater. Lese und übersetze</a:t>
            </a:r>
            <a:r>
              <a:rPr lang="cs-CZ" dirty="0" smtClean="0"/>
              <a:t>.Přečti a přelož.</a:t>
            </a:r>
            <a:endParaRPr lang="de-D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de-DE" dirty="0" smtClean="0"/>
              <a:t>Der Prater ist der größte Vergnügungspark </a:t>
            </a:r>
            <a:r>
              <a:rPr lang="cs-CZ" dirty="0" err="1" smtClean="0"/>
              <a:t>Wiens</a:t>
            </a:r>
            <a:r>
              <a:rPr lang="cs-CZ" dirty="0" smtClean="0"/>
              <a:t>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err="1" smtClean="0"/>
              <a:t>Im</a:t>
            </a:r>
            <a:r>
              <a:rPr lang="cs-CZ" dirty="0" smtClean="0"/>
              <a:t> </a:t>
            </a:r>
            <a:r>
              <a:rPr lang="cs-CZ" dirty="0" err="1" smtClean="0"/>
              <a:t>Prater</a:t>
            </a:r>
            <a:r>
              <a:rPr lang="cs-CZ" dirty="0" smtClean="0"/>
              <a:t> </a:t>
            </a:r>
            <a:r>
              <a:rPr lang="cs-CZ" dirty="0" err="1" smtClean="0"/>
              <a:t>finden</a:t>
            </a:r>
            <a:r>
              <a:rPr lang="cs-CZ" dirty="0" smtClean="0"/>
              <a:t> </a:t>
            </a: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Riesenrad</a:t>
            </a:r>
            <a:r>
              <a:rPr lang="cs-CZ" dirty="0" smtClean="0"/>
              <a:t>, </a:t>
            </a:r>
            <a:r>
              <a:rPr lang="cs-CZ" dirty="0" err="1" smtClean="0"/>
              <a:t>Karussells</a:t>
            </a:r>
            <a:r>
              <a:rPr lang="cs-CZ" dirty="0" smtClean="0"/>
              <a:t>, </a:t>
            </a:r>
            <a:r>
              <a:rPr lang="cs-CZ" dirty="0" err="1" smtClean="0"/>
              <a:t>Schaukeln</a:t>
            </a:r>
            <a:r>
              <a:rPr lang="cs-CZ" dirty="0" smtClean="0"/>
              <a:t>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Er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ein</a:t>
            </a:r>
            <a:r>
              <a:rPr lang="cs-CZ" dirty="0" smtClean="0"/>
              <a:t> </a:t>
            </a:r>
            <a:r>
              <a:rPr lang="cs-CZ" dirty="0" err="1" smtClean="0"/>
              <a:t>beliebtes</a:t>
            </a:r>
            <a:r>
              <a:rPr lang="cs-CZ" dirty="0" smtClean="0"/>
              <a:t> </a:t>
            </a:r>
            <a:r>
              <a:rPr lang="cs-CZ" dirty="0" err="1" smtClean="0"/>
              <a:t>Ausflugsziel</a:t>
            </a:r>
            <a:r>
              <a:rPr lang="cs-CZ" dirty="0" smtClean="0"/>
              <a:t>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Er </a:t>
            </a:r>
            <a:r>
              <a:rPr lang="cs-CZ" dirty="0" err="1" smtClean="0"/>
              <a:t>liegt</a:t>
            </a:r>
            <a:r>
              <a:rPr lang="cs-CZ" dirty="0" smtClean="0"/>
              <a:t> </a:t>
            </a:r>
            <a:r>
              <a:rPr lang="cs-CZ" dirty="0" err="1" smtClean="0"/>
              <a:t>auf</a:t>
            </a:r>
            <a:r>
              <a:rPr lang="cs-CZ" dirty="0" smtClean="0"/>
              <a:t> </a:t>
            </a:r>
            <a:r>
              <a:rPr lang="cs-CZ" dirty="0" err="1" smtClean="0"/>
              <a:t>einer</a:t>
            </a:r>
            <a:r>
              <a:rPr lang="cs-CZ" dirty="0" smtClean="0"/>
              <a:t> </a:t>
            </a:r>
            <a:r>
              <a:rPr lang="cs-CZ" dirty="0" err="1" smtClean="0"/>
              <a:t>Insel</a:t>
            </a:r>
            <a:r>
              <a:rPr lang="cs-CZ" dirty="0" smtClean="0"/>
              <a:t> </a:t>
            </a:r>
            <a:r>
              <a:rPr lang="cs-CZ" dirty="0" err="1" smtClean="0"/>
              <a:t>zwischen</a:t>
            </a:r>
            <a:r>
              <a:rPr lang="cs-CZ" dirty="0" smtClean="0"/>
              <a:t> der </a:t>
            </a:r>
            <a:r>
              <a:rPr lang="cs-CZ" dirty="0" err="1" smtClean="0"/>
              <a:t>Donau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dem </a:t>
            </a:r>
            <a:r>
              <a:rPr lang="cs-CZ" dirty="0" err="1" smtClean="0"/>
              <a:t>Donaukanal</a:t>
            </a:r>
            <a:r>
              <a:rPr lang="cs-CZ" dirty="0" smtClean="0"/>
              <a:t>.</a:t>
            </a:r>
            <a:endParaRPr lang="de-DE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13" y="188913"/>
            <a:ext cx="8229600" cy="1800225"/>
          </a:xfr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err="1" smtClean="0"/>
              <a:t>Wähle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richtige</a:t>
            </a:r>
            <a:r>
              <a:rPr lang="cs-CZ" dirty="0" smtClean="0"/>
              <a:t> </a:t>
            </a:r>
            <a:r>
              <a:rPr lang="cs-CZ" dirty="0" err="1" smtClean="0"/>
              <a:t>Antwort</a:t>
            </a:r>
            <a:r>
              <a:rPr lang="cs-CZ" dirty="0"/>
              <a:t> </a:t>
            </a:r>
            <a:r>
              <a:rPr lang="cs-CZ" dirty="0" err="1" smtClean="0"/>
              <a:t>aus</a:t>
            </a:r>
            <a:r>
              <a:rPr lang="cs-CZ" dirty="0" smtClean="0"/>
              <a:t>. Vyber správnou odpověď.</a:t>
            </a:r>
            <a:br>
              <a:rPr lang="cs-CZ" dirty="0" smtClean="0"/>
            </a:br>
            <a:endParaRPr lang="de-D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76475"/>
            <a:ext cx="8229600" cy="3849688"/>
          </a:xfr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der </a:t>
            </a:r>
            <a:r>
              <a:rPr lang="cs-CZ" dirty="0" err="1" smtClean="0"/>
              <a:t>Prater</a:t>
            </a:r>
            <a:r>
              <a:rPr lang="cs-CZ" dirty="0" smtClean="0"/>
              <a:t>?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1. der </a:t>
            </a:r>
            <a:r>
              <a:rPr lang="cs-CZ" dirty="0" err="1" smtClean="0"/>
              <a:t>Naturpark</a:t>
            </a: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2.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de-DE" dirty="0" smtClean="0"/>
              <a:t>Lustschloss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3.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Burg</a:t>
            </a:r>
            <a:endParaRPr lang="de-DE" dirty="0"/>
          </a:p>
        </p:txBody>
      </p:sp>
      <p:sp>
        <p:nvSpPr>
          <p:cNvPr id="4" name="Šipka doleva 3"/>
          <p:cNvSpPr/>
          <p:nvPr/>
        </p:nvSpPr>
        <p:spPr>
          <a:xfrm>
            <a:off x="3779838" y="3141663"/>
            <a:ext cx="1079500" cy="21590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de-DE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 animBg="1"/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91513" cy="1858962"/>
          </a:xfr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err="1" smtClean="0"/>
              <a:t>Im</a:t>
            </a:r>
            <a:r>
              <a:rPr lang="cs-CZ" dirty="0" smtClean="0"/>
              <a:t> </a:t>
            </a:r>
            <a:r>
              <a:rPr lang="cs-CZ" dirty="0" err="1" smtClean="0"/>
              <a:t>Prater</a:t>
            </a:r>
            <a:r>
              <a:rPr lang="cs-CZ" dirty="0" smtClean="0"/>
              <a:t> </a:t>
            </a:r>
            <a:r>
              <a:rPr lang="cs-CZ" dirty="0" err="1" smtClean="0"/>
              <a:t>gibt</a:t>
            </a:r>
            <a:r>
              <a:rPr lang="cs-CZ" dirty="0" smtClean="0"/>
              <a:t> es </a:t>
            </a:r>
            <a:r>
              <a:rPr lang="cs-CZ" dirty="0" err="1" smtClean="0"/>
              <a:t>viele</a:t>
            </a:r>
            <a:r>
              <a:rPr lang="cs-CZ" dirty="0" smtClean="0"/>
              <a:t> </a:t>
            </a:r>
            <a:r>
              <a:rPr lang="cs-CZ" dirty="0" err="1" smtClean="0"/>
              <a:t>Attraktionen</a:t>
            </a:r>
            <a:r>
              <a:rPr lang="cs-CZ" dirty="0" smtClean="0"/>
              <a:t>.</a:t>
            </a:r>
            <a:br>
              <a:rPr lang="cs-CZ" dirty="0" smtClean="0"/>
            </a:br>
            <a:r>
              <a:rPr lang="cs-CZ" dirty="0" err="1" smtClean="0"/>
              <a:t>Welche</a:t>
            </a:r>
            <a:r>
              <a:rPr lang="cs-CZ" dirty="0" smtClean="0"/>
              <a:t> </a:t>
            </a:r>
            <a:r>
              <a:rPr lang="cs-CZ" dirty="0" err="1" smtClean="0"/>
              <a:t>Namen</a:t>
            </a:r>
            <a:r>
              <a:rPr lang="cs-CZ" dirty="0" smtClean="0"/>
              <a:t> </a:t>
            </a:r>
            <a:r>
              <a:rPr lang="cs-CZ" dirty="0" err="1" smtClean="0"/>
              <a:t>gehören</a:t>
            </a:r>
            <a:r>
              <a:rPr lang="cs-CZ" dirty="0" smtClean="0"/>
              <a:t> </a:t>
            </a:r>
            <a:r>
              <a:rPr lang="cs-CZ" dirty="0" err="1" smtClean="0"/>
              <a:t>zu</a:t>
            </a:r>
            <a:r>
              <a:rPr lang="cs-CZ" dirty="0" smtClean="0"/>
              <a:t> </a:t>
            </a:r>
            <a:r>
              <a:rPr lang="cs-CZ" dirty="0" err="1" smtClean="0"/>
              <a:t>welchen</a:t>
            </a:r>
            <a:r>
              <a:rPr lang="cs-CZ" dirty="0" smtClean="0"/>
              <a:t> </a:t>
            </a:r>
            <a:r>
              <a:rPr lang="cs-CZ" dirty="0" err="1" smtClean="0"/>
              <a:t>Attraktionen</a:t>
            </a:r>
            <a:r>
              <a:rPr lang="cs-CZ" dirty="0" smtClean="0"/>
              <a:t>? Co k sobě patří?</a:t>
            </a:r>
            <a:endParaRPr lang="de-D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49300" y="2271713"/>
            <a:ext cx="3095625" cy="3028950"/>
          </a:xfr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de-DE" dirty="0" smtClean="0"/>
              <a:t>Geisterschloss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de-DE" dirty="0" smtClean="0"/>
              <a:t>Schießbude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de-DE" dirty="0" smtClean="0"/>
              <a:t>Achterbahn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de-DE" dirty="0" smtClean="0"/>
              <a:t>Wasserrutsche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de-DE" dirty="0" smtClean="0"/>
              <a:t>Riesenrad</a:t>
            </a:r>
            <a:endParaRPr lang="de-DE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94150" y="2420938"/>
            <a:ext cx="2017713" cy="369887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strašidelný zámek</a:t>
            </a:r>
            <a:endParaRPr lang="de-DE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94150" y="2997200"/>
            <a:ext cx="2305050" cy="36830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střelnice</a:t>
            </a:r>
            <a:endParaRPr lang="de-DE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76688" y="3552825"/>
            <a:ext cx="2232025" cy="369888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horská dráha</a:t>
            </a:r>
            <a:endParaRPr lang="de-DE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94150" y="4797425"/>
            <a:ext cx="2520950" cy="36830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obří kolo</a:t>
            </a:r>
            <a:endParaRPr lang="de-DE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76688" y="4076700"/>
            <a:ext cx="2322512" cy="369888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vodní skluzavka</a:t>
            </a:r>
            <a:endParaRPr lang="de-DE" dirty="0"/>
          </a:p>
        </p:txBody>
      </p:sp>
      <p:sp>
        <p:nvSpPr>
          <p:cNvPr id="9" name="TextovéPole 8"/>
          <p:cNvSpPr txBox="1"/>
          <p:nvPr/>
        </p:nvSpPr>
        <p:spPr>
          <a:xfrm>
            <a:off x="6477000" y="2420938"/>
            <a:ext cx="2527300" cy="2216150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Strašidelný zámek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Horská dráha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Střelnice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Obří kolo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Vodní skluzavka</a:t>
            </a:r>
            <a:endParaRPr lang="cs-CZ" dirty="0"/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"/>
                            </p:stCondLst>
                            <p:childTnLst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0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500"/>
                            </p:stCondLst>
                            <p:childTnLst>
                              <p:par>
                                <p:cTn id="3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000"/>
                            </p:stCondLst>
                            <p:childTnLst>
                              <p:par>
                                <p:cTn id="4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500"/>
                            </p:stCondLst>
                            <p:childTnLst>
                              <p:par>
                                <p:cTn id="4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3000"/>
                            </p:stCondLst>
                            <p:childTnLst>
                              <p:par>
                                <p:cTn id="4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err="1" smtClean="0"/>
              <a:t>Wähle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richtige</a:t>
            </a:r>
            <a:r>
              <a:rPr lang="cs-CZ" dirty="0" smtClean="0"/>
              <a:t> </a:t>
            </a:r>
            <a:r>
              <a:rPr lang="cs-CZ" dirty="0" err="1" smtClean="0"/>
              <a:t>Antwort</a:t>
            </a:r>
            <a:r>
              <a:rPr lang="cs-CZ" dirty="0" smtClean="0"/>
              <a:t> </a:t>
            </a:r>
            <a:r>
              <a:rPr lang="cs-CZ" dirty="0" err="1" smtClean="0"/>
              <a:t>aus</a:t>
            </a:r>
            <a:r>
              <a:rPr lang="cs-CZ" dirty="0" smtClean="0"/>
              <a:t>. Vyber správnou odpověď.</a:t>
            </a:r>
            <a:endParaRPr lang="de-D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852738"/>
            <a:ext cx="8229600" cy="3273425"/>
          </a:xfr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err="1"/>
              <a:t>Während</a:t>
            </a:r>
            <a:r>
              <a:rPr lang="cs-CZ" dirty="0"/>
              <a:t> der </a:t>
            </a:r>
            <a:r>
              <a:rPr lang="cs-CZ" dirty="0" err="1"/>
              <a:t>Fahrt</a:t>
            </a:r>
            <a:r>
              <a:rPr lang="cs-CZ" dirty="0"/>
              <a:t> </a:t>
            </a:r>
            <a:r>
              <a:rPr lang="cs-CZ" dirty="0" err="1"/>
              <a:t>mit</a:t>
            </a:r>
            <a:r>
              <a:rPr lang="cs-CZ" dirty="0"/>
              <a:t> dem </a:t>
            </a:r>
            <a:r>
              <a:rPr lang="cs-CZ" dirty="0" err="1"/>
              <a:t>Riesenrad</a:t>
            </a:r>
            <a:r>
              <a:rPr lang="cs-CZ" dirty="0"/>
              <a:t/>
            </a:r>
            <a:br>
              <a:rPr lang="cs-CZ" dirty="0"/>
            </a:br>
            <a:r>
              <a:rPr lang="cs-CZ" dirty="0" err="1"/>
              <a:t>ist</a:t>
            </a:r>
            <a:r>
              <a:rPr lang="cs-CZ" dirty="0"/>
              <a:t> es </a:t>
            </a:r>
            <a:r>
              <a:rPr lang="cs-CZ" dirty="0" err="1"/>
              <a:t>verboten</a:t>
            </a:r>
            <a:r>
              <a:rPr lang="cs-CZ" dirty="0"/>
              <a:t>:</a:t>
            </a: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1. </a:t>
            </a:r>
            <a:r>
              <a:rPr lang="cs-CZ" dirty="0" err="1" smtClean="0"/>
              <a:t>singen</a:t>
            </a: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2. </a:t>
            </a:r>
            <a:r>
              <a:rPr lang="cs-CZ" dirty="0" err="1" smtClean="0"/>
              <a:t>aufstehen</a:t>
            </a: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3. </a:t>
            </a:r>
            <a:r>
              <a:rPr lang="cs-CZ" dirty="0" err="1" smtClean="0"/>
              <a:t>lachen</a:t>
            </a:r>
            <a:endParaRPr lang="de-DE" dirty="0"/>
          </a:p>
        </p:txBody>
      </p:sp>
      <p:sp>
        <p:nvSpPr>
          <p:cNvPr id="4" name="Šipka doleva 3"/>
          <p:cNvSpPr/>
          <p:nvPr/>
        </p:nvSpPr>
        <p:spPr>
          <a:xfrm>
            <a:off x="2735263" y="4149725"/>
            <a:ext cx="1081087" cy="21590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de-DE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00"/>
                            </p:stCondLst>
                            <p:childTnLst>
                              <p:par>
                                <p:cTn id="2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3500"/>
                            </p:stCondLst>
                            <p:childTnLst>
                              <p:par>
                                <p:cTn id="2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500"/>
                            </p:stCondLst>
                            <p:childTnLst>
                              <p:par>
                                <p:cTn id="3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 animBg="1"/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err="1"/>
              <a:t>Wähle</a:t>
            </a:r>
            <a:r>
              <a:rPr lang="cs-CZ" dirty="0"/>
              <a:t> </a:t>
            </a:r>
            <a:r>
              <a:rPr lang="cs-CZ" dirty="0" err="1"/>
              <a:t>die</a:t>
            </a:r>
            <a:r>
              <a:rPr lang="cs-CZ" dirty="0"/>
              <a:t> </a:t>
            </a:r>
            <a:r>
              <a:rPr lang="cs-CZ" dirty="0" err="1"/>
              <a:t>richtige</a:t>
            </a:r>
            <a:r>
              <a:rPr lang="cs-CZ" dirty="0"/>
              <a:t> </a:t>
            </a:r>
            <a:r>
              <a:rPr lang="cs-CZ" dirty="0" err="1"/>
              <a:t>Antwort</a:t>
            </a:r>
            <a:r>
              <a:rPr lang="cs-CZ" dirty="0"/>
              <a:t> </a:t>
            </a:r>
            <a:r>
              <a:rPr lang="cs-CZ" dirty="0" err="1"/>
              <a:t>aus</a:t>
            </a:r>
            <a:r>
              <a:rPr lang="cs-CZ" dirty="0"/>
              <a:t>. Vyber správnou odpověď.</a:t>
            </a:r>
            <a:endParaRPr lang="de-D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In </a:t>
            </a:r>
            <a:r>
              <a:rPr lang="cs-CZ" dirty="0" err="1"/>
              <a:t>welchem</a:t>
            </a:r>
            <a:r>
              <a:rPr lang="cs-CZ" dirty="0"/>
              <a:t> Land </a:t>
            </a:r>
            <a:r>
              <a:rPr lang="cs-CZ" dirty="0" err="1"/>
              <a:t>liegt</a:t>
            </a:r>
            <a:r>
              <a:rPr lang="cs-CZ" dirty="0"/>
              <a:t> </a:t>
            </a:r>
            <a:r>
              <a:rPr lang="cs-CZ" dirty="0" err="1"/>
              <a:t>Prater</a:t>
            </a:r>
            <a:r>
              <a:rPr lang="cs-CZ" dirty="0"/>
              <a:t>?</a:t>
            </a: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1. in </a:t>
            </a:r>
            <a:r>
              <a:rPr lang="cs-CZ" dirty="0" err="1" smtClean="0"/>
              <a:t>Deutschland</a:t>
            </a: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2. in </a:t>
            </a:r>
            <a:r>
              <a:rPr lang="cs-CZ" dirty="0" err="1" smtClean="0"/>
              <a:t>Österreich</a:t>
            </a: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3. in der </a:t>
            </a:r>
            <a:r>
              <a:rPr lang="cs-CZ" dirty="0" err="1" smtClean="0"/>
              <a:t>Schweiz</a:t>
            </a:r>
            <a:endParaRPr lang="de-DE" dirty="0"/>
          </a:p>
        </p:txBody>
      </p:sp>
      <p:sp>
        <p:nvSpPr>
          <p:cNvPr id="4" name="Šipka doleva 3"/>
          <p:cNvSpPr/>
          <p:nvPr/>
        </p:nvSpPr>
        <p:spPr>
          <a:xfrm>
            <a:off x="4067175" y="2349500"/>
            <a:ext cx="936625" cy="142875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de-DE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err="1" smtClean="0"/>
              <a:t>Ergänze</a:t>
            </a:r>
            <a:r>
              <a:rPr lang="cs-CZ" dirty="0" smtClean="0"/>
              <a:t> den Text. Doplň text.</a:t>
            </a:r>
            <a:endParaRPr lang="de-D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1973263"/>
          </a:xfr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>
            <a:normAutofit fontScale="775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err="1" smtClean="0"/>
              <a:t>Wir</a:t>
            </a:r>
            <a:r>
              <a:rPr lang="cs-CZ" dirty="0" smtClean="0"/>
              <a:t>__________</a:t>
            </a:r>
            <a:r>
              <a:rPr lang="cs-CZ" dirty="0" err="1" smtClean="0"/>
              <a:t>uns</a:t>
            </a:r>
            <a:r>
              <a:rPr lang="cs-CZ" dirty="0" smtClean="0"/>
              <a:t> um 9 Uhr </a:t>
            </a:r>
            <a:r>
              <a:rPr lang="cs-CZ" dirty="0" err="1" smtClean="0"/>
              <a:t>im</a:t>
            </a:r>
            <a:r>
              <a:rPr lang="cs-CZ" dirty="0" smtClean="0"/>
              <a:t> </a:t>
            </a:r>
            <a:r>
              <a:rPr lang="cs-CZ" dirty="0" err="1" smtClean="0"/>
              <a:t>Prater</a:t>
            </a:r>
            <a:r>
              <a:rPr lang="cs-CZ" dirty="0" smtClean="0"/>
              <a:t>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Die </a:t>
            </a:r>
            <a:r>
              <a:rPr lang="cs-CZ" dirty="0" err="1"/>
              <a:t>Achterbahn</a:t>
            </a:r>
            <a:r>
              <a:rPr lang="cs-CZ" dirty="0" smtClean="0"/>
              <a:t>__________________so </a:t>
            </a:r>
            <a:r>
              <a:rPr lang="cs-CZ" dirty="0" err="1"/>
              <a:t>schnell</a:t>
            </a:r>
            <a:r>
              <a:rPr lang="cs-CZ" dirty="0"/>
              <a:t>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habe</a:t>
            </a:r>
            <a:r>
              <a:rPr lang="cs-CZ" dirty="0" smtClean="0"/>
              <a:t> </a:t>
            </a:r>
            <a:r>
              <a:rPr lang="cs-CZ" dirty="0" err="1" smtClean="0"/>
              <a:t>für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Achterbahn</a:t>
            </a:r>
            <a:r>
              <a:rPr lang="cs-CZ" dirty="0" smtClean="0"/>
              <a:t> 3 Euro __________________.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de-DE" dirty="0"/>
          </a:p>
        </p:txBody>
      </p:sp>
      <p:sp>
        <p:nvSpPr>
          <p:cNvPr id="6" name="TextovéPole 5"/>
          <p:cNvSpPr txBox="1"/>
          <p:nvPr/>
        </p:nvSpPr>
        <p:spPr>
          <a:xfrm>
            <a:off x="1476375" y="1557338"/>
            <a:ext cx="1265238" cy="522287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err="1"/>
              <a:t>treffen</a:t>
            </a:r>
            <a:endParaRPr lang="de-DE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590925" y="2276475"/>
            <a:ext cx="1368425" cy="523875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err="1"/>
              <a:t>fährt</a:t>
            </a:r>
            <a:endParaRPr lang="de-DE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819775" y="2924175"/>
            <a:ext cx="1439863" cy="523875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err="1"/>
              <a:t>bezahlt</a:t>
            </a:r>
            <a:endParaRPr lang="de-DE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331913" y="4005263"/>
            <a:ext cx="5040312" cy="461962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/>
              <a:t>treffen</a:t>
            </a:r>
            <a:r>
              <a:rPr lang="cs-CZ" sz="2400" dirty="0"/>
              <a:t>		</a:t>
            </a:r>
            <a:r>
              <a:rPr lang="cs-CZ" sz="2400" dirty="0" err="1"/>
              <a:t>fährt</a:t>
            </a:r>
            <a:r>
              <a:rPr lang="cs-CZ" sz="2400" dirty="0"/>
              <a:t>		</a:t>
            </a:r>
            <a:r>
              <a:rPr lang="cs-CZ" sz="2400" dirty="0" err="1"/>
              <a:t>bezahlt</a:t>
            </a:r>
            <a:endParaRPr lang="de-DE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 animBg="1"/>
      <p:bldP spid="6" grpId="0" animBg="1"/>
      <p:bldP spid="7" grpId="0" animBg="1"/>
      <p:bldP spid="8" grpId="0" animBg="1"/>
      <p:bldP spid="4" grpId="0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118</TotalTime>
  <Words>282</Words>
  <Application>Microsoft Office PowerPoint</Application>
  <PresentationFormat>On-screen Show (4:3)</PresentationFormat>
  <Paragraphs>62</Paragraphs>
  <Slides>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2" baseType="lpstr">
      <vt:lpstr>Arial</vt:lpstr>
      <vt:lpstr>Calibri</vt:lpstr>
      <vt:lpstr>Motiv systému Office</vt:lpstr>
      <vt:lpstr>Snímek 1</vt:lpstr>
      <vt:lpstr>Snímek 2</vt:lpstr>
      <vt:lpstr>Metodický pokyn</vt:lpstr>
      <vt:lpstr>Der Prater. Lese und übersetze.Přečti a přelož.</vt:lpstr>
      <vt:lpstr>Wähle die richtige Antwort aus. Vyber správnou odpověď. </vt:lpstr>
      <vt:lpstr>Im Prater gibt es viele Attraktionen. Welche Namen gehören zu welchen Attraktionen? Co k sobě patří?</vt:lpstr>
      <vt:lpstr>Wähle die richtige Antwort aus. Vyber správnou odpověď.</vt:lpstr>
      <vt:lpstr>Wähle die richtige Antwort aus. Vyber správnou odpověď.</vt:lpstr>
      <vt:lpstr>Ergänze den Text. Doplň text.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Inka</dc:creator>
  <cp:lastModifiedBy>DUM</cp:lastModifiedBy>
  <cp:revision>24</cp:revision>
  <dcterms:created xsi:type="dcterms:W3CDTF">2012-08-06T12:16:06Z</dcterms:created>
  <dcterms:modified xsi:type="dcterms:W3CDTF">2013-03-18T20:51:42Z</dcterms:modified>
</cp:coreProperties>
</file>