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4" r:id="rId3"/>
    <p:sldId id="263" r:id="rId4"/>
    <p:sldId id="261" r:id="rId5"/>
    <p:sldId id="257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A732A-72CF-487D-B983-422CF70EA7FB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2C6F7-A7A6-4FD6-AC4E-8593902F1C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016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Šestisměrka</a:t>
            </a:r>
            <a:r>
              <a:rPr lang="cs-CZ" baseline="0" dirty="0" smtClean="0"/>
              <a:t> skrývá </a:t>
            </a:r>
            <a:r>
              <a:rPr lang="cs-CZ" baseline="0" dirty="0" err="1" smtClean="0"/>
              <a:t>podst</a:t>
            </a:r>
            <a:r>
              <a:rPr lang="cs-CZ" baseline="0" dirty="0" smtClean="0"/>
              <a:t>. jména rodu ženského, vzor RŮŽE. Po vyškrtání kliknout na zelené pole pro kontrolu.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2C6F7-A7A6-4FD6-AC4E-8593902F1CE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druhého</a:t>
            </a:r>
            <a:r>
              <a:rPr lang="cs-CZ" baseline="0" dirty="0" smtClean="0"/>
              <a:t> sloupečku zapsat správný tvar, na druhý řádek vzor, pak klik na obdélník – zde správný tvar.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6E31D2-7B31-4A97-BEDC-D87A97F6426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E39BF-B977-40A2-AD0B-C97D94A67CC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B0934-0F06-4050-950F-6DB03F6895DD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093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B0ADA-D4FC-48FE-811E-57C11EEA9BBB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726962-BE5F-4F11-9D01-A7E7C519C15F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016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25537-293F-4CF5-8973-5F8178F712D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8DCCE-0DA6-486F-9C47-3D41290DF2DA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6872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12F9A-CF3C-4BCC-8B6B-AB1906FCB35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1222-C16B-4F61-BBFB-D6435B9F73B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9179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BB19D-4145-4A37-8B27-A8D5415B2A01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B5AA8-DE98-4548-928E-F8365E338BF9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976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52BFF-D9FD-4FBC-A72D-5491F3A90C97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D89A3-0B4B-490C-AA05-C3F5AA32DDD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172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A797-57C2-4E3C-8D9F-AF1D7F2DA180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A6657A-1F02-4200-891F-191A5EDF1733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85857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02C7F-B892-4FD8-9757-E23C40A649A2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01F83-09E9-4F79-8004-E8BAE8673844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344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C01BF-1A95-48F4-8EAC-ECD796433EDE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178CA-8559-4194-ADE4-0992FECC1F77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8635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4D2289-A060-49CA-8AF9-B05FAD6E2CC6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71C83-3F68-4156-9382-DE05741EF6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2037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0918E-E7B6-49A7-BFF7-C3DDB141466F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3E41F-5C74-4FF8-A515-FB5047D28515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394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16A2565-6B02-4BBD-A86D-FB8652C9EEF3}" type="datetime1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11.3.2013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514CDED-0854-474B-B585-EF510A4DFE1B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831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Jana Šváchová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únor 2013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VY_32_INOVACE_05_Skloňování podstatných jmen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Český jazyk a literatura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Rod ženský</a:t>
            </a: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805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Rod ženský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29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92349" y="1196752"/>
            <a:ext cx="959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420888"/>
            <a:ext cx="71244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Žáci 4. ročníku v tabulce hledají podstatná jména rodu ženského vzor růže.</a:t>
            </a:r>
          </a:p>
          <a:p>
            <a:r>
              <a:rPr lang="cs-CZ" dirty="0" smtClean="0"/>
              <a:t>Na dalším snímku doplňují správné tvary podstatných jmen a vzor podle</a:t>
            </a:r>
          </a:p>
          <a:p>
            <a:r>
              <a:rPr lang="cs-CZ" dirty="0" smtClean="0"/>
              <a:t>zadání. Pro kontrolu kliknou na zelený obdélník.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796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357554" y="1214422"/>
          <a:ext cx="4262448" cy="30003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2806"/>
                <a:gridCol w="532806"/>
                <a:gridCol w="532806"/>
                <a:gridCol w="532806"/>
                <a:gridCol w="532806"/>
                <a:gridCol w="532806"/>
                <a:gridCol w="532806"/>
                <a:gridCol w="532806"/>
              </a:tblGrid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N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CH</a:t>
                      </a:r>
                      <a:endParaRPr lang="cs-CZ" sz="20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V</a:t>
                      </a:r>
                      <a:endParaRPr lang="cs-CZ" sz="20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Ě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K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Ů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Ž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A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Í</a:t>
                      </a:r>
                      <a:endParaRPr lang="cs-CZ" sz="20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D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Z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C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Č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214414" y="4786322"/>
            <a:ext cx="9124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SLEPICE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85984" y="4786322"/>
            <a:ext cx="668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4786322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ČEPICE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43372" y="4786322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CHVÍLE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3504" y="4786322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00760" y="478632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ŽIDLE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72330" y="4786322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JEDLE</a:t>
            </a:r>
            <a:endParaRPr lang="cs-CZ" dirty="0"/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857224" y="4500570"/>
            <a:ext cx="6858048" cy="1428760"/>
          </a:xfrm>
          <a:prstGeom prst="flowChartPunchedTap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  vyškrtání klikni zde.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857224" y="857232"/>
            <a:ext cx="1872000" cy="18720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MS900116611[1].wav">
            <a:hlinkClick r:id="" action="ppaction://media"/>
          </p:cNvPr>
          <p:cNvPicPr>
            <a:picLocks noRot="1" noChangeAspect="1"/>
          </p:cNvPicPr>
          <p:nvPr>
            <a:wavAudioFile r:embed="rId1" name="MS900116611[1].wav"/>
          </p:nvPr>
        </p:nvPicPr>
        <p:blipFill>
          <a:blip r:embed="rId4"/>
          <a:stretch>
            <a:fillRect/>
          </a:stretch>
        </p:blipFill>
        <p:spPr>
          <a:xfrm>
            <a:off x="7929586" y="578645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490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správné tvary a vzor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před (televize, č. </a:t>
            </a:r>
            <a:r>
              <a:rPr lang="cs-CZ" dirty="0" err="1" smtClean="0"/>
              <a:t>j</a:t>
            </a:r>
            <a:r>
              <a:rPr lang="cs-CZ" dirty="0" smtClean="0"/>
              <a:t>.)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televiz</a:t>
            </a:r>
            <a:r>
              <a:rPr lang="cs-CZ" i="1" dirty="0" smtClean="0">
                <a:solidFill>
                  <a:srgbClr val="FF0000"/>
                </a:solidFill>
              </a:rPr>
              <a:t>í </a:t>
            </a:r>
            <a:r>
              <a:rPr lang="cs-CZ" i="1" dirty="0" smtClean="0">
                <a:solidFill>
                  <a:srgbClr val="00B050"/>
                </a:solidFill>
              </a:rPr>
              <a:t>- růž</a:t>
            </a:r>
            <a:r>
              <a:rPr lang="cs-CZ" i="1" dirty="0" smtClean="0">
                <a:solidFill>
                  <a:srgbClr val="FF0000"/>
                </a:solidFill>
              </a:rPr>
              <a:t>í</a:t>
            </a:r>
          </a:p>
          <a:p>
            <a:pPr>
              <a:buNone/>
            </a:pPr>
            <a:r>
              <a:rPr lang="cs-CZ" dirty="0" smtClean="0"/>
              <a:t>sedací (souprava, č. mn.)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souprav</a:t>
            </a:r>
            <a:r>
              <a:rPr lang="cs-CZ" i="1" dirty="0" smtClean="0">
                <a:solidFill>
                  <a:srgbClr val="FF0000"/>
                </a:solidFill>
              </a:rPr>
              <a:t>y</a:t>
            </a:r>
            <a:r>
              <a:rPr lang="cs-CZ" i="1" dirty="0" smtClean="0">
                <a:solidFill>
                  <a:srgbClr val="00B050"/>
                </a:solidFill>
              </a:rPr>
              <a:t> - žen</a:t>
            </a:r>
            <a:r>
              <a:rPr lang="cs-CZ" i="1" dirty="0" smtClean="0">
                <a:solidFill>
                  <a:srgbClr val="FF0000"/>
                </a:solidFill>
              </a:rPr>
              <a:t>y</a:t>
            </a:r>
          </a:p>
          <a:p>
            <a:pPr>
              <a:buNone/>
            </a:pPr>
            <a:r>
              <a:rPr lang="cs-CZ" dirty="0" smtClean="0"/>
              <a:t>ve (skříň, č. mn.)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skřín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  <a:r>
              <a:rPr lang="cs-CZ" i="1" dirty="0" smtClean="0">
                <a:solidFill>
                  <a:srgbClr val="00B050"/>
                </a:solidFill>
              </a:rPr>
              <a:t> - písn</a:t>
            </a:r>
            <a:r>
              <a:rPr lang="cs-CZ" i="1" dirty="0" smtClean="0">
                <a:solidFill>
                  <a:srgbClr val="FF0000"/>
                </a:solidFill>
              </a:rPr>
              <a:t>ích</a:t>
            </a:r>
          </a:p>
          <a:p>
            <a:pPr>
              <a:buNone/>
            </a:pPr>
            <a:r>
              <a:rPr lang="cs-CZ" dirty="0" smtClean="0"/>
              <a:t>mnoho (činnost, č. mn.)</a:t>
            </a:r>
          </a:p>
          <a:p>
            <a:pPr algn="ctr">
              <a:buNone/>
            </a:pPr>
            <a:r>
              <a:rPr lang="cs-CZ" i="1" dirty="0" smtClean="0">
                <a:solidFill>
                  <a:srgbClr val="00B050"/>
                </a:solidFill>
              </a:rPr>
              <a:t>činnost</a:t>
            </a:r>
            <a:r>
              <a:rPr lang="cs-CZ" i="1" dirty="0" smtClean="0">
                <a:solidFill>
                  <a:srgbClr val="FF0000"/>
                </a:solidFill>
              </a:rPr>
              <a:t>í</a:t>
            </a:r>
            <a:r>
              <a:rPr lang="cs-CZ" i="1" dirty="0" smtClean="0">
                <a:solidFill>
                  <a:srgbClr val="00B050"/>
                </a:solidFill>
              </a:rPr>
              <a:t> - kost</a:t>
            </a:r>
            <a:r>
              <a:rPr lang="cs-CZ" i="1" dirty="0" smtClean="0">
                <a:solidFill>
                  <a:srgbClr val="FF0000"/>
                </a:solidFill>
              </a:rPr>
              <a:t>í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______________________________________</a:t>
            </a:r>
          </a:p>
          <a:p>
            <a:pPr>
              <a:buFontTx/>
              <a:buChar char="-"/>
            </a:pPr>
            <a:r>
              <a:rPr lang="cs-CZ" dirty="0" smtClean="0"/>
              <a:t>______________________________________</a:t>
            </a:r>
          </a:p>
          <a:p>
            <a:pPr>
              <a:buFontTx/>
              <a:buChar char="-"/>
            </a:pPr>
            <a:r>
              <a:rPr lang="cs-CZ" dirty="0" smtClean="0"/>
              <a:t>______________________________________</a:t>
            </a:r>
          </a:p>
          <a:p>
            <a:pPr>
              <a:buFontTx/>
              <a:buChar char="-"/>
            </a:pPr>
            <a:r>
              <a:rPr lang="cs-CZ" dirty="0" smtClean="0"/>
              <a:t>______________________________________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14414" y="5214950"/>
            <a:ext cx="2857520" cy="57150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14414" y="4214818"/>
            <a:ext cx="2857520" cy="57150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14414" y="3143248"/>
            <a:ext cx="2857520" cy="57150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14414" y="2071678"/>
            <a:ext cx="2857520" cy="57150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>
            <a:hlinkClick r:id="" action="ppaction://noaction">
              <a:snd r:embed="rId3" name="applause.wav"/>
            </a:hlinkClick>
          </p:cNvPr>
          <p:cNvSpPr/>
          <p:nvPr/>
        </p:nvSpPr>
        <p:spPr>
          <a:xfrm>
            <a:off x="2214546" y="1643050"/>
            <a:ext cx="3786214" cy="350046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81989" y="1844824"/>
            <a:ext cx="780022" cy="369332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86227" y="3284984"/>
            <a:ext cx="2371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Text: 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59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245</Words>
  <Application>Microsoft Office PowerPoint</Application>
  <PresentationFormat>Předvádění na obrazovce (4:3)</PresentationFormat>
  <Paragraphs>98</Paragraphs>
  <Slides>6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Aerodynamika</vt:lpstr>
      <vt:lpstr>Prezentace aplikace PowerPoint</vt:lpstr>
      <vt:lpstr>Podstatná jména</vt:lpstr>
      <vt:lpstr>Prezentace aplikace PowerPoint</vt:lpstr>
      <vt:lpstr>Prezentace aplikace PowerPoint</vt:lpstr>
      <vt:lpstr>Doplňte správné tvary a vzor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Jana</dc:creator>
  <cp:lastModifiedBy>sb</cp:lastModifiedBy>
  <cp:revision>16</cp:revision>
  <dcterms:created xsi:type="dcterms:W3CDTF">2013-02-01T16:44:27Z</dcterms:created>
  <dcterms:modified xsi:type="dcterms:W3CDTF">2013-03-11T13:16:43Z</dcterms:modified>
</cp:coreProperties>
</file>