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  <p:sldMasterId id="2147483672" r:id="rId3"/>
  </p:sldMasterIdLst>
  <p:notesMasterIdLst>
    <p:notesMasterId r:id="rId10"/>
  </p:notesMasterIdLst>
  <p:sldIdLst>
    <p:sldId id="263" r:id="rId4"/>
    <p:sldId id="266" r:id="rId5"/>
    <p:sldId id="262" r:id="rId6"/>
    <p:sldId id="257" r:id="rId7"/>
    <p:sldId id="258" r:id="rId8"/>
    <p:sldId id="260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6" d="100"/>
          <a:sy n="66" d="100"/>
        </p:scale>
        <p:origin x="-432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theme" Target="theme/theme1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4.xml"/><Relationship Id="rId12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presProps" Target="presProps.xml"/><Relationship Id="rId5" Type="http://schemas.openxmlformats.org/officeDocument/2006/relationships/slide" Target="slides/slide2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3161045-10D7-49D6-88EE-EFF4215A63A8}" type="datetimeFigureOut">
              <a:rPr lang="cs-CZ" smtClean="0"/>
              <a:t>11.3.2013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A060D16-2728-4D4C-AE5A-4B53BD2C86C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1601184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Žáci</a:t>
            </a:r>
            <a:r>
              <a:rPr lang="cs-CZ" baseline="0" dirty="0" smtClean="0"/>
              <a:t> třídí podstatná jména ke vzorům.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060D16-2728-4D4C-AE5A-4B53BD2C86CC}" type="slidenum">
              <a:rPr lang="cs-CZ" smtClean="0"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Žáci hledají v každém řádku slovo, které</a:t>
            </a:r>
            <a:r>
              <a:rPr lang="cs-CZ" baseline="0" dirty="0" smtClean="0"/>
              <a:t> tam nepatří.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060D16-2728-4D4C-AE5A-4B53BD2C86CC}" type="slidenum">
              <a:rPr lang="cs-CZ" smtClean="0"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Žáci třídí podstatná jména rodu muž.</a:t>
            </a:r>
            <a:r>
              <a:rPr lang="cs-CZ" baseline="0" dirty="0" smtClean="0"/>
              <a:t> podle životnosti.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060D16-2728-4D4C-AE5A-4B53BD2C86CC}" type="slidenum">
              <a:rPr lang="cs-CZ" smtClean="0"/>
              <a:t>6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305F85-6814-4179-909B-2D62035D42BA}" type="datetimeFigureOut">
              <a:rPr lang="cs-CZ" smtClean="0"/>
              <a:t>11.3.2013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47D570-ED91-4E5F-8A7F-2FD62F18E9F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305F85-6814-4179-909B-2D62035D42BA}" type="datetimeFigureOut">
              <a:rPr lang="cs-CZ" smtClean="0"/>
              <a:t>11.3.2013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47D570-ED91-4E5F-8A7F-2FD62F18E9F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305F85-6814-4179-909B-2D62035D42BA}" type="datetimeFigureOut">
              <a:rPr lang="cs-CZ" smtClean="0"/>
              <a:t>11.3.2013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47D570-ED91-4E5F-8A7F-2FD62F18E9F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305F85-6814-4179-909B-2D62035D42BA}" type="datetimeFigureOut">
              <a:rPr lang="cs-CZ" smtClean="0"/>
              <a:t>11.3.2013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47D570-ED91-4E5F-8A7F-2FD62F18E9F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305F85-6814-4179-909B-2D62035D42BA}" type="datetimeFigureOut">
              <a:rPr lang="cs-CZ" smtClean="0"/>
              <a:t>11.3.2013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47D570-ED91-4E5F-8A7F-2FD62F18E9F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305F85-6814-4179-909B-2D62035D42BA}" type="datetimeFigureOut">
              <a:rPr lang="cs-CZ" smtClean="0"/>
              <a:t>11.3.2013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47D570-ED91-4E5F-8A7F-2FD62F18E9F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305F85-6814-4179-909B-2D62035D42BA}" type="datetimeFigureOut">
              <a:rPr lang="cs-CZ" smtClean="0"/>
              <a:t>11.3.2013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47D570-ED91-4E5F-8A7F-2FD62F18E9F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305F85-6814-4179-909B-2D62035D42BA}" type="datetimeFigureOut">
              <a:rPr lang="cs-CZ" smtClean="0"/>
              <a:t>11.3.2013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47D570-ED91-4E5F-8A7F-2FD62F18E9F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305F85-6814-4179-909B-2D62035D42BA}" type="datetimeFigureOut">
              <a:rPr lang="cs-CZ" smtClean="0"/>
              <a:t>11.3.2013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47D570-ED91-4E5F-8A7F-2FD62F18E9F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305F85-6814-4179-909B-2D62035D42BA}" type="datetimeFigureOut">
              <a:rPr lang="cs-CZ" smtClean="0"/>
              <a:t>11.3.2013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47D570-ED91-4E5F-8A7F-2FD62F18E9F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305F85-6814-4179-909B-2D62035D42BA}" type="datetimeFigureOut">
              <a:rPr lang="cs-CZ" smtClean="0"/>
              <a:t>11.3.2013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47D570-ED91-4E5F-8A7F-2FD62F18E9F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5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6" name="Rectangle 12"/>
          <p:cNvSpPr/>
          <p:nvPr/>
        </p:nvSpPr>
        <p:spPr>
          <a:xfrm>
            <a:off x="0" y="2652713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7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/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8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98E39BF-B977-40A2-AD0B-C97D94A67CC2}" type="datetime1">
              <a:rPr lang="cs-CZ">
                <a:solidFill>
                  <a:prstClr val="black">
                    <a:lumMod val="50000"/>
                    <a:lumOff val="50000"/>
                  </a:prstClr>
                </a:solidFill>
              </a:rPr>
              <a:pPr>
                <a:defRPr/>
              </a:pPr>
              <a:t>11.3.2013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9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0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79B0934-0F06-4050-950F-6DB03F6895DD}" type="slidenum">
              <a:rPr lang="cs-CZ">
                <a:solidFill>
                  <a:prstClr val="black">
                    <a:lumMod val="50000"/>
                    <a:lumOff val="50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1609301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9B0ADA-D4FC-48FE-811E-57C11EEA9BBB}" type="datetime1">
              <a:rPr lang="cs-CZ">
                <a:solidFill>
                  <a:prstClr val="black">
                    <a:lumMod val="50000"/>
                    <a:lumOff val="50000"/>
                  </a:prstClr>
                </a:solidFill>
              </a:rPr>
              <a:pPr>
                <a:defRPr/>
              </a:pPr>
              <a:t>11.3.2013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726962-BE5F-4F11-9D01-A7E7C519C15F}" type="slidenum">
              <a:rPr lang="cs-CZ">
                <a:solidFill>
                  <a:prstClr val="black">
                    <a:lumMod val="50000"/>
                    <a:lumOff val="50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540168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5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6" name="Rectangle 8"/>
          <p:cNvSpPr/>
          <p:nvPr/>
        </p:nvSpPr>
        <p:spPr>
          <a:xfrm>
            <a:off x="0" y="2652713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7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1025537-293F-4CF5-8973-5F8178F712D2}" type="datetime1">
              <a:rPr lang="cs-CZ">
                <a:solidFill>
                  <a:prstClr val="black">
                    <a:lumMod val="50000"/>
                    <a:lumOff val="50000"/>
                  </a:prstClr>
                </a:solidFill>
              </a:rPr>
              <a:pPr>
                <a:defRPr/>
              </a:pPr>
              <a:t>11.3.2013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9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0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88DCCE-0DA6-486F-9C47-3D41290DF2DA}" type="slidenum">
              <a:rPr lang="cs-CZ">
                <a:solidFill>
                  <a:prstClr val="black">
                    <a:lumMod val="50000"/>
                    <a:lumOff val="50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2868723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D12F9A-CF3C-4BCC-8B6B-AB1906FCB35F}" type="datetime1">
              <a:rPr lang="cs-CZ">
                <a:solidFill>
                  <a:prstClr val="black">
                    <a:lumMod val="50000"/>
                    <a:lumOff val="50000"/>
                  </a:prstClr>
                </a:solidFill>
              </a:rPr>
              <a:pPr>
                <a:defRPr/>
              </a:pPr>
              <a:t>11.3.2013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9B1222-C16B-4F61-BBFB-D6435B9F73B5}" type="slidenum">
              <a:rPr lang="cs-CZ">
                <a:solidFill>
                  <a:prstClr val="black">
                    <a:lumMod val="50000"/>
                    <a:lumOff val="50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5991795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ABB19D-4145-4A37-8B27-A8D5415B2A01}" type="datetime1">
              <a:rPr lang="cs-CZ">
                <a:solidFill>
                  <a:prstClr val="black">
                    <a:lumMod val="50000"/>
                    <a:lumOff val="50000"/>
                  </a:prstClr>
                </a:solidFill>
              </a:rPr>
              <a:pPr>
                <a:defRPr/>
              </a:pPr>
              <a:t>11.3.2013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5BB5AA8-DE98-4548-928E-F8365E338BF9}" type="slidenum">
              <a:rPr lang="cs-CZ">
                <a:solidFill>
                  <a:prstClr val="black">
                    <a:lumMod val="50000"/>
                    <a:lumOff val="50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0897641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5B52BFF-D9FD-4FBC-A72D-5491F3A90C97}" type="datetime1">
              <a:rPr lang="cs-CZ">
                <a:solidFill>
                  <a:prstClr val="black">
                    <a:lumMod val="50000"/>
                    <a:lumOff val="50000"/>
                  </a:prstClr>
                </a:solidFill>
              </a:rPr>
              <a:pPr>
                <a:defRPr/>
              </a:pPr>
              <a:t>11.3.2013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4D89A3-0B4B-490C-AA05-C3F5AA32DDD4}" type="slidenum">
              <a:rPr lang="cs-CZ">
                <a:solidFill>
                  <a:prstClr val="black">
                    <a:lumMod val="50000"/>
                    <a:lumOff val="50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741729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888A797-57C2-4E3C-8D9F-AF1D7F2DA180}" type="datetime1">
              <a:rPr lang="cs-CZ">
                <a:solidFill>
                  <a:prstClr val="black">
                    <a:lumMod val="50000"/>
                    <a:lumOff val="50000"/>
                  </a:prstClr>
                </a:solidFill>
              </a:rPr>
              <a:pPr>
                <a:defRPr/>
              </a:pPr>
              <a:t>11.3.2013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9A6657A-1F02-4200-891F-191A5EDF1733}" type="slidenum">
              <a:rPr lang="cs-CZ">
                <a:solidFill>
                  <a:prstClr val="black">
                    <a:lumMod val="50000"/>
                    <a:lumOff val="50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58585706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/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5B02C7F-B892-4FD8-9757-E23C40A649A2}" type="datetime1">
              <a:rPr lang="cs-CZ">
                <a:solidFill>
                  <a:prstClr val="black">
                    <a:lumMod val="50000"/>
                    <a:lumOff val="50000"/>
                  </a:prstClr>
                </a:solidFill>
              </a:rPr>
              <a:pPr>
                <a:defRPr/>
              </a:pPr>
              <a:t>11.3.2013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C01F83-09E9-4F79-8004-E8BAE8673844}" type="slidenum">
              <a:rPr lang="cs-CZ">
                <a:solidFill>
                  <a:prstClr val="black">
                    <a:lumMod val="50000"/>
                    <a:lumOff val="50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833446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7" name="Rectangle 9"/>
          <p:cNvSpPr/>
          <p:nvPr/>
        </p:nvSpPr>
        <p:spPr>
          <a:xfrm>
            <a:off x="0" y="2652713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 rtlCol="0"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/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9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E1C01BF-1A95-48F4-8EAC-ECD796433EDE}" type="datetime1">
              <a:rPr lang="cs-CZ">
                <a:solidFill>
                  <a:prstClr val="black">
                    <a:lumMod val="50000"/>
                    <a:lumOff val="50000"/>
                  </a:prstClr>
                </a:solidFill>
              </a:rPr>
              <a:pPr>
                <a:defRPr/>
              </a:pPr>
              <a:t>11.3.2013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0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1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7178CA-8559-4194-ADE4-0992FECC1F77}" type="slidenum">
              <a:rPr lang="cs-CZ">
                <a:solidFill>
                  <a:prstClr val="black">
                    <a:lumMod val="50000"/>
                    <a:lumOff val="50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80863576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34D2289-A060-49CA-8AF9-B05FAD6E2CC6}" type="datetime1">
              <a:rPr lang="cs-CZ">
                <a:solidFill>
                  <a:prstClr val="black">
                    <a:lumMod val="50000"/>
                    <a:lumOff val="50000"/>
                  </a:prstClr>
                </a:solidFill>
              </a:rPr>
              <a:pPr>
                <a:defRPr/>
              </a:pPr>
              <a:t>11.3.2013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3D71C83-3F68-4156-9382-DE05741EF650}" type="slidenum">
              <a:rPr lang="cs-CZ">
                <a:solidFill>
                  <a:prstClr val="black">
                    <a:lumMod val="50000"/>
                    <a:lumOff val="50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9520378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490918E-E7B6-49A7-BFF7-C3DDB141466F}" type="datetime1">
              <a:rPr lang="cs-CZ">
                <a:solidFill>
                  <a:prstClr val="black">
                    <a:lumMod val="50000"/>
                    <a:lumOff val="50000"/>
                  </a:prstClr>
                </a:solidFill>
              </a:rPr>
              <a:pPr>
                <a:defRPr/>
              </a:pPr>
              <a:t>11.3.2013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1C3E41F-5C74-4FF8-A515-FB5047D28515}" type="slidenum">
              <a:rPr lang="cs-CZ">
                <a:solidFill>
                  <a:prstClr val="black">
                    <a:lumMod val="50000"/>
                    <a:lumOff val="50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33394094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305F85-6814-4179-909B-2D62035D42BA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47D570-ED91-4E5F-8A7F-2FD62F18E9F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19097569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305F85-6814-4179-909B-2D62035D42BA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47D570-ED91-4E5F-8A7F-2FD62F18E9F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9862842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305F85-6814-4179-909B-2D62035D42BA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47D570-ED91-4E5F-8A7F-2FD62F18E9F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15503106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305F85-6814-4179-909B-2D62035D42BA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47D570-ED91-4E5F-8A7F-2FD62F18E9F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56685571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305F85-6814-4179-909B-2D62035D42BA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47D570-ED91-4E5F-8A7F-2FD62F18E9F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32820527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305F85-6814-4179-909B-2D62035D42BA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47D570-ED91-4E5F-8A7F-2FD62F18E9F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53048435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305F85-6814-4179-909B-2D62035D42BA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47D570-ED91-4E5F-8A7F-2FD62F18E9F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30968965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305F85-6814-4179-909B-2D62035D42BA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47D570-ED91-4E5F-8A7F-2FD62F18E9F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8714803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305F85-6814-4179-909B-2D62035D42BA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47D570-ED91-4E5F-8A7F-2FD62F18E9F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26796631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305F85-6814-4179-909B-2D62035D42BA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47D570-ED91-4E5F-8A7F-2FD62F18E9F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70225295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305F85-6814-4179-909B-2D62035D42BA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47D570-ED91-4E5F-8A7F-2FD62F18E9F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603290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2305F85-6814-4179-909B-2D62035D42BA}" type="datetimeFigureOut">
              <a:rPr lang="cs-CZ" smtClean="0"/>
              <a:t>11.3.2013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47D570-ED91-4E5F-8A7F-2FD62F18E9F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0" y="3768725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875" y="4371975"/>
            <a:ext cx="6511925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3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1143000" y="731838"/>
            <a:ext cx="6400800" cy="34750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  <a:latin typeface="Arial" charset="0"/>
                <a:cs typeface="Arial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416A2565-6B02-4BBD-A86D-FB8652C9EEF3}" type="datetime1">
              <a:rPr lang="cs-CZ">
                <a:solidFill>
                  <a:prstClr val="black">
                    <a:lumMod val="50000"/>
                    <a:lumOff val="50000"/>
                  </a:prstClr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11.3.2013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200" y="6172200"/>
            <a:ext cx="3352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  <a:latin typeface="Arial" charset="0"/>
                <a:cs typeface="Arial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  <a:latin typeface="Arial" charset="0"/>
                <a:cs typeface="Arial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B514CDED-0854-474B-B585-EF510A4DFE1B}" type="slidenum">
              <a:rPr lang="cs-CZ">
                <a:solidFill>
                  <a:prstClr val="black">
                    <a:lumMod val="50000"/>
                    <a:lumOff val="50000"/>
                  </a:prstClr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683118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hf sldNum="0" hdr="0" ftr="0" dt="0"/>
  <p:txStyles>
    <p:titleStyle>
      <a:lvl1pPr marL="319088" indent="-319088" algn="r" rtl="0" eaLnBrk="0" fontAlgn="base" hangingPunct="0">
        <a:spcBef>
          <a:spcPct val="0"/>
        </a:spcBef>
        <a:spcAft>
          <a:spcPct val="0"/>
        </a:spcAft>
        <a:buClr>
          <a:srgbClr val="C3260C"/>
        </a:buClr>
        <a:buSzPct val="128000"/>
        <a:buFont typeface="Georgia" pitchFamily="18" charset="0"/>
        <a:buChar char="*"/>
        <a:defRPr sz="4600" b="1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marL="319088" indent="-319088" algn="r" rtl="0" eaLnBrk="0" fontAlgn="base" hangingPunct="0">
        <a:spcBef>
          <a:spcPct val="0"/>
        </a:spcBef>
        <a:spcAft>
          <a:spcPct val="0"/>
        </a:spcAft>
        <a:buClr>
          <a:srgbClr val="C3260C"/>
        </a:buClr>
        <a:buSzPct val="128000"/>
        <a:buFont typeface="Georgia" pitchFamily="18" charset="0"/>
        <a:buChar char="*"/>
        <a:defRPr sz="4600" b="1">
          <a:solidFill>
            <a:schemeClr val="tx1"/>
          </a:solidFill>
          <a:latin typeface="Trebuchet MS" pitchFamily="34" charset="0"/>
        </a:defRPr>
      </a:lvl2pPr>
      <a:lvl3pPr marL="319088" indent="-319088" algn="r" rtl="0" eaLnBrk="0" fontAlgn="base" hangingPunct="0">
        <a:spcBef>
          <a:spcPct val="0"/>
        </a:spcBef>
        <a:spcAft>
          <a:spcPct val="0"/>
        </a:spcAft>
        <a:buClr>
          <a:srgbClr val="C3260C"/>
        </a:buClr>
        <a:buSzPct val="128000"/>
        <a:buFont typeface="Georgia" pitchFamily="18" charset="0"/>
        <a:buChar char="*"/>
        <a:defRPr sz="4600" b="1">
          <a:solidFill>
            <a:schemeClr val="tx1"/>
          </a:solidFill>
          <a:latin typeface="Trebuchet MS" pitchFamily="34" charset="0"/>
        </a:defRPr>
      </a:lvl3pPr>
      <a:lvl4pPr marL="319088" indent="-319088" algn="r" rtl="0" eaLnBrk="0" fontAlgn="base" hangingPunct="0">
        <a:spcBef>
          <a:spcPct val="0"/>
        </a:spcBef>
        <a:spcAft>
          <a:spcPct val="0"/>
        </a:spcAft>
        <a:buClr>
          <a:srgbClr val="C3260C"/>
        </a:buClr>
        <a:buSzPct val="128000"/>
        <a:buFont typeface="Georgia" pitchFamily="18" charset="0"/>
        <a:buChar char="*"/>
        <a:defRPr sz="4600" b="1">
          <a:solidFill>
            <a:schemeClr val="tx1"/>
          </a:solidFill>
          <a:latin typeface="Trebuchet MS" pitchFamily="34" charset="0"/>
        </a:defRPr>
      </a:lvl4pPr>
      <a:lvl5pPr marL="319088" indent="-319088" algn="r" rtl="0" eaLnBrk="0" fontAlgn="base" hangingPunct="0">
        <a:spcBef>
          <a:spcPct val="0"/>
        </a:spcBef>
        <a:spcAft>
          <a:spcPct val="0"/>
        </a:spcAft>
        <a:buClr>
          <a:srgbClr val="C3260C"/>
        </a:buClr>
        <a:buSzPct val="128000"/>
        <a:buFont typeface="Georgia" pitchFamily="18" charset="0"/>
        <a:buChar char="*"/>
        <a:defRPr sz="4600" b="1">
          <a:solidFill>
            <a:schemeClr val="tx1"/>
          </a:solidFill>
          <a:latin typeface="Trebuchet MS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563" algn="l" rtl="0" eaLnBrk="0" fontAlgn="base" hangingPunct="0">
        <a:spcBef>
          <a:spcPct val="20000"/>
        </a:spcBef>
        <a:spcAft>
          <a:spcPts val="300"/>
        </a:spcAft>
        <a:buClr>
          <a:srgbClr val="C3260C"/>
        </a:buClr>
        <a:buSzPct val="130000"/>
        <a:buFont typeface="Georgia" pitchFamily="18" charset="0"/>
        <a:buChar char="*"/>
        <a:defRPr sz="2200" kern="1200">
          <a:solidFill>
            <a:srgbClr val="404040"/>
          </a:solidFill>
          <a:latin typeface="+mn-lt"/>
          <a:ea typeface="+mn-ea"/>
          <a:cs typeface="+mn-cs"/>
        </a:defRPr>
      </a:lvl1pPr>
      <a:lvl2pPr marL="547688" indent="-182563" algn="l" rtl="0" eaLnBrk="0" fontAlgn="base" hangingPunct="0">
        <a:spcBef>
          <a:spcPct val="20000"/>
        </a:spcBef>
        <a:spcAft>
          <a:spcPts val="300"/>
        </a:spcAft>
        <a:buClr>
          <a:srgbClr val="C3260C"/>
        </a:buClr>
        <a:buSzPct val="130000"/>
        <a:buFont typeface="Georgia" pitchFamily="18" charset="0"/>
        <a:buChar char="*"/>
        <a:defRPr sz="2000" kern="1200">
          <a:solidFill>
            <a:srgbClr val="404040"/>
          </a:solidFill>
          <a:latin typeface="+mn-lt"/>
          <a:ea typeface="+mn-ea"/>
          <a:cs typeface="+mn-cs"/>
        </a:defRPr>
      </a:lvl2pPr>
      <a:lvl3pPr marL="822325" indent="-182563" algn="l" rtl="0" eaLnBrk="0" fontAlgn="base" hangingPunct="0">
        <a:spcBef>
          <a:spcPct val="20000"/>
        </a:spcBef>
        <a:spcAft>
          <a:spcPts val="300"/>
        </a:spcAft>
        <a:buClr>
          <a:srgbClr val="C3260C"/>
        </a:buClr>
        <a:buSzPct val="130000"/>
        <a:buFont typeface="Georgia" pitchFamily="18" charset="0"/>
        <a:buChar char="*"/>
        <a:defRPr kern="1200">
          <a:solidFill>
            <a:srgbClr val="404040"/>
          </a:solidFill>
          <a:latin typeface="+mn-lt"/>
          <a:ea typeface="+mn-ea"/>
          <a:cs typeface="+mn-cs"/>
        </a:defRPr>
      </a:lvl3pPr>
      <a:lvl4pPr marL="1096963" indent="-182563" algn="l" rtl="0" eaLnBrk="0" fontAlgn="base" hangingPunct="0">
        <a:spcBef>
          <a:spcPct val="20000"/>
        </a:spcBef>
        <a:spcAft>
          <a:spcPts val="300"/>
        </a:spcAft>
        <a:buClr>
          <a:srgbClr val="C3260C"/>
        </a:buClr>
        <a:buSzPct val="130000"/>
        <a:buFont typeface="Georgia" pitchFamily="18" charset="0"/>
        <a:buChar char="*"/>
        <a:defRPr sz="1600" kern="1200">
          <a:solidFill>
            <a:srgbClr val="404040"/>
          </a:solidFill>
          <a:latin typeface="+mn-lt"/>
          <a:ea typeface="+mn-ea"/>
          <a:cs typeface="+mn-cs"/>
        </a:defRPr>
      </a:lvl4pPr>
      <a:lvl5pPr marL="1389063" indent="-182563" algn="l" rtl="0" eaLnBrk="0" fontAlgn="base" hangingPunct="0">
        <a:spcBef>
          <a:spcPct val="20000"/>
        </a:spcBef>
        <a:spcAft>
          <a:spcPts val="300"/>
        </a:spcAft>
        <a:buClr>
          <a:srgbClr val="C3260C"/>
        </a:buClr>
        <a:buSzPct val="130000"/>
        <a:buFont typeface="Georgia" pitchFamily="18" charset="0"/>
        <a:buChar char="*"/>
        <a:defRPr sz="1400" kern="1200">
          <a:solidFill>
            <a:srgbClr val="404040"/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2305F85-6814-4179-909B-2D62035D42BA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47D570-ED91-4E5F-8A7F-2FD62F18E9F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185974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8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ChangeArrowheads="1"/>
          </p:cNvSpPr>
          <p:nvPr/>
        </p:nvSpPr>
        <p:spPr bwMode="auto">
          <a:xfrm>
            <a:off x="755650" y="404813"/>
            <a:ext cx="5962650" cy="3800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1600" dirty="0" smtClean="0">
                <a:solidFill>
                  <a:prstClr val="black"/>
                </a:solidFill>
                <a:latin typeface="Arial" charset="0"/>
                <a:cs typeface="Times New Roman" pitchFamily="18" charset="0"/>
              </a:rPr>
              <a:t>NÁZEV ŠKOLY: 2. základní škola, Rakovník, Husovo náměstí 3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900" dirty="0" smtClean="0">
              <a:solidFill>
                <a:prstClr val="black"/>
              </a:solidFill>
              <a:latin typeface="Arial" charset="0"/>
              <a:cs typeface="Arial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900" dirty="0" smtClean="0">
              <a:solidFill>
                <a:prstClr val="black"/>
              </a:solidFill>
              <a:latin typeface="Arial" charset="0"/>
              <a:cs typeface="Arial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1600" dirty="0" smtClean="0">
                <a:solidFill>
                  <a:prstClr val="black"/>
                </a:solidFill>
                <a:latin typeface="Arial" charset="0"/>
                <a:cs typeface="Times New Roman" pitchFamily="18" charset="0"/>
              </a:rPr>
              <a:t>AUTOR: Mgr. Jana Šváchová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1600" dirty="0" smtClean="0">
              <a:solidFill>
                <a:prstClr val="black"/>
              </a:solidFill>
              <a:latin typeface="Arial" charset="0"/>
              <a:cs typeface="Times New Roman" pitchFamily="18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1600" dirty="0" smtClean="0">
                <a:solidFill>
                  <a:prstClr val="black"/>
                </a:solidFill>
                <a:latin typeface="Arial" charset="0"/>
                <a:cs typeface="Times New Roman" pitchFamily="18" charset="0"/>
              </a:rPr>
              <a:t>DATUM VYTVOŘENÍ: říjen 2012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900" dirty="0" smtClean="0">
              <a:solidFill>
                <a:prstClr val="black"/>
              </a:solidFill>
              <a:latin typeface="Arial" charset="0"/>
              <a:cs typeface="Arial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900" dirty="0" smtClean="0">
              <a:solidFill>
                <a:prstClr val="black"/>
              </a:solidFill>
              <a:latin typeface="Arial" charset="0"/>
              <a:cs typeface="Arial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1600" dirty="0" smtClean="0">
                <a:solidFill>
                  <a:prstClr val="black"/>
                </a:solidFill>
                <a:latin typeface="Arial" charset="0"/>
                <a:cs typeface="Times New Roman" pitchFamily="18" charset="0"/>
              </a:rPr>
              <a:t>NÁZEV: </a:t>
            </a:r>
            <a:r>
              <a:rPr lang="cs-CZ" sz="1600" dirty="0" smtClean="0">
                <a:solidFill>
                  <a:prstClr val="black"/>
                </a:solidFill>
                <a:latin typeface="Arial" charset="0"/>
                <a:cs typeface="Times New Roman" pitchFamily="18" charset="0"/>
              </a:rPr>
              <a:t>VY_32_INOVACE_06_Skloňování podstatných jmen</a:t>
            </a:r>
            <a:endParaRPr lang="cs-CZ" sz="1600" dirty="0" smtClean="0">
              <a:solidFill>
                <a:prstClr val="black"/>
              </a:solidFill>
              <a:latin typeface="Arial" charset="0"/>
              <a:cs typeface="Times New Roman" pitchFamily="18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1600" dirty="0" smtClean="0">
              <a:solidFill>
                <a:prstClr val="black"/>
              </a:solidFill>
              <a:latin typeface="Arial" charset="0"/>
              <a:cs typeface="Times New Roman" pitchFamily="18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1600" dirty="0" smtClean="0">
                <a:solidFill>
                  <a:prstClr val="black"/>
                </a:solidFill>
                <a:latin typeface="Arial" charset="0"/>
                <a:cs typeface="Times New Roman" pitchFamily="18" charset="0"/>
              </a:rPr>
              <a:t>VZDĚLÁVACÍ OBLAST: Český jazyk a literatura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900" dirty="0" smtClean="0">
              <a:solidFill>
                <a:prstClr val="black"/>
              </a:solidFill>
              <a:latin typeface="Arial" charset="0"/>
              <a:cs typeface="Arial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900" dirty="0" smtClean="0">
              <a:solidFill>
                <a:prstClr val="black"/>
              </a:solidFill>
              <a:latin typeface="Arial" charset="0"/>
              <a:cs typeface="Arial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1600" dirty="0" smtClean="0">
                <a:solidFill>
                  <a:prstClr val="black"/>
                </a:solidFill>
                <a:latin typeface="Arial" charset="0"/>
                <a:cs typeface="Times New Roman" pitchFamily="18" charset="0"/>
              </a:rPr>
              <a:t>TÉMA: </a:t>
            </a:r>
            <a:r>
              <a:rPr lang="cs-CZ" sz="1600" dirty="0" smtClean="0">
                <a:solidFill>
                  <a:prstClr val="black"/>
                </a:solidFill>
                <a:latin typeface="Arial" charset="0"/>
                <a:cs typeface="Times New Roman" pitchFamily="18" charset="0"/>
              </a:rPr>
              <a:t>Rod mužský</a:t>
            </a:r>
            <a:endParaRPr lang="cs-CZ" sz="1600" dirty="0" smtClean="0">
              <a:solidFill>
                <a:prstClr val="black"/>
              </a:solidFill>
              <a:latin typeface="Arial" charset="0"/>
              <a:cs typeface="Times New Roman" pitchFamily="18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1600" dirty="0" smtClean="0">
              <a:solidFill>
                <a:prstClr val="black"/>
              </a:solidFill>
              <a:latin typeface="Arial" charset="0"/>
              <a:cs typeface="Arial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900" dirty="0" smtClean="0">
              <a:solidFill>
                <a:prstClr val="black"/>
              </a:solidFill>
              <a:latin typeface="Arial" charset="0"/>
              <a:cs typeface="Arial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1600" dirty="0" smtClean="0">
                <a:solidFill>
                  <a:prstClr val="black"/>
                </a:solidFill>
                <a:latin typeface="Arial" charset="0"/>
                <a:cs typeface="Times New Roman" pitchFamily="18" charset="0"/>
              </a:rPr>
              <a:t>ČÍSLO PROJEKTU: CZ.1.07/1.4.00/21.1427 </a:t>
            </a:r>
            <a:endParaRPr lang="cs-CZ" sz="900" dirty="0" smtClean="0">
              <a:solidFill>
                <a:prstClr val="black"/>
              </a:solidFill>
              <a:latin typeface="Arial" charset="0"/>
              <a:cs typeface="Arial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dirty="0" smtClean="0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pic>
        <p:nvPicPr>
          <p:cNvPr id="5123" name="Obrázek 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8888" y="4581525"/>
            <a:ext cx="5972175" cy="1514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980550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571612"/>
            <a:ext cx="7772400" cy="1470025"/>
          </a:xfrm>
        </p:spPr>
        <p:txBody>
          <a:bodyPr/>
          <a:lstStyle/>
          <a:p>
            <a:r>
              <a:rPr lang="cs-CZ" dirty="0" smtClean="0"/>
              <a:t>Podstatná jména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357562"/>
            <a:ext cx="6400800" cy="1752600"/>
          </a:xfrm>
        </p:spPr>
        <p:txBody>
          <a:bodyPr>
            <a:normAutofit/>
          </a:bodyPr>
          <a:lstStyle/>
          <a:p>
            <a:r>
              <a:rPr lang="cs-CZ" sz="4000" dirty="0" smtClean="0">
                <a:solidFill>
                  <a:schemeClr val="tx1"/>
                </a:solidFill>
              </a:rPr>
              <a:t>Rod mužský</a:t>
            </a:r>
            <a:endParaRPr lang="cs-CZ" sz="40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225545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Anotace</a:t>
            </a:r>
            <a:endParaRPr lang="cs-CZ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2000" dirty="0" smtClean="0"/>
              <a:t>Žáci 4. ročníku</a:t>
            </a:r>
          </a:p>
          <a:p>
            <a:r>
              <a:rPr lang="cs-CZ" sz="2000" dirty="0" smtClean="0"/>
              <a:t>třídí podstatná jména rodu mužského ke vzorům</a:t>
            </a:r>
          </a:p>
          <a:p>
            <a:r>
              <a:rPr lang="cs-CZ" sz="2000" dirty="0"/>
              <a:t>h</a:t>
            </a:r>
            <a:r>
              <a:rPr lang="cs-CZ" sz="2000" dirty="0" smtClean="0"/>
              <a:t>ledají slova, která nepatří do řádku</a:t>
            </a:r>
          </a:p>
          <a:p>
            <a:r>
              <a:rPr lang="cs-CZ" sz="2000" dirty="0" smtClean="0"/>
              <a:t>třídí podstatná jména rodu mužského podle životnosti</a:t>
            </a:r>
          </a:p>
          <a:p>
            <a:endParaRPr lang="cs-CZ" sz="2000" dirty="0"/>
          </a:p>
          <a:p>
            <a:pPr>
              <a:buNone/>
            </a:pPr>
            <a:r>
              <a:rPr lang="cs-CZ" sz="2000" dirty="0" smtClean="0"/>
              <a:t>U každého snímku splní úkol ústně a pak kliknou na snímek pro kontrolu.</a:t>
            </a:r>
          </a:p>
          <a:p>
            <a:pPr>
              <a:buNone/>
            </a:pPr>
            <a:r>
              <a:rPr lang="cs-CZ" sz="2000" dirty="0" smtClean="0"/>
              <a:t>Slova nevybírají nahodile, ale v pořadí po sloupcích zleva nebo shora dolů. </a:t>
            </a:r>
          </a:p>
          <a:p>
            <a:pPr>
              <a:buNone/>
            </a:pP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4" name="Skupina 13"/>
          <p:cNvGrpSpPr/>
          <p:nvPr/>
        </p:nvGrpSpPr>
        <p:grpSpPr>
          <a:xfrm>
            <a:off x="1000100" y="1071546"/>
            <a:ext cx="1357322" cy="902435"/>
            <a:chOff x="642910" y="1643050"/>
            <a:chExt cx="1357322" cy="902435"/>
          </a:xfrm>
        </p:grpSpPr>
        <p:sp>
          <p:nvSpPr>
            <p:cNvPr id="10" name="Obdélník 9"/>
            <p:cNvSpPr/>
            <p:nvPr/>
          </p:nvSpPr>
          <p:spPr>
            <a:xfrm>
              <a:off x="642910" y="1643050"/>
              <a:ext cx="1357322" cy="785818"/>
            </a:xfrm>
            <a:prstGeom prst="rect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" name="TextovéPole 1"/>
            <p:cNvSpPr txBox="1"/>
            <p:nvPr/>
          </p:nvSpPr>
          <p:spPr>
            <a:xfrm>
              <a:off x="1000100" y="1714488"/>
              <a:ext cx="655949" cy="83099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/>
                <a:t>p</a:t>
              </a:r>
              <a:r>
                <a:rPr lang="cs-CZ" sz="2400" dirty="0" smtClean="0"/>
                <a:t>án</a:t>
              </a:r>
            </a:p>
            <a:p>
              <a:endParaRPr lang="cs-CZ" sz="2400" dirty="0"/>
            </a:p>
          </p:txBody>
        </p:sp>
        <p:sp>
          <p:nvSpPr>
            <p:cNvPr id="6" name="TextovéPole 5"/>
            <p:cNvSpPr txBox="1"/>
            <p:nvPr/>
          </p:nvSpPr>
          <p:spPr>
            <a:xfrm>
              <a:off x="1285852" y="1928802"/>
              <a:ext cx="426720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>
                  <a:solidFill>
                    <a:srgbClr val="FF0000"/>
                  </a:solidFill>
                </a:rPr>
                <a:t>-a</a:t>
              </a:r>
              <a:endParaRPr lang="cs-CZ" sz="2400" dirty="0">
                <a:solidFill>
                  <a:srgbClr val="FF0000"/>
                </a:solidFill>
              </a:endParaRPr>
            </a:p>
          </p:txBody>
        </p:sp>
      </p:grpSp>
      <p:grpSp>
        <p:nvGrpSpPr>
          <p:cNvPr id="15" name="Skupina 14"/>
          <p:cNvGrpSpPr/>
          <p:nvPr/>
        </p:nvGrpSpPr>
        <p:grpSpPr>
          <a:xfrm>
            <a:off x="5072066" y="1071546"/>
            <a:ext cx="1357322" cy="785818"/>
            <a:chOff x="2786050" y="1785926"/>
            <a:chExt cx="1357322" cy="785818"/>
          </a:xfrm>
        </p:grpSpPr>
        <p:sp>
          <p:nvSpPr>
            <p:cNvPr id="11" name="Obdélník 10"/>
            <p:cNvSpPr/>
            <p:nvPr/>
          </p:nvSpPr>
          <p:spPr>
            <a:xfrm>
              <a:off x="2786050" y="1785926"/>
              <a:ext cx="1357322" cy="785818"/>
            </a:xfrm>
            <a:prstGeom prst="rect">
              <a:avLst/>
            </a:prstGeom>
            <a:solidFill>
              <a:srgbClr val="FFC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" name="TextovéPole 2"/>
            <p:cNvSpPr txBox="1"/>
            <p:nvPr/>
          </p:nvSpPr>
          <p:spPr>
            <a:xfrm>
              <a:off x="3071802" y="1857364"/>
              <a:ext cx="757067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/>
                <a:t>hrad</a:t>
              </a:r>
              <a:endParaRPr lang="cs-CZ" sz="2400" dirty="0"/>
            </a:p>
          </p:txBody>
        </p:sp>
        <p:sp>
          <p:nvSpPr>
            <p:cNvPr id="7" name="TextovéPole 6"/>
            <p:cNvSpPr txBox="1"/>
            <p:nvPr/>
          </p:nvSpPr>
          <p:spPr>
            <a:xfrm>
              <a:off x="3428992" y="2071678"/>
              <a:ext cx="441146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>
                  <a:solidFill>
                    <a:srgbClr val="FF0000"/>
                  </a:solidFill>
                </a:rPr>
                <a:t>-u</a:t>
              </a:r>
              <a:endParaRPr lang="cs-CZ" sz="2400" dirty="0">
                <a:solidFill>
                  <a:srgbClr val="FF0000"/>
                </a:solidFill>
              </a:endParaRPr>
            </a:p>
          </p:txBody>
        </p:sp>
      </p:grpSp>
      <p:grpSp>
        <p:nvGrpSpPr>
          <p:cNvPr id="16" name="Skupina 15"/>
          <p:cNvGrpSpPr/>
          <p:nvPr/>
        </p:nvGrpSpPr>
        <p:grpSpPr>
          <a:xfrm>
            <a:off x="3000364" y="1071546"/>
            <a:ext cx="1357322" cy="785818"/>
            <a:chOff x="4929190" y="1643050"/>
            <a:chExt cx="1357322" cy="785818"/>
          </a:xfrm>
        </p:grpSpPr>
        <p:sp>
          <p:nvSpPr>
            <p:cNvPr id="12" name="Obdélník 11"/>
            <p:cNvSpPr/>
            <p:nvPr/>
          </p:nvSpPr>
          <p:spPr>
            <a:xfrm>
              <a:off x="4929190" y="1643050"/>
              <a:ext cx="1357322" cy="785818"/>
            </a:xfrm>
            <a:prstGeom prst="rect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" name="TextovéPole 3"/>
            <p:cNvSpPr txBox="1"/>
            <p:nvPr/>
          </p:nvSpPr>
          <p:spPr>
            <a:xfrm>
              <a:off x="5214942" y="1714488"/>
              <a:ext cx="713657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/>
                <a:t>muž</a:t>
              </a:r>
              <a:endParaRPr lang="cs-CZ" sz="2400" dirty="0"/>
            </a:p>
          </p:txBody>
        </p:sp>
        <p:sp>
          <p:nvSpPr>
            <p:cNvPr id="8" name="TextovéPole 7"/>
            <p:cNvSpPr txBox="1"/>
            <p:nvPr/>
          </p:nvSpPr>
          <p:spPr>
            <a:xfrm>
              <a:off x="5572132" y="1928802"/>
              <a:ext cx="433132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>
                  <a:solidFill>
                    <a:srgbClr val="FF0000"/>
                  </a:solidFill>
                </a:rPr>
                <a:t>-e</a:t>
              </a:r>
              <a:endParaRPr lang="cs-CZ" sz="2400" dirty="0">
                <a:solidFill>
                  <a:srgbClr val="FF0000"/>
                </a:solidFill>
              </a:endParaRPr>
            </a:p>
          </p:txBody>
        </p:sp>
      </p:grpSp>
      <p:grpSp>
        <p:nvGrpSpPr>
          <p:cNvPr id="17" name="Skupina 16"/>
          <p:cNvGrpSpPr/>
          <p:nvPr/>
        </p:nvGrpSpPr>
        <p:grpSpPr>
          <a:xfrm>
            <a:off x="7000892" y="1071546"/>
            <a:ext cx="1357322" cy="818855"/>
            <a:chOff x="6858016" y="1857364"/>
            <a:chExt cx="1357322" cy="818855"/>
          </a:xfrm>
        </p:grpSpPr>
        <p:sp>
          <p:nvSpPr>
            <p:cNvPr id="13" name="Obdélník 12"/>
            <p:cNvSpPr/>
            <p:nvPr/>
          </p:nvSpPr>
          <p:spPr>
            <a:xfrm>
              <a:off x="6858016" y="1857364"/>
              <a:ext cx="1357322" cy="785818"/>
            </a:xfrm>
            <a:prstGeom prst="rect">
              <a:avLst/>
            </a:prstGeom>
            <a:solidFill>
              <a:srgbClr val="FFC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" name="TextovéPole 4"/>
            <p:cNvSpPr txBox="1"/>
            <p:nvPr/>
          </p:nvSpPr>
          <p:spPr>
            <a:xfrm>
              <a:off x="7143768" y="1928802"/>
              <a:ext cx="742126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/>
                <a:t>stroj</a:t>
              </a:r>
              <a:endParaRPr lang="cs-CZ" sz="2400" dirty="0"/>
            </a:p>
          </p:txBody>
        </p:sp>
        <p:sp>
          <p:nvSpPr>
            <p:cNvPr id="9" name="TextovéPole 8"/>
            <p:cNvSpPr txBox="1"/>
            <p:nvPr/>
          </p:nvSpPr>
          <p:spPr>
            <a:xfrm>
              <a:off x="7500958" y="2214554"/>
              <a:ext cx="433132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>
                  <a:solidFill>
                    <a:srgbClr val="FF0000"/>
                  </a:solidFill>
                </a:rPr>
                <a:t>-e</a:t>
              </a:r>
              <a:endParaRPr lang="cs-CZ" sz="2400" dirty="0">
                <a:solidFill>
                  <a:srgbClr val="FF0000"/>
                </a:solidFill>
              </a:endParaRPr>
            </a:p>
          </p:txBody>
        </p:sp>
      </p:grpSp>
      <p:sp>
        <p:nvSpPr>
          <p:cNvPr id="18" name="TextovéPole 17"/>
          <p:cNvSpPr txBox="1"/>
          <p:nvPr/>
        </p:nvSpPr>
        <p:spPr>
          <a:xfrm>
            <a:off x="3929058" y="4643446"/>
            <a:ext cx="125136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krokodýl</a:t>
            </a:r>
            <a:endParaRPr lang="cs-CZ" sz="24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4214810" y="3429000"/>
            <a:ext cx="66236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klas</a:t>
            </a:r>
            <a:endParaRPr lang="cs-CZ" sz="24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785786" y="5500702"/>
            <a:ext cx="12858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obyvatel</a:t>
            </a:r>
            <a:endParaRPr lang="cs-CZ" sz="24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7572396" y="5357826"/>
            <a:ext cx="133260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motocykl</a:t>
            </a:r>
            <a:endParaRPr lang="cs-CZ" sz="24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785786" y="3786190"/>
            <a:ext cx="73430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jetel</a:t>
            </a:r>
            <a:endParaRPr lang="cs-CZ" sz="24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785786" y="4357694"/>
            <a:ext cx="68640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plaz</a:t>
            </a:r>
            <a:endParaRPr lang="cs-CZ" sz="24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7643834" y="4143380"/>
            <a:ext cx="79932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kotel</a:t>
            </a:r>
            <a:endParaRPr lang="cs-CZ" sz="24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4071934" y="4000504"/>
            <a:ext cx="99803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ředitel</a:t>
            </a:r>
            <a:endParaRPr lang="cs-CZ" sz="2400" dirty="0"/>
          </a:p>
        </p:txBody>
      </p:sp>
      <p:grpSp>
        <p:nvGrpSpPr>
          <p:cNvPr id="30" name="Skupina 29"/>
          <p:cNvGrpSpPr/>
          <p:nvPr/>
        </p:nvGrpSpPr>
        <p:grpSpPr>
          <a:xfrm>
            <a:off x="2071670" y="3714752"/>
            <a:ext cx="1571636" cy="714380"/>
            <a:chOff x="2714612" y="4500570"/>
            <a:chExt cx="1571636" cy="714380"/>
          </a:xfrm>
        </p:grpSpPr>
        <p:sp>
          <p:nvSpPr>
            <p:cNvPr id="28" name="Obdélník 27"/>
            <p:cNvSpPr/>
            <p:nvPr/>
          </p:nvSpPr>
          <p:spPr>
            <a:xfrm>
              <a:off x="2714612" y="4500570"/>
              <a:ext cx="1571636" cy="714380"/>
            </a:xfrm>
            <a:prstGeom prst="rect">
              <a:avLst/>
            </a:prstGeom>
            <a:solidFill>
              <a:schemeClr val="accent3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6" name="TextovéPole 25"/>
            <p:cNvSpPr txBox="1"/>
            <p:nvPr/>
          </p:nvSpPr>
          <p:spPr>
            <a:xfrm>
              <a:off x="2857488" y="4572008"/>
              <a:ext cx="1349216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/>
                <a:t>předsed</a:t>
              </a:r>
              <a:r>
                <a:rPr lang="cs-CZ" sz="2400" dirty="0" smtClean="0">
                  <a:solidFill>
                    <a:srgbClr val="FF0000"/>
                  </a:solidFill>
                </a:rPr>
                <a:t>a</a:t>
              </a:r>
              <a:endParaRPr lang="cs-CZ" sz="2400" dirty="0">
                <a:solidFill>
                  <a:srgbClr val="FF0000"/>
                </a:solidFill>
              </a:endParaRPr>
            </a:p>
          </p:txBody>
        </p:sp>
      </p:grpSp>
      <p:grpSp>
        <p:nvGrpSpPr>
          <p:cNvPr id="31" name="Skupina 30"/>
          <p:cNvGrpSpPr/>
          <p:nvPr/>
        </p:nvGrpSpPr>
        <p:grpSpPr>
          <a:xfrm>
            <a:off x="5715008" y="3786190"/>
            <a:ext cx="1571636" cy="714380"/>
            <a:chOff x="5143504" y="4714884"/>
            <a:chExt cx="1571636" cy="714380"/>
          </a:xfrm>
        </p:grpSpPr>
        <p:sp>
          <p:nvSpPr>
            <p:cNvPr id="29" name="Obdélník 28"/>
            <p:cNvSpPr/>
            <p:nvPr/>
          </p:nvSpPr>
          <p:spPr>
            <a:xfrm>
              <a:off x="5143504" y="4714884"/>
              <a:ext cx="1571636" cy="714380"/>
            </a:xfrm>
            <a:prstGeom prst="rect">
              <a:avLst/>
            </a:prstGeom>
            <a:solidFill>
              <a:schemeClr val="accent3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7" name="TextovéPole 26"/>
            <p:cNvSpPr txBox="1"/>
            <p:nvPr/>
          </p:nvSpPr>
          <p:spPr>
            <a:xfrm>
              <a:off x="5429256" y="4786322"/>
              <a:ext cx="1074333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/>
                <a:t>soudc</a:t>
              </a:r>
              <a:r>
                <a:rPr lang="cs-CZ" sz="2400" dirty="0" smtClean="0">
                  <a:solidFill>
                    <a:srgbClr val="FF0000"/>
                  </a:solidFill>
                </a:rPr>
                <a:t>e</a:t>
              </a:r>
              <a:endParaRPr lang="cs-CZ" sz="2400" dirty="0">
                <a:solidFill>
                  <a:srgbClr val="FF0000"/>
                </a:solidFill>
              </a:endParaRPr>
            </a:p>
          </p:txBody>
        </p:sp>
      </p:grpSp>
      <p:sp>
        <p:nvSpPr>
          <p:cNvPr id="32" name="TextovéPole 31"/>
          <p:cNvSpPr txBox="1"/>
          <p:nvPr/>
        </p:nvSpPr>
        <p:spPr>
          <a:xfrm>
            <a:off x="1285852" y="4929198"/>
            <a:ext cx="117513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starosta</a:t>
            </a:r>
            <a:endParaRPr lang="cs-CZ" sz="2400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4000496" y="5072074"/>
            <a:ext cx="115538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porotce</a:t>
            </a:r>
            <a:endParaRPr lang="cs-CZ" sz="2400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7500958" y="4714884"/>
            <a:ext cx="121296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policista</a:t>
            </a:r>
            <a:endParaRPr lang="cs-CZ" sz="2400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7429520" y="3571876"/>
            <a:ext cx="148912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strojvůdce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3.7037E-7 L 0.71649 -0.25209 " pathEditMode="relative" ptsTypes="AA">
                                      <p:cBhvr>
                                        <p:cTn id="6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E-6 5.92593E-6 L 0.07101 -0.32546 " pathEditMode="relative" ptsTypes="AA">
                                      <p:cBhvr>
                                        <p:cTn id="10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1.48148E-6 L 0.10244 -0.04213 " pathEditMode="relative" ptsTypes="AA">
                                      <p:cBhvr>
                                        <p:cTn id="14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3.7037E-7 L 0.23611 -0.50394 " pathEditMode="relative" ptsTypes="AA">
                                      <p:cBhvr>
                                        <p:cTn id="18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38889E-6 -1.73472E-18 L 0.13385 -0.18912 " pathEditMode="relative" ptsTypes="AA">
                                      <p:cBhvr>
                                        <p:cTn id="22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61111E-6 2.22222E-6 L -0.11024 -0.22037 " pathEditMode="relative" ptsTypes="AA">
                                      <p:cBhvr>
                                        <p:cTn id="26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-5.55556E-6 L -0.30712 -0.29399 " pathEditMode="relative" ptsTypes="AA">
                                      <p:cBhvr>
                                        <p:cTn id="30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069 -0.00023 L 0.204 -0.0632 " pathEditMode="relative" ptsTypes="AA">
                                      <p:cBhvr>
                                        <p:cTn id="34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61111E-6 1.85185E-6 L -0.18906 0.23101 " pathEditMode="relative" ptsTypes="AA">
                                      <p:cBhvr>
                                        <p:cTn id="38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-0.03941 -0.23102 " pathEditMode="relative" ptsTypes="AA">
                                      <p:cBhvr>
                                        <p:cTn id="42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94444E-6 2.96296E-6 L -0.59844 0.0838 " pathEditMode="relative" ptsTypes="AA">
                                      <p:cBhvr>
                                        <p:cTn id="46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8.51852E-6 L -0.26771 -0.378 " pathEditMode="relative" ptsTypes="AA">
                                      <p:cBhvr>
                                        <p:cTn id="50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  <p:bldP spid="19" grpId="0"/>
      <p:bldP spid="20" grpId="0"/>
      <p:bldP spid="21" grpId="0"/>
      <p:bldP spid="22" grpId="0"/>
      <p:bldP spid="23" grpId="0"/>
      <p:bldP spid="24" grpId="0"/>
      <p:bldP spid="25" grpId="0"/>
      <p:bldP spid="32" grpId="0"/>
      <p:bldP spid="33" grpId="0"/>
      <p:bldP spid="34" grpId="0"/>
      <p:bldP spid="3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ovéPole 10"/>
          <p:cNvSpPr txBox="1"/>
          <p:nvPr/>
        </p:nvSpPr>
        <p:spPr>
          <a:xfrm>
            <a:off x="2571736" y="1928802"/>
            <a:ext cx="184731" cy="73866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2400" dirty="0" smtClean="0">
              <a:solidFill>
                <a:srgbClr val="00B050"/>
              </a:solidFill>
            </a:endParaRPr>
          </a:p>
          <a:p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1574705" y="1428736"/>
            <a:ext cx="599459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/>
              <a:t>č</a:t>
            </a:r>
            <a:r>
              <a:rPr lang="cs-CZ" sz="2800" dirty="0" smtClean="0"/>
              <a:t>erv, polštář, strážce, lovec, kopec, kůzle</a:t>
            </a:r>
            <a:endParaRPr lang="cs-CZ" sz="28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1728337" y="2928934"/>
            <a:ext cx="568732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/>
              <a:t>u</a:t>
            </a:r>
            <a:r>
              <a:rPr lang="cs-CZ" sz="2800" dirty="0" smtClean="0"/>
              <a:t>hlíř, pes, dopis, hlasatel, kolibřík, sob</a:t>
            </a:r>
            <a:endParaRPr lang="cs-CZ" sz="28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1413379" y="4286256"/>
            <a:ext cx="631724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/>
              <a:t>h</a:t>
            </a:r>
            <a:r>
              <a:rPr lang="cs-CZ" sz="2800" dirty="0" smtClean="0"/>
              <a:t>lodavec, trám, zub, hrnek, počítač, schod</a:t>
            </a:r>
            <a:endParaRPr lang="cs-CZ" sz="28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048459" y="2071678"/>
            <a:ext cx="104708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200" dirty="0" smtClean="0">
                <a:solidFill>
                  <a:srgbClr val="FF0000"/>
                </a:solidFill>
              </a:rPr>
              <a:t>kůzle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4027620" y="3571876"/>
            <a:ext cx="108876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dopis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3733277" y="4929198"/>
            <a:ext cx="167744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hlodavec</a:t>
            </a:r>
            <a:endParaRPr lang="cs-CZ" sz="32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  <p:bldP spid="18" grpId="0"/>
      <p:bldP spid="1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85728"/>
            <a:ext cx="8229600" cy="1143000"/>
          </a:xfrm>
        </p:spPr>
        <p:txBody>
          <a:bodyPr>
            <a:norm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Rod mužský</a:t>
            </a:r>
            <a:endParaRPr lang="cs-CZ" sz="2400" dirty="0">
              <a:solidFill>
                <a:srgbClr val="FF0000"/>
              </a:solidFill>
            </a:endParaRPr>
          </a:p>
        </p:txBody>
      </p:sp>
      <p:grpSp>
        <p:nvGrpSpPr>
          <p:cNvPr id="17" name="Skupina 16"/>
          <p:cNvGrpSpPr/>
          <p:nvPr/>
        </p:nvGrpSpPr>
        <p:grpSpPr>
          <a:xfrm>
            <a:off x="1000100" y="1285860"/>
            <a:ext cx="2143140" cy="881540"/>
            <a:chOff x="1071538" y="1142984"/>
            <a:chExt cx="2143140" cy="881540"/>
          </a:xfrm>
        </p:grpSpPr>
        <p:sp>
          <p:nvSpPr>
            <p:cNvPr id="14" name="Elipsa 13"/>
            <p:cNvSpPr/>
            <p:nvPr/>
          </p:nvSpPr>
          <p:spPr>
            <a:xfrm>
              <a:off x="1071538" y="1142984"/>
              <a:ext cx="2143140" cy="785818"/>
            </a:xfrm>
            <a:prstGeom prst="ellipse">
              <a:avLst/>
            </a:prstGeom>
            <a:solidFill>
              <a:schemeClr val="bg1">
                <a:lumMod val="8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" name="TextovéPole 2"/>
            <p:cNvSpPr txBox="1"/>
            <p:nvPr/>
          </p:nvSpPr>
          <p:spPr>
            <a:xfrm>
              <a:off x="1571604" y="1285860"/>
              <a:ext cx="1073755" cy="73866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>
                  <a:solidFill>
                    <a:srgbClr val="00B050"/>
                  </a:solidFill>
                </a:rPr>
                <a:t>životný</a:t>
              </a:r>
            </a:p>
            <a:p>
              <a:endParaRPr lang="cs-CZ" dirty="0"/>
            </a:p>
          </p:txBody>
        </p:sp>
      </p:grpSp>
      <p:grpSp>
        <p:nvGrpSpPr>
          <p:cNvPr id="18" name="Skupina 17"/>
          <p:cNvGrpSpPr/>
          <p:nvPr/>
        </p:nvGrpSpPr>
        <p:grpSpPr>
          <a:xfrm>
            <a:off x="6000760" y="1285860"/>
            <a:ext cx="2143140" cy="881540"/>
            <a:chOff x="5643570" y="1071546"/>
            <a:chExt cx="2143140" cy="881540"/>
          </a:xfrm>
        </p:grpSpPr>
        <p:sp>
          <p:nvSpPr>
            <p:cNvPr id="15" name="Elipsa 14"/>
            <p:cNvSpPr/>
            <p:nvPr/>
          </p:nvSpPr>
          <p:spPr>
            <a:xfrm>
              <a:off x="5643570" y="1071546"/>
              <a:ext cx="2143140" cy="785818"/>
            </a:xfrm>
            <a:prstGeom prst="ellipse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" name="TextovéPole 3"/>
            <p:cNvSpPr txBox="1"/>
            <p:nvPr/>
          </p:nvSpPr>
          <p:spPr>
            <a:xfrm>
              <a:off x="6000760" y="1214422"/>
              <a:ext cx="1455463" cy="73866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>
                  <a:solidFill>
                    <a:srgbClr val="FFC000"/>
                  </a:solidFill>
                </a:rPr>
                <a:t> neživotný</a:t>
              </a:r>
            </a:p>
            <a:p>
              <a:endParaRPr lang="cs-CZ" dirty="0"/>
            </a:p>
          </p:txBody>
        </p:sp>
      </p:grpSp>
      <p:sp>
        <p:nvSpPr>
          <p:cNvPr id="5" name="Obdélník 4"/>
          <p:cNvSpPr/>
          <p:nvPr/>
        </p:nvSpPr>
        <p:spPr>
          <a:xfrm>
            <a:off x="4119953" y="3244334"/>
            <a:ext cx="904094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/>
              <a:t>závod</a:t>
            </a:r>
            <a:endParaRPr lang="cs-CZ" sz="2400" dirty="0"/>
          </a:p>
        </p:txBody>
      </p:sp>
      <p:sp>
        <p:nvSpPr>
          <p:cNvPr id="6" name="Obdélník 5"/>
          <p:cNvSpPr/>
          <p:nvPr/>
        </p:nvSpPr>
        <p:spPr>
          <a:xfrm>
            <a:off x="4274066" y="2786058"/>
            <a:ext cx="595869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/>
              <a:t>kos</a:t>
            </a:r>
            <a:endParaRPr lang="cs-CZ" sz="2400" dirty="0"/>
          </a:p>
        </p:txBody>
      </p:sp>
      <p:sp>
        <p:nvSpPr>
          <p:cNvPr id="7" name="Obdélník 6"/>
          <p:cNvSpPr/>
          <p:nvPr/>
        </p:nvSpPr>
        <p:spPr>
          <a:xfrm>
            <a:off x="4110175" y="5715016"/>
            <a:ext cx="923651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/>
              <a:t>hrnčíř</a:t>
            </a:r>
            <a:endParaRPr lang="cs-CZ" sz="2400" dirty="0"/>
          </a:p>
        </p:txBody>
      </p:sp>
      <p:sp>
        <p:nvSpPr>
          <p:cNvPr id="8" name="Obdélník 7"/>
          <p:cNvSpPr/>
          <p:nvPr/>
        </p:nvSpPr>
        <p:spPr>
          <a:xfrm>
            <a:off x="4070902" y="1643050"/>
            <a:ext cx="1002197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/>
              <a:t>příběh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4151757" y="4357694"/>
            <a:ext cx="84048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topol</a:t>
            </a:r>
            <a:endParaRPr lang="cs-CZ" sz="2400" dirty="0"/>
          </a:p>
        </p:txBody>
      </p:sp>
      <p:sp>
        <p:nvSpPr>
          <p:cNvPr id="10" name="Obdélník 9"/>
          <p:cNvSpPr/>
          <p:nvPr/>
        </p:nvSpPr>
        <p:spPr>
          <a:xfrm>
            <a:off x="4164581" y="5072074"/>
            <a:ext cx="814838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/>
              <a:t>datel</a:t>
            </a:r>
            <a:endParaRPr lang="cs-CZ" sz="2400" dirty="0"/>
          </a:p>
        </p:txBody>
      </p:sp>
      <p:sp>
        <p:nvSpPr>
          <p:cNvPr id="11" name="Obdélník 10"/>
          <p:cNvSpPr/>
          <p:nvPr/>
        </p:nvSpPr>
        <p:spPr>
          <a:xfrm>
            <a:off x="3814036" y="3786190"/>
            <a:ext cx="1515928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/>
              <a:t> Francouz  </a:t>
            </a:r>
            <a:endParaRPr lang="cs-CZ" sz="2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282177" y="2285992"/>
            <a:ext cx="57964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čas</a:t>
            </a:r>
            <a:endParaRPr lang="cs-CZ" sz="2400" dirty="0"/>
          </a:p>
        </p:txBody>
      </p:sp>
      <p:sp>
        <p:nvSpPr>
          <p:cNvPr id="16" name="Elipsa 15"/>
          <p:cNvSpPr/>
          <p:nvPr/>
        </p:nvSpPr>
        <p:spPr>
          <a:xfrm>
            <a:off x="3500430" y="500042"/>
            <a:ext cx="2143140" cy="785818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.25 0.33333  E" pathEditMode="relative" ptsTypes="">
                                      <p:cBhvr>
                                        <p:cTn id="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9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.25 0.33333  E" pathEditMode="relative" ptsTypes="">
                                      <p:cBhvr>
                                        <p:cTn id="10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-0.25 0  E" pathEditMode="relative" ptsTypes="">
                                      <p:cBhvr>
                                        <p:cTn id="1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9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.25 0.33333  E" pathEditMode="relative" ptsTypes="">
                                      <p:cBhvr>
                                        <p:cTn id="1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-0.25 0  E" pathEditMode="relative" ptsTypes="">
                                      <p:cBhvr>
                                        <p:cTn id="22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2441 -0.19954 " pathEditMode="relative" ptsTypes="AA">
                                      <p:cBhvr>
                                        <p:cTn id="2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-0.25 0  E" pathEditMode="relative" ptsTypes="">
                                      <p:cBhvr>
                                        <p:cTn id="30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.00069 L -0.25191 -0.18843 " pathEditMode="relative" ptsTypes="AA">
                                      <p:cBhvr>
                                        <p:cTn id="34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0" grpId="0"/>
      <p:bldP spid="11" grpId="0"/>
      <p:bldP spid="13" grpId="0"/>
    </p:bld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1_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108</TotalTime>
  <Words>209</Words>
  <Application>Microsoft Office PowerPoint</Application>
  <PresentationFormat>Předvádění na obrazovce (4:3)</PresentationFormat>
  <Paragraphs>72</Paragraphs>
  <Slides>6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6</vt:i4>
      </vt:variant>
    </vt:vector>
  </HeadingPairs>
  <TitlesOfParts>
    <vt:vector size="9" baseType="lpstr">
      <vt:lpstr>Motiv sady Office</vt:lpstr>
      <vt:lpstr>Aerodynamika</vt:lpstr>
      <vt:lpstr>1_Motiv sady Office</vt:lpstr>
      <vt:lpstr>Prezentace aplikace PowerPoint</vt:lpstr>
      <vt:lpstr>Podstatná jména</vt:lpstr>
      <vt:lpstr>Anotace</vt:lpstr>
      <vt:lpstr>Prezentace aplikace PowerPoint</vt:lpstr>
      <vt:lpstr>Prezentace aplikace PowerPoint</vt:lpstr>
      <vt:lpstr>Rod mužský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Jana</dc:creator>
  <cp:lastModifiedBy>sb</cp:lastModifiedBy>
  <cp:revision>13</cp:revision>
  <dcterms:created xsi:type="dcterms:W3CDTF">2013-03-06T19:39:02Z</dcterms:created>
  <dcterms:modified xsi:type="dcterms:W3CDTF">2013-03-11T13:16:23Z</dcterms:modified>
</cp:coreProperties>
</file>