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3" r:id="rId4"/>
    <p:sldId id="261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241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016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416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81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990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19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91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394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828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886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974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E39BF-B977-40A2-AD0B-C97D94A67CC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B0934-0F06-4050-950F-6DB03F6895D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896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B0ADA-D4FC-48FE-811E-57C11EEA9BB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26962-BE5F-4F11-9D01-A7E7C519C15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060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25537-293F-4CF5-8973-5F8178F712D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8DCCE-0DA6-486F-9C47-3D41290DF2DA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074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12F9A-CF3C-4BCC-8B6B-AB1906FCB35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1222-C16B-4F61-BBFB-D6435B9F73B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4956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BB19D-4145-4A37-8B27-A8D5415B2A0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B5AA8-DE98-4548-928E-F8365E338BF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310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52BFF-D9FD-4FBC-A72D-5491F3A90C9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D89A3-0B4B-490C-AA05-C3F5AA32DDD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7643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A797-57C2-4E3C-8D9F-AF1D7F2DA18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6657A-1F02-4200-891F-191A5EDF173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0749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02C7F-B892-4FD8-9757-E23C40A649A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01F83-09E9-4F79-8004-E8BAE867384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34581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C01BF-1A95-48F4-8EAC-ECD796433ED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178CA-8559-4194-ADE4-0992FECC1F77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9111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D2289-A060-49CA-8AF9-B05FAD6E2CC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71C83-3F68-4156-9382-DE05741EF6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3655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0918E-E7B6-49A7-BFF7-C3DDB141466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3E41F-5C74-4FF8-A515-FB5047D2851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771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6DBBB-796A-4A46-9823-830329477ED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A000D-7A8F-40FA-939F-283EF8F6D6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027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16A2565-6B02-4BBD-A86D-FB8652C9EEF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14CDED-0854-474B-B585-EF510A4DFE1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574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říjen 2012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VY_32_INOVACE_07_Podstatná jména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Rod mužský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1470025"/>
          </a:xfrm>
        </p:spPr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56992"/>
            <a:ext cx="6400800" cy="1752600"/>
          </a:xfrm>
        </p:spPr>
        <p:txBody>
          <a:bodyPr/>
          <a:lstStyle/>
          <a:p>
            <a:r>
              <a:rPr lang="cs-CZ" dirty="0" smtClean="0"/>
              <a:t>Rod mužský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81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556792"/>
            <a:ext cx="65896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Žáci 4. ročníku procvičují vzory podstatných jmen rodu mužského,</a:t>
            </a:r>
          </a:p>
          <a:p>
            <a:r>
              <a:rPr lang="cs-CZ" dirty="0" smtClean="0"/>
              <a:t>rozvíjejí</a:t>
            </a:r>
            <a:r>
              <a:rPr lang="cs-CZ" dirty="0"/>
              <a:t> </a:t>
            </a:r>
            <a:r>
              <a:rPr lang="cs-CZ" dirty="0" smtClean="0"/>
              <a:t>slovní zásobu – na základě obrázku hledají podstatná jména,</a:t>
            </a:r>
          </a:p>
          <a:p>
            <a:r>
              <a:rPr lang="cs-CZ" dirty="0" smtClean="0"/>
              <a:t>třídí je podle rodů. Tvoří tvary podstatných jmen podle zadání.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87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80553" y="1124744"/>
            <a:ext cx="721372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Napiš </a:t>
            </a:r>
            <a:r>
              <a:rPr lang="cs-CZ" sz="2000" dirty="0"/>
              <a:t>podstatná jména označující to, co se týká letadla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Rozděl </a:t>
            </a:r>
            <a:r>
              <a:rPr lang="cs-CZ" sz="2000" dirty="0"/>
              <a:t>slova do tří sloupců podle rodu.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  Rod střední</a:t>
            </a:r>
            <a:r>
              <a:rPr lang="cs-CZ" dirty="0" smtClean="0"/>
              <a:t>		</a:t>
            </a:r>
            <a:r>
              <a:rPr lang="cs-CZ" dirty="0"/>
              <a:t>		</a:t>
            </a:r>
            <a:r>
              <a:rPr lang="cs-CZ" dirty="0" smtClean="0"/>
              <a:t>	  </a:t>
            </a:r>
            <a:r>
              <a:rPr lang="cs-CZ" dirty="0" smtClean="0">
                <a:solidFill>
                  <a:srgbClr val="0070C0"/>
                </a:solidFill>
              </a:rPr>
              <a:t>Rod </a:t>
            </a:r>
            <a:r>
              <a:rPr lang="cs-CZ" dirty="0">
                <a:solidFill>
                  <a:srgbClr val="0070C0"/>
                </a:solidFill>
              </a:rPr>
              <a:t>mužský</a:t>
            </a:r>
          </a:p>
          <a:p>
            <a:r>
              <a:rPr lang="cs-CZ" dirty="0"/>
              <a:t>____________	</a:t>
            </a:r>
            <a:r>
              <a:rPr lang="cs-CZ" dirty="0" smtClean="0"/>
              <a:t>	    </a:t>
            </a:r>
            <a:r>
              <a:rPr lang="cs-CZ" dirty="0" smtClean="0">
                <a:solidFill>
                  <a:srgbClr val="FF0000"/>
                </a:solidFill>
              </a:rPr>
              <a:t>Rod </a:t>
            </a:r>
            <a:r>
              <a:rPr lang="cs-CZ" dirty="0">
                <a:solidFill>
                  <a:srgbClr val="FF0000"/>
                </a:solidFill>
              </a:rPr>
              <a:t>ženský</a:t>
            </a:r>
            <a:r>
              <a:rPr lang="cs-CZ" dirty="0"/>
              <a:t>	</a:t>
            </a:r>
            <a:r>
              <a:rPr lang="cs-CZ" dirty="0" smtClean="0"/>
              <a:t>	____________</a:t>
            </a:r>
            <a:endParaRPr lang="cs-CZ" dirty="0"/>
          </a:p>
          <a:p>
            <a:r>
              <a:rPr lang="cs-CZ" dirty="0"/>
              <a:t>____________	</a:t>
            </a:r>
            <a:r>
              <a:rPr lang="cs-CZ" dirty="0" smtClean="0"/>
              <a:t>	_____________</a:t>
            </a:r>
            <a:r>
              <a:rPr lang="cs-CZ" dirty="0"/>
              <a:t>	</a:t>
            </a:r>
            <a:r>
              <a:rPr lang="cs-CZ" dirty="0" smtClean="0"/>
              <a:t>	____________</a:t>
            </a:r>
            <a:endParaRPr lang="cs-CZ" dirty="0"/>
          </a:p>
          <a:p>
            <a:r>
              <a:rPr lang="cs-CZ" dirty="0"/>
              <a:t>____________	</a:t>
            </a:r>
            <a:r>
              <a:rPr lang="cs-CZ" dirty="0" smtClean="0"/>
              <a:t>	_____________</a:t>
            </a:r>
            <a:r>
              <a:rPr lang="cs-CZ" dirty="0"/>
              <a:t>	</a:t>
            </a:r>
            <a:r>
              <a:rPr lang="cs-CZ" dirty="0" smtClean="0"/>
              <a:t>	____________</a:t>
            </a:r>
            <a:endParaRPr lang="cs-CZ" dirty="0"/>
          </a:p>
          <a:p>
            <a:r>
              <a:rPr lang="cs-CZ" dirty="0"/>
              <a:t>____________	</a:t>
            </a:r>
            <a:r>
              <a:rPr lang="cs-CZ" dirty="0" smtClean="0"/>
              <a:t>	_____________</a:t>
            </a:r>
            <a:r>
              <a:rPr lang="cs-CZ" dirty="0"/>
              <a:t>	</a:t>
            </a:r>
            <a:r>
              <a:rPr lang="cs-CZ" dirty="0" smtClean="0"/>
              <a:t>	____________</a:t>
            </a:r>
            <a:endParaRPr lang="cs-CZ" dirty="0"/>
          </a:p>
          <a:p>
            <a:r>
              <a:rPr lang="cs-CZ" dirty="0"/>
              <a:t>____________	</a:t>
            </a:r>
            <a:r>
              <a:rPr lang="cs-CZ" dirty="0" smtClean="0"/>
              <a:t>	_____________</a:t>
            </a:r>
            <a:r>
              <a:rPr lang="cs-CZ" dirty="0"/>
              <a:t>	</a:t>
            </a:r>
            <a:r>
              <a:rPr lang="cs-CZ" dirty="0" smtClean="0"/>
              <a:t>	____________</a:t>
            </a:r>
          </a:p>
          <a:p>
            <a:r>
              <a:rPr lang="cs-CZ" dirty="0" smtClean="0"/>
              <a:t>____________		_____________		____________		</a:t>
            </a:r>
            <a:endParaRPr lang="cs-CZ" dirty="0"/>
          </a:p>
          <a:p>
            <a:endParaRPr lang="cs-CZ" dirty="0"/>
          </a:p>
        </p:txBody>
      </p:sp>
      <p:pic>
        <p:nvPicPr>
          <p:cNvPr id="3" name="obrázek 2" descr="C:\Users\Jana\AppData\Local\Microsoft\Windows\Temporary Internet Files\Content.IE5\AIOYIMQX\MC900440389[1].png"/>
          <p:cNvPicPr/>
          <p:nvPr/>
        </p:nvPicPr>
        <p:blipFill>
          <a:blip r:embed="rId2"/>
          <a:stretch>
            <a:fillRect/>
          </a:stretch>
        </p:blipFill>
        <p:spPr bwMode="auto">
          <a:xfrm>
            <a:off x="2920535" y="1124744"/>
            <a:ext cx="2952353" cy="2448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2674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71600" y="1340768"/>
            <a:ext cx="712643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/>
              <a:t>Rozděl podstatná jména rodu mužského podle životnosti do dvou sloupců</a:t>
            </a:r>
            <a:r>
              <a:rPr lang="cs-CZ" dirty="0" smtClean="0"/>
              <a:t>.</a:t>
            </a:r>
          </a:p>
          <a:p>
            <a:pPr lvl="0"/>
            <a:r>
              <a:rPr lang="cs-CZ" dirty="0" smtClean="0"/>
              <a:t>(</a:t>
            </a:r>
            <a:r>
              <a:rPr lang="cs-CZ" dirty="0"/>
              <a:t>Kontrola pod šipkami)</a:t>
            </a:r>
          </a:p>
          <a:p>
            <a:r>
              <a:rPr lang="cs-CZ" dirty="0"/>
              <a:t> </a:t>
            </a:r>
          </a:p>
          <a:p>
            <a:r>
              <a:rPr lang="cs-CZ" i="1" dirty="0"/>
              <a:t>Pilot, motor, stevard, pedál, let, pasažér, letec, padák</a:t>
            </a:r>
          </a:p>
          <a:p>
            <a:r>
              <a:rPr lang="cs-CZ" dirty="0"/>
              <a:t> 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         ŽIVOTNÝ</a:t>
            </a:r>
            <a:r>
              <a:rPr lang="cs-CZ" dirty="0"/>
              <a:t>		</a:t>
            </a:r>
            <a:r>
              <a:rPr lang="cs-CZ" dirty="0" smtClean="0"/>
              <a:t>		        </a:t>
            </a:r>
            <a:r>
              <a:rPr lang="cs-CZ" dirty="0" smtClean="0">
                <a:solidFill>
                  <a:srgbClr val="FF0000"/>
                </a:solidFill>
              </a:rPr>
              <a:t>NEŽIVOTNÝ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__________________	</a:t>
            </a:r>
            <a:r>
              <a:rPr lang="cs-CZ" dirty="0" smtClean="0"/>
              <a:t>		_________________</a:t>
            </a:r>
            <a:endParaRPr lang="cs-CZ" dirty="0"/>
          </a:p>
          <a:p>
            <a:r>
              <a:rPr lang="cs-CZ" dirty="0"/>
              <a:t>__________________	</a:t>
            </a:r>
            <a:r>
              <a:rPr lang="cs-CZ" dirty="0" smtClean="0"/>
              <a:t>		_________________</a:t>
            </a:r>
            <a:endParaRPr lang="cs-CZ" dirty="0"/>
          </a:p>
          <a:p>
            <a:r>
              <a:rPr lang="cs-CZ" dirty="0"/>
              <a:t>__________________	</a:t>
            </a:r>
            <a:r>
              <a:rPr lang="cs-CZ" dirty="0" smtClean="0"/>
              <a:t>		_________________</a:t>
            </a:r>
            <a:endParaRPr lang="cs-CZ" dirty="0"/>
          </a:p>
          <a:p>
            <a:r>
              <a:rPr lang="cs-CZ" dirty="0"/>
              <a:t>__________________	</a:t>
            </a:r>
            <a:r>
              <a:rPr lang="cs-CZ" dirty="0" smtClean="0"/>
              <a:t>		_________________</a:t>
            </a:r>
          </a:p>
          <a:p>
            <a:endParaRPr lang="cs-CZ" dirty="0"/>
          </a:p>
          <a:p>
            <a:r>
              <a:rPr lang="cs-CZ" dirty="0"/>
              <a:t>Pilot, stevard, pasažér, letec      </a:t>
            </a:r>
            <a:r>
              <a:rPr lang="cs-CZ" dirty="0" smtClean="0"/>
              <a:t>		motor</a:t>
            </a:r>
            <a:r>
              <a:rPr lang="cs-CZ" dirty="0"/>
              <a:t>, pedál, let, padák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Popisek se šipkou dolů 6"/>
          <p:cNvSpPr/>
          <p:nvPr/>
        </p:nvSpPr>
        <p:spPr>
          <a:xfrm>
            <a:off x="976257" y="4365104"/>
            <a:ext cx="2880320" cy="792088"/>
          </a:xfrm>
          <a:prstGeom prst="down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opisek se šipkou dolů 7"/>
          <p:cNvSpPr/>
          <p:nvPr/>
        </p:nvSpPr>
        <p:spPr>
          <a:xfrm>
            <a:off x="5076056" y="4365104"/>
            <a:ext cx="2880320" cy="79208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42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484784"/>
            <a:ext cx="56319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/>
              <a:t>K daným slovům vytvoř zadaný tvar. (Odkryj řešení</a:t>
            </a:r>
            <a:r>
              <a:rPr lang="cs-CZ" dirty="0" smtClean="0"/>
              <a:t>)</a:t>
            </a:r>
          </a:p>
          <a:p>
            <a:pPr lvl="0"/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radar (6. p., mn. č.) - </a:t>
            </a:r>
            <a:r>
              <a:rPr lang="cs-CZ" dirty="0" smtClean="0"/>
              <a:t>_______________	</a:t>
            </a:r>
            <a:r>
              <a:rPr lang="cs-CZ" dirty="0"/>
              <a:t>	radarech</a:t>
            </a:r>
          </a:p>
          <a:p>
            <a:pPr>
              <a:lnSpc>
                <a:spcPct val="150000"/>
              </a:lnSpc>
            </a:pPr>
            <a:r>
              <a:rPr lang="cs-CZ" dirty="0"/>
              <a:t>dráha (7. p., j. č.) - _________________	dráhou</a:t>
            </a:r>
          </a:p>
          <a:p>
            <a:pPr>
              <a:lnSpc>
                <a:spcPct val="150000"/>
              </a:lnSpc>
            </a:pPr>
            <a:r>
              <a:rPr lang="cs-CZ" dirty="0"/>
              <a:t>křídlo (7. p., mn. č.) - _______________	křídly</a:t>
            </a:r>
          </a:p>
          <a:p>
            <a:pPr>
              <a:lnSpc>
                <a:spcPct val="150000"/>
              </a:lnSpc>
            </a:pPr>
            <a:r>
              <a:rPr lang="cs-CZ" dirty="0"/>
              <a:t>letuška (2. p., j. č.) - ________________	letušky</a:t>
            </a:r>
          </a:p>
          <a:p>
            <a:pPr>
              <a:lnSpc>
                <a:spcPct val="150000"/>
              </a:lnSpc>
            </a:pPr>
            <a:r>
              <a:rPr lang="cs-CZ" dirty="0"/>
              <a:t>sedadlo (3. p, j. č.) - ________________	sedadlu</a:t>
            </a:r>
          </a:p>
          <a:p>
            <a:pPr>
              <a:lnSpc>
                <a:spcPct val="150000"/>
              </a:lnSpc>
            </a:pPr>
            <a:r>
              <a:rPr lang="cs-CZ" dirty="0"/>
              <a:t>pilot (4. p, mn. č.) - _________________	piloty</a:t>
            </a:r>
          </a:p>
          <a:p>
            <a:endParaRPr lang="cs-CZ" dirty="0"/>
          </a:p>
        </p:txBody>
      </p:sp>
      <p:sp>
        <p:nvSpPr>
          <p:cNvPr id="3" name="Popisek se šipkou doprava 2"/>
          <p:cNvSpPr/>
          <p:nvPr/>
        </p:nvSpPr>
        <p:spPr>
          <a:xfrm>
            <a:off x="6300192" y="2204864"/>
            <a:ext cx="1656184" cy="2376264"/>
          </a:xfrm>
          <a:prstGeom prst="rightArrowCallou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91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628800"/>
            <a:ext cx="64087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Citace</a:t>
            </a:r>
          </a:p>
          <a:p>
            <a:pPr algn="ctr"/>
            <a:endParaRPr lang="cs-CZ" dirty="0" smtClean="0"/>
          </a:p>
          <a:p>
            <a:r>
              <a:rPr lang="cs-CZ" dirty="0" smtClean="0"/>
              <a:t>Text: vlastní</a:t>
            </a:r>
          </a:p>
          <a:p>
            <a:endParaRPr lang="cs-CZ" dirty="0" smtClean="0"/>
          </a:p>
          <a:p>
            <a:r>
              <a:rPr lang="cs-CZ" dirty="0" smtClean="0"/>
              <a:t>Obrázek: www: 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60344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127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Aerodynamika</vt:lpstr>
      <vt:lpstr>Prezentace aplikace PowerPoint</vt:lpstr>
      <vt:lpstr>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sb</dc:creator>
  <cp:lastModifiedBy>sb</cp:lastModifiedBy>
  <cp:revision>4</cp:revision>
  <dcterms:created xsi:type="dcterms:W3CDTF">2013-03-12T13:14:48Z</dcterms:created>
  <dcterms:modified xsi:type="dcterms:W3CDTF">2013-03-12T13:46:14Z</dcterms:modified>
</cp:coreProperties>
</file>