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Default Extension="gif" ContentType="image/gif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handoutMasterIdLst>
    <p:handoutMasterId r:id="rId14"/>
  </p:handoutMasterIdLst>
  <p:sldIdLst>
    <p:sldId id="256" r:id="rId2"/>
    <p:sldId id="273" r:id="rId3"/>
    <p:sldId id="258" r:id="rId4"/>
    <p:sldId id="274" r:id="rId5"/>
    <p:sldId id="275" r:id="rId6"/>
    <p:sldId id="276" r:id="rId7"/>
    <p:sldId id="277" r:id="rId8"/>
    <p:sldId id="278" r:id="rId9"/>
    <p:sldId id="271" r:id="rId10"/>
    <p:sldId id="272" r:id="rId11"/>
    <p:sldId id="266" r:id="rId12"/>
  </p:sldIdLst>
  <p:sldSz cx="9144000" cy="6858000" type="screen4x3"/>
  <p:notesSz cx="7559675" cy="106918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t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Arial Unicode MS" pitchFamily="2"/>
              <a:cs typeface="Mangal" pitchFamily="2"/>
            </a:endParaRP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quarter" idx="1"/>
          </p:nvPr>
        </p:nvSpPr>
        <p:spPr>
          <a:xfrm>
            <a:off x="4278962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t" anchorCtr="0" compatLnSpc="0"/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Arial Unicode MS" pitchFamily="2"/>
              <a:cs typeface="Mangal" pitchFamily="2"/>
            </a:endParaRPr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2"/>
          </p:nvPr>
        </p:nvSpPr>
        <p:spPr>
          <a:xfrm>
            <a:off x="0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b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Arial Unicode MS" pitchFamily="2"/>
              <a:cs typeface="Mangal" pitchFamily="2"/>
            </a:endParaRPr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3"/>
          </p:nvPr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b" anchorCtr="0" compatLnSpc="0"/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B969B375-91A0-4B61-B463-FCE0F189ED59}" type="slidenum">
              <a:rPr/>
              <a:pPr marL="0" marR="0" lvl="0" indent="0" algn="r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4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‹#›</a:t>
            </a:fld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Arial Unicode MS" pitchFamily="2"/>
              <a:cs typeface="Mangal" pitchFamily="2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2332475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 idx="2"/>
          </p:nvPr>
        </p:nvSpPr>
        <p:spPr>
          <a:xfrm>
            <a:off x="1107000" y="812517"/>
            <a:ext cx="5345280" cy="4008958"/>
          </a:xfrm>
          <a:prstGeom prst="rect">
            <a:avLst/>
          </a:prstGeom>
          <a:noFill/>
          <a:ln>
            <a:noFill/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3"/>
          </p:nvPr>
        </p:nvSpPr>
        <p:spPr>
          <a:xfrm>
            <a:off x="755998" y="5078522"/>
            <a:ext cx="6047640" cy="4811042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/>
          <a:p>
            <a:pPr lvl="0"/>
            <a:endParaRPr lang="cs-CZ"/>
          </a:p>
        </p:txBody>
      </p:sp>
      <p:sp>
        <p:nvSpPr>
          <p:cNvPr id="4" name="Zástupný symbol pro záhlaví 3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idx="1"/>
          </p:nvPr>
        </p:nvSpPr>
        <p:spPr>
          <a:xfrm>
            <a:off x="4278962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>
            <a:lvl1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4"/>
          </p:nvPr>
        </p:nvSpPr>
        <p:spPr>
          <a:xfrm>
            <a:off x="0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5"/>
          </p:nvPr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>
            <a:lvl1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75FCABF5-2ED5-4B28-8828-F5153BE7672C}" type="slidenum">
              <a:rPr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830049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215999" marR="0" lvl="0" indent="-215999" defTabSz="914400" rtl="0" fontAlgn="auto" hangingPunct="0">
      <a:lnSpc>
        <a:spcPct val="100000"/>
      </a:lnSpc>
      <a:spcBef>
        <a:spcPts val="0"/>
      </a:spcBef>
      <a:spcAft>
        <a:spcPts val="0"/>
      </a:spcAft>
      <a:buNone/>
      <a:tabLst/>
      <a:defRPr lang="cs-CZ" sz="2000" b="0" i="0" u="none" strike="noStrike" kern="1200" cap="none" spc="0" baseline="0">
        <a:solidFill>
          <a:srgbClr val="000000"/>
        </a:solidFill>
        <a:uFillTx/>
        <a:latin typeface="Arial" pitchFamily="18"/>
        <a:ea typeface="Arial Unicode MS" pitchFamily="2"/>
        <a:cs typeface="Mangal" pitchFamily="2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marL="0" lvl="0" indent="0" algn="l" defTabSz="1042873" hangingPunct="1"/>
            <a:r>
              <a:rPr lang="cs-CZ"/>
              <a:t>Styl výše uvedené tabulky pro doplnění informací k materiálu si můžete zvolit sami. Důležité je dodržet náležitosti v ní uvedené.</a:t>
            </a:r>
          </a:p>
          <a:p>
            <a:pPr lvl="0"/>
            <a:endParaRPr lang="cs-CZ"/>
          </a:p>
        </p:txBody>
      </p:sp>
      <p:sp>
        <p:nvSpPr>
          <p:cNvPr id="4" name="Zástupný symbol pro číslo snímku 3"/>
          <p:cNvSpPr txBox="1"/>
          <p:nvPr/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3868E618-AAC1-4C14-B6FE-91998972C494}" type="slidenum">
              <a:rPr/>
              <a:pPr marL="0" marR="0" lvl="0" indent="0" algn="r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1</a:t>
            </a:fld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Times New Roman" pitchFamily="18"/>
              <a:ea typeface="Arial Unicode MS" pitchFamily="2"/>
              <a:cs typeface="Tahoma" pitchFamily="2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0" y="812800"/>
            <a:ext cx="0" cy="0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>
          <a:xfrm>
            <a:off x="685800" y="2130478"/>
            <a:ext cx="7772400" cy="146987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475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898989"/>
                </a:solidFill>
                <a:latin typeface="Calibri" pitchFamily="18"/>
              </a:defRPr>
            </a:lvl1pPr>
          </a:lstStyle>
          <a:p>
            <a:pPr lvl="0"/>
            <a:r>
              <a:rPr lang="cs-CZ"/>
              <a:t>Kliknutím lze upravit styl předlohy.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5DE49E0-BBBD-433D-8744-CD602FA3E4ED}" type="datetime1">
              <a:rPr lang="cs-CZ"/>
              <a:pPr lvl="0"/>
              <a:t>12.3.2013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A3F16C1-1C7D-4E22-B28F-3A27661C2888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type="title" idx="4294967295"/>
          </p:nvPr>
        </p:nvSpPr>
        <p:spPr>
          <a:xfrm>
            <a:off x="457200" y="1600200"/>
            <a:ext cx="8229600" cy="4525923"/>
          </a:xfrm>
        </p:spPr>
        <p:txBody>
          <a:bodyPr anchor="t" anchorCtr="0"/>
          <a:lstStyle>
            <a:lvl1pPr marL="343082" indent="-343082" algn="l">
              <a:spcBef>
                <a:spcPts val="800"/>
              </a:spcBef>
              <a:buSzPct val="100000"/>
              <a:buFont typeface="Arial" pitchFamily="34"/>
              <a:buChar char="•"/>
              <a:defRPr sz="32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C4D1D5D-3149-4F21-A7D5-C733E9DF35D9}" type="datetime1">
              <a:rPr lang="cs-CZ"/>
              <a:pPr lvl="0"/>
              <a:t>12.3.2013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4B83950-9A12-4A56-8706-62AB30BCB353}" type="slidenum">
              <a:rPr/>
              <a:pPr lvl="0"/>
              <a:t>‹#›</a:t>
            </a:fld>
            <a:endParaRPr lang="cs-CZ"/>
          </a:p>
        </p:txBody>
      </p:sp>
      <p:sp>
        <p:nvSpPr>
          <p:cNvPr id="7" name="Zástupný symbol pro obsah 6"/>
          <p:cNvSpPr txBox="1">
            <a:spLocks noGrp="1"/>
          </p:cNvSpPr>
          <p:nvPr>
            <p:ph idx="1"/>
          </p:nvPr>
        </p:nvSpPr>
        <p:spPr>
          <a:xfrm>
            <a:off x="457200" y="1604515"/>
            <a:ext cx="8229243" cy="4525923"/>
          </a:xfrm>
        </p:spPr>
        <p:txBody>
          <a:bodyPr lIns="0" tIns="0" rIns="0" bIns="0"/>
          <a:lstStyle>
            <a:lvl1pPr hangingPunct="0">
              <a:defRPr/>
            </a:lvl1pPr>
          </a:lstStyle>
          <a:p>
            <a:pPr lvl="0"/>
            <a:endParaRPr lang="cs-CZ"/>
          </a:p>
        </p:txBody>
      </p:sp>
    </p:spTree>
  </p:cSld>
  <p:clrMapOvr>
    <a:masterClrMapping/>
  </p:clrMapOvr>
  <p:transition/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722156" y="4406758"/>
            <a:ext cx="7772400" cy="1362236"/>
          </a:xfrm>
        </p:spPr>
        <p:txBody>
          <a:bodyPr anchor="t" anchorCtr="0"/>
          <a:lstStyle>
            <a:lvl1pPr algn="l">
              <a:defRPr sz="4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722156" y="2906639"/>
            <a:ext cx="7772400" cy="1500118"/>
          </a:xfrm>
        </p:spPr>
        <p:txBody>
          <a:bodyPr anchor="b"/>
          <a:lstStyle>
            <a:lvl1pPr marL="0" indent="0">
              <a:spcBef>
                <a:spcPts val="500"/>
              </a:spcBef>
              <a:buNone/>
              <a:defRPr sz="2000"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BB2C9E8-7490-4B7F-9539-A5775F141249}" type="datetime1">
              <a:rPr lang="cs-CZ"/>
              <a:pPr lvl="0"/>
              <a:t>12.3.2013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EBD56ED-0BAA-49E0-97D4-AC0858C89E07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type="title" idx="4294967295"/>
          </p:nvPr>
        </p:nvSpPr>
        <p:spPr>
          <a:xfrm>
            <a:off x="457200" y="1600200"/>
            <a:ext cx="4038475" cy="4525923"/>
          </a:xfrm>
        </p:spPr>
        <p:txBody>
          <a:bodyPr anchor="t" anchorCtr="0"/>
          <a:lstStyle>
            <a:lvl1pPr marL="343082" indent="-343082" algn="l">
              <a:spcBef>
                <a:spcPts val="700"/>
              </a:spcBef>
              <a:buSzPct val="100000"/>
              <a:buFont typeface="Arial" pitchFamily="34"/>
              <a:buChar char="•"/>
              <a:defRPr sz="28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type="title" idx="4294967295"/>
          </p:nvPr>
        </p:nvSpPr>
        <p:spPr>
          <a:xfrm>
            <a:off x="4648315" y="1600200"/>
            <a:ext cx="4038475" cy="4525923"/>
          </a:xfrm>
        </p:spPr>
        <p:txBody>
          <a:bodyPr anchor="t" anchorCtr="0"/>
          <a:lstStyle>
            <a:lvl1pPr marL="343082" indent="-343082" algn="l">
              <a:spcBef>
                <a:spcPts val="700"/>
              </a:spcBef>
              <a:buSzPct val="100000"/>
              <a:buFont typeface="Arial" pitchFamily="34"/>
              <a:buChar char="•"/>
              <a:defRPr sz="28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94404BD-7CC8-42C9-9EC3-C1FA6B8C5C54}" type="datetime1">
              <a:rPr lang="cs-CZ"/>
              <a:pPr lvl="0"/>
              <a:t>12.3.2013</a:t>
            </a:fld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3408678-48CD-47C8-9807-B9716ABD4B5A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457200" y="1535039"/>
            <a:ext cx="4040276" cy="639723"/>
          </a:xfrm>
        </p:spPr>
        <p:txBody>
          <a:bodyPr anchor="b"/>
          <a:lstStyle>
            <a:lvl1pPr marL="0" indent="0">
              <a:spcBef>
                <a:spcPts val="600"/>
              </a:spcBef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type="title" idx="4294967295"/>
          </p:nvPr>
        </p:nvSpPr>
        <p:spPr>
          <a:xfrm>
            <a:off x="457200" y="2174763"/>
            <a:ext cx="4040276" cy="3951360"/>
          </a:xfrm>
        </p:spPr>
        <p:txBody>
          <a:bodyPr anchor="t" anchorCtr="0"/>
          <a:lstStyle>
            <a:lvl1pPr marL="343082" indent="-343082" algn="l">
              <a:spcBef>
                <a:spcPts val="600"/>
              </a:spcBef>
              <a:buSzPct val="100000"/>
              <a:buFont typeface="Arial" pitchFamily="34"/>
              <a:buChar char="•"/>
              <a:defRPr sz="24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 txBox="1">
            <a:spLocks noGrp="1"/>
          </p:cNvSpPr>
          <p:nvPr>
            <p:ph type="body" idx="3"/>
          </p:nvPr>
        </p:nvSpPr>
        <p:spPr>
          <a:xfrm>
            <a:off x="4645078" y="1535039"/>
            <a:ext cx="4041721" cy="639723"/>
          </a:xfrm>
        </p:spPr>
        <p:txBody>
          <a:bodyPr anchor="b"/>
          <a:lstStyle>
            <a:lvl1pPr marL="0" indent="0">
              <a:spcBef>
                <a:spcPts val="600"/>
              </a:spcBef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6" name="Zástupný symbol pro obsah 5"/>
          <p:cNvSpPr txBox="1">
            <a:spLocks noGrp="1"/>
          </p:cNvSpPr>
          <p:nvPr>
            <p:ph type="title" idx="4294967295"/>
          </p:nvPr>
        </p:nvSpPr>
        <p:spPr>
          <a:xfrm>
            <a:off x="4645078" y="2174763"/>
            <a:ext cx="4041721" cy="3951360"/>
          </a:xfrm>
        </p:spPr>
        <p:txBody>
          <a:bodyPr anchor="t" anchorCtr="0"/>
          <a:lstStyle>
            <a:lvl1pPr marL="343082" indent="-343082" algn="l">
              <a:spcBef>
                <a:spcPts val="600"/>
              </a:spcBef>
              <a:buSzPct val="100000"/>
              <a:buFont typeface="Arial" pitchFamily="34"/>
              <a:buChar char="•"/>
              <a:defRPr sz="24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086B777-FA0B-4E62-824A-0763E79338CC}" type="datetime1">
              <a:rPr lang="cs-CZ"/>
              <a:pPr lvl="0"/>
              <a:t>12.3.2013</a:t>
            </a:fld>
            <a:endParaRPr lang="cs-CZ"/>
          </a:p>
        </p:txBody>
      </p:sp>
      <p:sp>
        <p:nvSpPr>
          <p:cNvPr id="8" name="Zástupný symbol pro zápatí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9" name="Zástupný symbol pro číslo snímku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826B734-0F38-407B-BA82-3436DAF025CE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F47F808-6E57-4471-B096-5585CAB52406}" type="datetime1">
              <a:rPr lang="cs-CZ"/>
              <a:pPr lvl="0"/>
              <a:t>12.3.2013</a:t>
            </a:fld>
            <a:endParaRPr lang="cs-CZ"/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1794A5A-43AE-45A4-A8D4-CC33CFA8F305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07DDF4E-4E65-4F26-930F-662977369148}" type="datetime1">
              <a:rPr lang="cs-CZ"/>
              <a:pPr lvl="0"/>
              <a:t>12.3.2013</a:t>
            </a:fld>
            <a:endParaRPr lang="cs-CZ"/>
          </a:p>
        </p:txBody>
      </p:sp>
      <p:sp>
        <p:nvSpPr>
          <p:cNvPr id="3" name="Zástupný symbol pro zápatí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číslo snímku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FEFCD94-D1D6-4070-B076-D87175088B88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57200" y="272884"/>
            <a:ext cx="3008156" cy="1162083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type="title" idx="4294967295"/>
          </p:nvPr>
        </p:nvSpPr>
        <p:spPr>
          <a:xfrm>
            <a:off x="3575157" y="272884"/>
            <a:ext cx="5111642" cy="5853238"/>
          </a:xfrm>
        </p:spPr>
        <p:txBody>
          <a:bodyPr anchor="t" anchorCtr="0"/>
          <a:lstStyle>
            <a:lvl1pPr marL="343082" indent="-343082" algn="l">
              <a:spcBef>
                <a:spcPts val="800"/>
              </a:spcBef>
              <a:buSzPct val="100000"/>
              <a:buFont typeface="Arial" pitchFamily="34"/>
              <a:buChar char="•"/>
              <a:defRPr sz="32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457200" y="1434958"/>
            <a:ext cx="3008156" cy="4691155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61AF448-70E9-43C3-AF7E-C8D51C1EC583}" type="datetime1">
              <a:rPr lang="cs-CZ"/>
              <a:pPr lvl="0"/>
              <a:t>12.3.2013</a:t>
            </a:fld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8BD6545-945A-4F45-B242-6816318E7B75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1792443" y="4800600"/>
            <a:ext cx="5486400" cy="566644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rázek 2"/>
          <p:cNvSpPr txBox="1">
            <a:spLocks noGrp="1"/>
          </p:cNvSpPr>
          <p:nvPr>
            <p:ph type="title" idx="4294967295"/>
          </p:nvPr>
        </p:nvSpPr>
        <p:spPr>
          <a:xfrm>
            <a:off x="1792443" y="612721"/>
            <a:ext cx="5486400" cy="4114800"/>
          </a:xfrm>
        </p:spPr>
        <p:txBody>
          <a:bodyPr anchor="t"/>
          <a:lstStyle>
            <a:lvl1pPr hangingPunct="0">
              <a:defRPr>
                <a:latin typeface="Arial" pitchFamily="18"/>
              </a:defRPr>
            </a:lvl1pPr>
          </a:lstStyle>
          <a:p>
            <a:pPr lvl="0"/>
            <a:endParaRPr lang="cs-CZ"/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1792443" y="5367244"/>
            <a:ext cx="5486400" cy="804955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BE3FC89-5158-4DC9-95EB-52E38A5A78BC}" type="datetime1">
              <a:rPr lang="cs-CZ"/>
              <a:pPr lvl="0"/>
              <a:t>12.3.2013</a:t>
            </a:fld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5A1B15B-0C6D-4DA8-B484-4E1FE8D22F03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E91838B-A3AC-43DE-83ED-4D9E51A99D05}" type="datetime1">
              <a:rPr lang="cs-CZ"/>
              <a:pPr lvl="0"/>
              <a:t>12.3.2013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7426098-43A5-4296-89F0-31D48ED20585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 txBox="1">
            <a:spLocks noGrp="1"/>
          </p:cNvSpPr>
          <p:nvPr>
            <p:ph type="title" orient="vert"/>
          </p:nvPr>
        </p:nvSpPr>
        <p:spPr>
          <a:xfrm>
            <a:off x="6629400" y="274676"/>
            <a:ext cx="2057400" cy="5851437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>
          <a:xfrm>
            <a:off x="457200" y="274676"/>
            <a:ext cx="6019915" cy="5851437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BEADA67-A6EE-4E47-86CE-F14FB94F09D1}" type="datetime1">
              <a:rPr lang="cs-CZ"/>
              <a:pPr lvl="0"/>
              <a:t>12.3.2013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11CAB57-0EA0-4F68-8DB0-486603FF5A96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 txBox="1">
            <a:spLocks noGrp="1"/>
          </p:cNvSpPr>
          <p:nvPr>
            <p:ph type="title"/>
          </p:nvPr>
        </p:nvSpPr>
        <p:spPr>
          <a:xfrm>
            <a:off x="457200" y="274676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/>
          <a:lstStyle/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23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2"/>
          </p:nvPr>
        </p:nvSpPr>
        <p:spPr>
          <a:xfrm>
            <a:off x="457200" y="6356515"/>
            <a:ext cx="2133715" cy="36503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898989"/>
                </a:solidFill>
                <a:uFillTx/>
                <a:latin typeface="Calibri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82629752-C00F-4E55-8200-D90BE4D8F7A2}" type="datetime1">
              <a:rPr lang="cs-CZ"/>
              <a:pPr lvl="0"/>
              <a:t>12.3.2013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3"/>
          </p:nvPr>
        </p:nvSpPr>
        <p:spPr>
          <a:xfrm>
            <a:off x="3124075" y="6356515"/>
            <a:ext cx="2895475" cy="36503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2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4"/>
          </p:nvPr>
        </p:nvSpPr>
        <p:spPr>
          <a:xfrm>
            <a:off x="6553084" y="6356515"/>
            <a:ext cx="2133715" cy="36503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898989"/>
                </a:solidFill>
                <a:uFillTx/>
                <a:latin typeface="Calibri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813969A5-9439-4194-BC25-502EA433F71A}" type="slidenum">
              <a:rPr/>
              <a:pPr lvl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ransition/>
  <p:txStyles>
    <p:titleStyle>
      <a:lvl1pPr marL="0" marR="0" lvl="0" indent="0" algn="ctr" defTabSz="914400" rtl="0" fontAlgn="auto" hangingPunct="1">
        <a:lnSpc>
          <a:spcPct val="100000"/>
        </a:lnSpc>
        <a:spcBef>
          <a:spcPts val="0"/>
        </a:spcBef>
        <a:spcAft>
          <a:spcPts val="0"/>
        </a:spcAft>
        <a:buSzPct val="45000"/>
        <a:buFont typeface="StarSymbol"/>
        <a:buChar char="●"/>
        <a:tabLst/>
        <a:defRPr lang="cs-CZ" sz="4400" b="0" i="0" u="none" strike="noStrike" kern="1200" cap="none" spc="0" baseline="0">
          <a:solidFill>
            <a:srgbClr val="000000"/>
          </a:solidFill>
          <a:uFillTx/>
          <a:latin typeface="Calibri" pitchFamily="18"/>
          <a:ea typeface="Arial Unicode MS" pitchFamily="2"/>
          <a:cs typeface="Mangal" pitchFamily="2"/>
        </a:defRPr>
      </a:lvl1pPr>
    </p:titleStyle>
    <p:bodyStyle>
      <a:lvl1pPr marL="431999" marR="0" lvl="0" indent="-323999" algn="l" defTabSz="914400" rtl="0" fontAlgn="auto" hangingPunct="1">
        <a:lnSpc>
          <a:spcPct val="100000"/>
        </a:lnSpc>
        <a:spcBef>
          <a:spcPts val="0"/>
        </a:spcBef>
        <a:spcAft>
          <a:spcPts val="1415"/>
        </a:spcAft>
        <a:buSzPct val="45000"/>
        <a:buFont typeface="StarSymbol"/>
        <a:buChar char="●"/>
        <a:tabLst/>
        <a:defRPr lang="cs-CZ" sz="32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1pPr>
      <a:lvl2pPr marL="863998" marR="0" lvl="1" indent="-323999" algn="l" defTabSz="914400" rtl="0" fontAlgn="auto" hangingPunct="1">
        <a:lnSpc>
          <a:spcPct val="100000"/>
        </a:lnSpc>
        <a:spcBef>
          <a:spcPts val="0"/>
        </a:spcBef>
        <a:spcAft>
          <a:spcPts val="1135"/>
        </a:spcAft>
        <a:buSzPct val="45000"/>
        <a:buFont typeface="StarSymbol"/>
        <a:buChar char="●"/>
        <a:tabLst/>
        <a:defRPr lang="cs-CZ" sz="28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2pPr>
      <a:lvl3pPr marL="1295997" marR="0" lvl="2" indent="-287999" algn="l" defTabSz="914400" rtl="0" fontAlgn="auto" hangingPunct="1">
        <a:lnSpc>
          <a:spcPct val="100000"/>
        </a:lnSpc>
        <a:spcBef>
          <a:spcPts val="0"/>
        </a:spcBef>
        <a:spcAft>
          <a:spcPts val="850"/>
        </a:spcAft>
        <a:buSzPct val="75000"/>
        <a:buFont typeface="StarSymbol"/>
        <a:buChar char="–"/>
        <a:tabLst/>
        <a:defRPr lang="cs-CZ" sz="24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3pPr>
      <a:lvl4pPr marL="1727996" marR="0" lvl="3" indent="-215999" algn="l" defTabSz="914400" rtl="0" fontAlgn="auto" hangingPunct="1">
        <a:lnSpc>
          <a:spcPct val="100000"/>
        </a:lnSpc>
        <a:spcBef>
          <a:spcPts val="0"/>
        </a:spcBef>
        <a:spcAft>
          <a:spcPts val="565"/>
        </a:spcAft>
        <a:buSzPct val="45000"/>
        <a:buFont typeface="StarSymbol"/>
        <a:buChar char="●"/>
        <a:tabLst/>
        <a:defRPr lang="cs-CZ" sz="20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4pPr>
      <a:lvl5pPr marL="2159995" marR="0" lvl="4" indent="-215999" algn="l" defTabSz="914400" rtl="0" fontAlgn="auto" hangingPunct="1">
        <a:lnSpc>
          <a:spcPct val="100000"/>
        </a:lnSpc>
        <a:spcBef>
          <a:spcPts val="0"/>
        </a:spcBef>
        <a:spcAft>
          <a:spcPts val="285"/>
        </a:spcAft>
        <a:buSzPct val="75000"/>
        <a:buFont typeface="StarSymbol"/>
        <a:buChar char="–"/>
        <a:tabLst/>
        <a:defRPr lang="cs-CZ" sz="20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5pPr>
    </p:bodyStyle>
    <p:otherStyle/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Diagram 3"/>
          <p:cNvGrpSpPr/>
          <p:nvPr/>
        </p:nvGrpSpPr>
        <p:grpSpPr>
          <a:xfrm>
            <a:off x="685800" y="908721"/>
            <a:ext cx="7702621" cy="2016224"/>
            <a:chOff x="685800" y="908721"/>
            <a:chExt cx="7702621" cy="2016224"/>
          </a:xfrm>
        </p:grpSpPr>
        <p:sp>
          <p:nvSpPr>
            <p:cNvPr id="3" name="Volný tvar 2"/>
            <p:cNvSpPr/>
            <p:nvPr/>
          </p:nvSpPr>
          <p:spPr>
            <a:xfrm>
              <a:off x="685800" y="908721"/>
              <a:ext cx="2016224" cy="2016224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4" name="Volný tvar 3"/>
            <p:cNvSpPr/>
            <p:nvPr/>
          </p:nvSpPr>
          <p:spPr>
            <a:xfrm>
              <a:off x="1693907" y="908721"/>
              <a:ext cx="6694514" cy="201622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2016223"/>
                <a:gd name="f8" fmla="+- 0 0 -90"/>
                <a:gd name="f9" fmla="*/ f3 1 6694512"/>
                <a:gd name="f10" fmla="*/ f4 1 2016223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2016223"/>
                <a:gd name="f20" fmla="*/ 0 f16 1"/>
                <a:gd name="f21" fmla="*/ 0 f15 1"/>
                <a:gd name="f22" fmla="*/ 6694512 f16 1"/>
                <a:gd name="f23" fmla="*/ 2016223 f15 1"/>
                <a:gd name="f24" fmla="+- f17 0 f1"/>
                <a:gd name="f25" fmla="*/ f20 1 6694512"/>
                <a:gd name="f26" fmla="*/ f21 1 2016223"/>
                <a:gd name="f27" fmla="*/ f22 1 6694512"/>
                <a:gd name="f28" fmla="*/ f23 1 2016223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2016223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1739344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NÁZEV ŠKOLY: Základní škola a Mateřská škola Nedvědice, okres Brno – venkov, příspěvková organizace </a:t>
              </a:r>
            </a:p>
          </p:txBody>
        </p:sp>
        <p:sp>
          <p:nvSpPr>
            <p:cNvPr id="5" name="Volný tvar 4"/>
            <p:cNvSpPr/>
            <p:nvPr/>
          </p:nvSpPr>
          <p:spPr>
            <a:xfrm>
              <a:off x="897501" y="1231312"/>
              <a:ext cx="1592811" cy="1592811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6" name="Volný tvar 5"/>
            <p:cNvSpPr/>
            <p:nvPr/>
          </p:nvSpPr>
          <p:spPr>
            <a:xfrm>
              <a:off x="1693907" y="1231312"/>
              <a:ext cx="6694514" cy="159281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1592816"/>
                <a:gd name="f8" fmla="+- 0 0 -90"/>
                <a:gd name="f9" fmla="*/ f3 1 6694512"/>
                <a:gd name="f10" fmla="*/ f4 1 1592816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1592816"/>
                <a:gd name="f20" fmla="*/ 0 f16 1"/>
                <a:gd name="f21" fmla="*/ 0 f15 1"/>
                <a:gd name="f22" fmla="*/ 6694512 f16 1"/>
                <a:gd name="f23" fmla="*/ 1592816 f15 1"/>
                <a:gd name="f24" fmla="+- f17 0 f1"/>
                <a:gd name="f25" fmla="*/ f20 1 6694512"/>
                <a:gd name="f26" fmla="*/ f21 1 1592816"/>
                <a:gd name="f27" fmla="*/ f22 1 6694512"/>
                <a:gd name="f28" fmla="*/ f23 1 1592816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1592816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1315940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AUTOR: </a:t>
              </a:r>
              <a:r>
                <a:rPr lang="cs-CZ" sz="1200" b="0" i="0" u="none" strike="noStrike" kern="1200" cap="none" spc="0" baseline="0" dirty="0" smtClean="0">
                  <a:solidFill>
                    <a:srgbClr val="000000"/>
                  </a:solidFill>
                  <a:uFillTx/>
                  <a:latin typeface="Calibri"/>
                </a:rPr>
                <a:t>Jiří </a:t>
              </a:r>
              <a:r>
                <a:rPr lang="cs-CZ" sz="12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Toman </a:t>
              </a:r>
            </a:p>
          </p:txBody>
        </p:sp>
        <p:sp>
          <p:nvSpPr>
            <p:cNvPr id="7" name="Volný tvar 6"/>
            <p:cNvSpPr/>
            <p:nvPr/>
          </p:nvSpPr>
          <p:spPr>
            <a:xfrm>
              <a:off x="1109203" y="1553913"/>
              <a:ext cx="1169407" cy="1169407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8" name="Volný tvar 7"/>
            <p:cNvSpPr/>
            <p:nvPr/>
          </p:nvSpPr>
          <p:spPr>
            <a:xfrm>
              <a:off x="1693907" y="1553913"/>
              <a:ext cx="6694514" cy="116940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1169409"/>
                <a:gd name="f8" fmla="+- 0 0 -90"/>
                <a:gd name="f9" fmla="*/ f3 1 6694512"/>
                <a:gd name="f10" fmla="*/ f4 1 1169409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1169409"/>
                <a:gd name="f20" fmla="*/ 0 f16 1"/>
                <a:gd name="f21" fmla="*/ 0 f15 1"/>
                <a:gd name="f22" fmla="*/ 6694512 f16 1"/>
                <a:gd name="f23" fmla="*/ 1169409 f15 1"/>
                <a:gd name="f24" fmla="+- f17 0 f1"/>
                <a:gd name="f25" fmla="*/ f20 1 6694512"/>
                <a:gd name="f26" fmla="*/ f21 1 1169409"/>
                <a:gd name="f27" fmla="*/ f22 1 6694512"/>
                <a:gd name="f28" fmla="*/ f23 1 1169409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1169409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892536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NÁZEV:  </a:t>
              </a:r>
              <a:r>
                <a:rPr lang="cs-CZ" sz="1200" b="0" i="0" u="none" strike="noStrike" kern="1200" cap="none" spc="0" baseline="0" dirty="0" smtClean="0">
                  <a:uFillTx/>
                  <a:latin typeface="Calibri"/>
                </a:rPr>
                <a:t>VY_32_INOVACE_06_</a:t>
              </a:r>
              <a:r>
                <a:rPr lang="cs-CZ" sz="1200" dirty="0" smtClean="0">
                  <a:latin typeface="Calibri"/>
                </a:rPr>
                <a:t>20</a:t>
              </a:r>
              <a:r>
                <a:rPr lang="cs-CZ" sz="1200" kern="0" dirty="0" smtClean="0">
                  <a:latin typeface="Calibri"/>
                </a:rPr>
                <a:t> </a:t>
              </a:r>
              <a:r>
                <a:rPr lang="cs-CZ" sz="1200" kern="0" dirty="0" smtClean="0">
                  <a:latin typeface="Calibri"/>
                </a:rPr>
                <a:t>Síly a jejich vlastnosti </a:t>
              </a:r>
              <a:r>
                <a:rPr lang="cs-CZ" sz="1200" kern="0" dirty="0" smtClean="0">
                  <a:latin typeface="Calibri"/>
                </a:rPr>
                <a:t>-test</a:t>
              </a:r>
              <a:endParaRPr lang="cs-CZ" sz="1200" b="0" i="0" u="none" strike="noStrike" kern="1200" cap="none" spc="0" baseline="0" dirty="0">
                <a:uFillTx/>
                <a:latin typeface="Calibri"/>
              </a:endParaRPr>
            </a:p>
          </p:txBody>
        </p:sp>
        <p:sp>
          <p:nvSpPr>
            <p:cNvPr id="9" name="Volný tvar 8"/>
            <p:cNvSpPr/>
            <p:nvPr/>
          </p:nvSpPr>
          <p:spPr>
            <a:xfrm>
              <a:off x="1320905" y="1876504"/>
              <a:ext cx="746004" cy="746004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1693907" y="1876504"/>
              <a:ext cx="6694514" cy="74600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746002"/>
                <a:gd name="f8" fmla="+- 0 0 -90"/>
                <a:gd name="f9" fmla="*/ f3 1 6694512"/>
                <a:gd name="f10" fmla="*/ f4 1 746002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746002"/>
                <a:gd name="f20" fmla="*/ 0 f16 1"/>
                <a:gd name="f21" fmla="*/ 0 f15 1"/>
                <a:gd name="f22" fmla="*/ 6694512 f16 1"/>
                <a:gd name="f23" fmla="*/ 746002 f15 1"/>
                <a:gd name="f24" fmla="+- f17 0 f1"/>
                <a:gd name="f25" fmla="*/ f20 1 6694512"/>
                <a:gd name="f26" fmla="*/ f21 1 746002"/>
                <a:gd name="f27" fmla="*/ f22 1 6694512"/>
                <a:gd name="f28" fmla="*/ f23 1 746002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746002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469123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TEMA</a:t>
              </a:r>
              <a:r>
                <a:rPr lang="cs-CZ" sz="10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: Fyzika 6. a 7.roč.</a:t>
              </a:r>
            </a:p>
          </p:txBody>
        </p:sp>
        <p:sp>
          <p:nvSpPr>
            <p:cNvPr id="11" name="Volný tvar 10"/>
            <p:cNvSpPr/>
            <p:nvPr/>
          </p:nvSpPr>
          <p:spPr>
            <a:xfrm>
              <a:off x="1532616" y="2199104"/>
              <a:ext cx="322591" cy="322591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12" name="Volný tvar 11"/>
            <p:cNvSpPr/>
            <p:nvPr/>
          </p:nvSpPr>
          <p:spPr>
            <a:xfrm>
              <a:off x="1677576" y="2195977"/>
              <a:ext cx="6694514" cy="32259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322595"/>
                <a:gd name="f8" fmla="+- 0 0 -90"/>
                <a:gd name="f9" fmla="*/ f3 1 6694512"/>
                <a:gd name="f10" fmla="*/ f4 1 322595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322595"/>
                <a:gd name="f20" fmla="*/ 0 f16 1"/>
                <a:gd name="f21" fmla="*/ 0 f15 1"/>
                <a:gd name="f22" fmla="*/ 6694512 f16 1"/>
                <a:gd name="f23" fmla="*/ 322595 f15 1"/>
                <a:gd name="f24" fmla="+- f17 0 f1"/>
                <a:gd name="f25" fmla="*/ f20 1 6694512"/>
                <a:gd name="f26" fmla="*/ f21 1 322595"/>
                <a:gd name="f27" fmla="*/ f22 1 6694512"/>
                <a:gd name="f28" fmla="*/ f23 1 322595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322595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45720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ČÍSLO PROJEKTU: 2674/21/7.1.4/2011  </a:t>
              </a:r>
            </a:p>
          </p:txBody>
        </p:sp>
      </p:grpSp>
      <p:sp>
        <p:nvSpPr>
          <p:cNvPr id="13" name="Podnadpis 2"/>
          <p:cNvSpPr txBox="1">
            <a:spLocks noGrp="1"/>
          </p:cNvSpPr>
          <p:nvPr>
            <p:ph type="subTitle" idx="1"/>
          </p:nvPr>
        </p:nvSpPr>
        <p:spPr>
          <a:xfrm>
            <a:off x="767007" y="3717035"/>
            <a:ext cx="7776862" cy="1464567"/>
          </a:xfrm>
        </p:spPr>
        <p:txBody>
          <a:bodyPr/>
          <a:lstStyle/>
          <a:p>
            <a:endParaRPr lang="cs-CZ"/>
          </a:p>
        </p:txBody>
      </p:sp>
      <p:pic>
        <p:nvPicPr>
          <p:cNvPr id="14" name="Obrázek 7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55577" y="3717035"/>
            <a:ext cx="7848871" cy="151217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57200" y="274676"/>
            <a:ext cx="8229600" cy="805321"/>
          </a:xfrm>
        </p:spPr>
        <p:txBody>
          <a:bodyPr lIns="0" tIns="0" rIns="0" bIns="0"/>
          <a:lstStyle/>
          <a:p>
            <a:pPr lvl="0" hangingPunct="0">
              <a:buNone/>
            </a:pPr>
            <a:r>
              <a:rPr lang="cs-CZ" sz="2200" dirty="0">
                <a:solidFill>
                  <a:srgbClr val="0000FF"/>
                </a:solidFill>
                <a:latin typeface="Arial" pitchFamily="18"/>
              </a:rPr>
              <a:t>Anotace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z="2000" dirty="0"/>
              <a:t>Prezentace</a:t>
            </a:r>
            <a:r>
              <a:rPr lang="cs-CZ" sz="1400" dirty="0"/>
              <a:t> je určena pro žáky </a:t>
            </a:r>
            <a:r>
              <a:rPr lang="cs-CZ" sz="1400" dirty="0" smtClean="0"/>
              <a:t>7. </a:t>
            </a:r>
            <a:r>
              <a:rPr lang="cs-CZ" sz="1400" dirty="0"/>
              <a:t>ročníku. </a:t>
            </a:r>
            <a:r>
              <a:rPr lang="cs-CZ" sz="1400" dirty="0" smtClean="0"/>
              <a:t>Slouží ke společnému zopakování učiva s využitím interaktivní tabule, nebo lze tento materiál </a:t>
            </a:r>
            <a:r>
              <a:rPr lang="cs-CZ" sz="1400" dirty="0"/>
              <a:t> </a:t>
            </a:r>
            <a:r>
              <a:rPr lang="cs-CZ" sz="1400" dirty="0" smtClean="0"/>
              <a:t>použít  v tištěné podobě  jako pracovní list k samostatné práci </a:t>
            </a:r>
            <a:r>
              <a:rPr lang="cs-CZ" sz="1400" dirty="0" smtClean="0">
                <a:solidFill>
                  <a:schemeClr val="tx1"/>
                </a:solidFill>
              </a:rPr>
              <a:t>žáků</a:t>
            </a:r>
            <a:r>
              <a:rPr lang="cs-CZ" sz="1400" dirty="0">
                <a:solidFill>
                  <a:schemeClr val="tx1"/>
                </a:solidFill>
              </a:rPr>
              <a:t>.</a:t>
            </a:r>
          </a:p>
          <a:p>
            <a:pPr lvl="0"/>
            <a:r>
              <a:rPr lang="cs-CZ" sz="1400" dirty="0"/>
              <a:t>Autor : </a:t>
            </a:r>
            <a:r>
              <a:rPr lang="cs-CZ" sz="1400" dirty="0" smtClean="0"/>
              <a:t> </a:t>
            </a:r>
            <a:r>
              <a:rPr lang="cs-CZ" sz="1400" dirty="0"/>
              <a:t>Jiří Toman</a:t>
            </a:r>
          </a:p>
          <a:p>
            <a:pPr lvl="0"/>
            <a:r>
              <a:rPr lang="cs-CZ" sz="1400" dirty="0"/>
              <a:t>Jazyk : čeština</a:t>
            </a:r>
          </a:p>
          <a:p>
            <a:pPr lvl="0"/>
            <a:r>
              <a:rPr lang="cs-CZ" sz="1400" dirty="0">
                <a:solidFill>
                  <a:schemeClr val="tx1"/>
                </a:solidFill>
              </a:rPr>
              <a:t>Očekávaný výstup : žáci </a:t>
            </a:r>
            <a:r>
              <a:rPr lang="cs-CZ" sz="1400" dirty="0" smtClean="0">
                <a:solidFill>
                  <a:schemeClr val="tx1"/>
                </a:solidFill>
              </a:rPr>
              <a:t>si zopakují formou testu a odpovědí učivo na téma SÍLY A JEJICH </a:t>
            </a:r>
            <a:r>
              <a:rPr lang="cs-CZ" sz="1400" dirty="0" smtClean="0">
                <a:solidFill>
                  <a:schemeClr val="tx1"/>
                </a:solidFill>
              </a:rPr>
              <a:t>VLASTNOSTI. Některé úkoly a odpovědi na ně je možné doplnit praktickou ukázkou.  </a:t>
            </a:r>
            <a:endParaRPr lang="cs-CZ" sz="1400" dirty="0">
              <a:solidFill>
                <a:schemeClr val="tx1"/>
              </a:solidFill>
            </a:endParaRPr>
          </a:p>
          <a:p>
            <a:pPr lvl="0"/>
            <a:r>
              <a:rPr lang="cs-CZ" sz="1400" dirty="0">
                <a:solidFill>
                  <a:schemeClr val="tx1"/>
                </a:solidFill>
              </a:rPr>
              <a:t>Speciální potřeby : </a:t>
            </a:r>
            <a:r>
              <a:rPr lang="cs-CZ" sz="1400" dirty="0" smtClean="0">
                <a:solidFill>
                  <a:schemeClr val="tx1"/>
                </a:solidFill>
              </a:rPr>
              <a:t>žádné</a:t>
            </a:r>
            <a:endParaRPr lang="cs-CZ" sz="1400" dirty="0">
              <a:solidFill>
                <a:schemeClr val="tx1"/>
              </a:solidFill>
            </a:endParaRPr>
          </a:p>
          <a:p>
            <a:pPr lvl="0"/>
            <a:r>
              <a:rPr lang="cs-CZ" sz="1400" dirty="0"/>
              <a:t>Druh učebního materiálu : prezentace </a:t>
            </a:r>
            <a:r>
              <a:rPr lang="cs-CZ" sz="1400" dirty="0" smtClean="0"/>
              <a:t>- test</a:t>
            </a:r>
            <a:endParaRPr lang="cs-CZ" sz="1400" dirty="0"/>
          </a:p>
          <a:p>
            <a:pPr lvl="0"/>
            <a:r>
              <a:rPr lang="cs-CZ" sz="1400" dirty="0"/>
              <a:t>Cílová skupina : žák</a:t>
            </a:r>
          </a:p>
          <a:p>
            <a:pPr lvl="0"/>
            <a:r>
              <a:rPr lang="cs-CZ" sz="1400" dirty="0"/>
              <a:t>Stupeň a typ vzdělávání : základní vzdělávání 2. stupeň 1.období, věková skupina : </a:t>
            </a:r>
            <a:r>
              <a:rPr lang="cs-CZ" sz="1400" dirty="0" smtClean="0"/>
              <a:t>13- 14 </a:t>
            </a:r>
            <a:r>
              <a:rPr lang="cs-CZ" sz="1400" dirty="0" smtClean="0"/>
              <a:t>let</a:t>
            </a:r>
          </a:p>
          <a:p>
            <a:pPr lvl="0"/>
            <a:r>
              <a:rPr lang="cs-CZ" sz="1400" dirty="0" smtClean="0"/>
              <a:t>Při prezentaci žáci reagovali na zadané otázky dle očekávání.</a:t>
            </a:r>
            <a:endParaRPr lang="cs-CZ" sz="1400" dirty="0"/>
          </a:p>
        </p:txBody>
      </p:sp>
    </p:spTree>
    <p:extLst>
      <p:ext uri="{BB962C8B-B14F-4D97-AF65-F5344CB8AC3E}">
        <p14:creationId xmlns="" xmlns:p14="http://schemas.microsoft.com/office/powerpoint/2010/main" val="359553371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827747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 smtClean="0">
                <a:solidFill>
                  <a:srgbClr val="0000FF"/>
                </a:solidFill>
              </a:rPr>
              <a:t>Síly a jejich vlastnosti, test – List 1 </a:t>
            </a:r>
            <a:endParaRPr lang="cs-CZ" sz="2000" b="1" u="sng" dirty="0">
              <a:solidFill>
                <a:srgbClr val="0000FF"/>
              </a:solidFill>
            </a:endParaRP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539552" y="1196752"/>
            <a:ext cx="8352928" cy="5472608"/>
          </a:xfrm>
        </p:spPr>
        <p:txBody>
          <a:bodyPr lIns="91440" tIns="45720" rIns="91440" bIns="45720"/>
          <a:lstStyle/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600" b="1" u="sng" dirty="0" smtClean="0">
                <a:latin typeface="Calibri"/>
              </a:rPr>
              <a:t>Úkol č.       Zadání                                                                               Nabídka odpovědí</a:t>
            </a:r>
            <a:r>
              <a:rPr lang="cs-CZ" sz="1600" b="1" u="sng" dirty="0">
                <a:latin typeface="Calibri"/>
              </a:rPr>
              <a:t> </a:t>
            </a:r>
            <a:r>
              <a:rPr lang="cs-CZ" sz="1600" b="1" u="sng" dirty="0" smtClean="0">
                <a:latin typeface="Calibri"/>
              </a:rPr>
              <a:t>       </a:t>
            </a:r>
          </a:p>
          <a:p>
            <a:pPr marL="457200" lvl="0" indent="-457200" hangingPunct="1">
              <a:spcBef>
                <a:spcPts val="800"/>
              </a:spcBef>
              <a:spcAft>
                <a:spcPts val="0"/>
              </a:spcAft>
              <a:buSzPct val="100000"/>
              <a:buAutoNum type="arabicPeriod"/>
            </a:pPr>
            <a:r>
              <a:rPr lang="cs-CZ" sz="2000" dirty="0" smtClean="0">
                <a:latin typeface="Calibri"/>
              </a:rPr>
              <a:t>   Na obrázku je cihla ve třech                               </a:t>
            </a:r>
            <a:r>
              <a:rPr lang="cs-CZ" sz="2000" b="1" dirty="0" smtClean="0">
                <a:latin typeface="Calibri"/>
              </a:rPr>
              <a:t>A</a:t>
            </a:r>
            <a:r>
              <a:rPr lang="cs-CZ" sz="2000" dirty="0" smtClean="0">
                <a:latin typeface="Calibri"/>
              </a:rPr>
              <a:t>  největší  v obrázku </a:t>
            </a:r>
            <a:r>
              <a:rPr lang="cs-CZ" sz="2000" b="1" dirty="0" smtClean="0">
                <a:latin typeface="Calibri"/>
              </a:rPr>
              <a:t>a</a:t>
            </a:r>
            <a:endParaRPr lang="cs-CZ" sz="2000" b="1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různých polohách.                                               </a:t>
            </a:r>
            <a:r>
              <a:rPr lang="cs-CZ" sz="2000" b="1" dirty="0" smtClean="0">
                <a:latin typeface="Calibri"/>
              </a:rPr>
              <a:t>B</a:t>
            </a:r>
            <a:r>
              <a:rPr lang="cs-CZ" sz="2000" dirty="0" smtClean="0">
                <a:latin typeface="Calibri"/>
              </a:rPr>
              <a:t>  stejná ve všech případech                                      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C</a:t>
            </a:r>
            <a:r>
              <a:rPr lang="cs-CZ" sz="2000" dirty="0" smtClean="0">
                <a:latin typeface="Calibri"/>
              </a:rPr>
              <a:t>  největší v obrázku </a:t>
            </a:r>
            <a:r>
              <a:rPr lang="cs-CZ" sz="2000" b="1" dirty="0" smtClean="0">
                <a:latin typeface="Calibri"/>
              </a:rPr>
              <a:t>b</a:t>
            </a:r>
            <a:r>
              <a:rPr lang="cs-CZ" sz="2000" dirty="0" smtClean="0">
                <a:latin typeface="Calibri"/>
              </a:rPr>
              <a:t>       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 D  </a:t>
            </a:r>
            <a:r>
              <a:rPr lang="cs-CZ" sz="2000" dirty="0" smtClean="0">
                <a:latin typeface="Calibri"/>
              </a:rPr>
              <a:t>největší  v obrázku </a:t>
            </a:r>
            <a:r>
              <a:rPr lang="cs-CZ" sz="2000" b="1" dirty="0" smtClean="0">
                <a:latin typeface="Calibri"/>
              </a:rPr>
              <a:t>c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2000" u="sng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         a                              b                     c                                                     </a:t>
            </a: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Tlaková síla působící na podložku je</a:t>
            </a: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---------------------------------------------------------------------------------------------------------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AutoNum type="arabicPeriod" startAt="2"/>
            </a:pPr>
            <a:r>
              <a:rPr lang="cs-CZ" sz="2000" dirty="0" smtClean="0">
                <a:latin typeface="Calibri"/>
              </a:rPr>
              <a:t>Ve kterém obrázku podle úlohy </a:t>
            </a:r>
            <a:r>
              <a:rPr lang="cs-CZ" sz="2000" b="1" dirty="0" smtClean="0">
                <a:latin typeface="Calibri"/>
              </a:rPr>
              <a:t>1</a:t>
            </a:r>
            <a:r>
              <a:rPr lang="cs-CZ" sz="2000" dirty="0" smtClean="0">
                <a:latin typeface="Calibri"/>
              </a:rPr>
              <a:t>                             </a:t>
            </a:r>
            <a:r>
              <a:rPr lang="cs-CZ" sz="2000" b="1" dirty="0" smtClean="0">
                <a:latin typeface="Calibri"/>
              </a:rPr>
              <a:t>A</a:t>
            </a:r>
            <a:r>
              <a:rPr lang="cs-CZ" sz="2000" dirty="0" smtClean="0">
                <a:latin typeface="Calibri"/>
              </a:rPr>
              <a:t> 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v obrázku  </a:t>
            </a:r>
            <a:r>
              <a:rPr lang="cs-CZ" sz="2000" b="1" dirty="0" smtClean="0">
                <a:latin typeface="Calibri"/>
              </a:rPr>
              <a:t>a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je tlak cihly na podložku nejmenší ?                        </a:t>
            </a:r>
            <a:r>
              <a:rPr lang="cs-CZ" sz="2000" b="1" dirty="0" smtClean="0">
                <a:latin typeface="Calibri"/>
              </a:rPr>
              <a:t>B</a:t>
            </a:r>
            <a:r>
              <a:rPr lang="cs-CZ" sz="2000" dirty="0" smtClean="0">
                <a:latin typeface="Calibri"/>
              </a:rPr>
              <a:t>  v obrázku  </a:t>
            </a:r>
            <a:r>
              <a:rPr lang="cs-CZ" sz="2000" b="1" dirty="0" smtClean="0">
                <a:latin typeface="Calibri"/>
              </a:rPr>
              <a:t>b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C</a:t>
            </a:r>
            <a:r>
              <a:rPr lang="cs-CZ" sz="2000" dirty="0" smtClean="0">
                <a:latin typeface="Calibri"/>
              </a:rPr>
              <a:t>  v obrázku  </a:t>
            </a:r>
            <a:r>
              <a:rPr lang="cs-CZ" sz="2000" b="1" dirty="0" smtClean="0">
                <a:latin typeface="Calibri"/>
              </a:rPr>
              <a:t>c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D</a:t>
            </a:r>
            <a:r>
              <a:rPr lang="cs-CZ" sz="2000" dirty="0" smtClean="0">
                <a:latin typeface="Calibri"/>
              </a:rPr>
              <a:t> 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všude  stejný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------------------------------------------------------------------------------------------------------------------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                                                           </a:t>
            </a:r>
            <a:endParaRPr lang="cs-CZ" sz="3600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Font typeface="Arial" pitchFamily="34"/>
              <a:buChar char="•"/>
            </a:pPr>
            <a:endParaRPr lang="cs-CZ" dirty="0">
              <a:latin typeface="Calibri"/>
            </a:endParaRPr>
          </a:p>
        </p:txBody>
      </p:sp>
      <p:sp>
        <p:nvSpPr>
          <p:cNvPr id="4" name="Krychle 3"/>
          <p:cNvSpPr/>
          <p:nvPr/>
        </p:nvSpPr>
        <p:spPr>
          <a:xfrm>
            <a:off x="1043608" y="2780928"/>
            <a:ext cx="1368152" cy="819176"/>
          </a:xfrm>
          <a:prstGeom prst="cub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Krychle 5"/>
          <p:cNvSpPr/>
          <p:nvPr/>
        </p:nvSpPr>
        <p:spPr>
          <a:xfrm rot="16200000">
            <a:off x="2609783" y="2645296"/>
            <a:ext cx="1368152" cy="612067"/>
          </a:xfrm>
          <a:prstGeom prst="cub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3" name="Skupina 22"/>
          <p:cNvGrpSpPr/>
          <p:nvPr/>
        </p:nvGrpSpPr>
        <p:grpSpPr>
          <a:xfrm>
            <a:off x="4031104" y="2980914"/>
            <a:ext cx="1639519" cy="654492"/>
            <a:chOff x="3995936" y="2348880"/>
            <a:chExt cx="1639519" cy="654492"/>
          </a:xfrm>
        </p:grpSpPr>
        <p:sp>
          <p:nvSpPr>
            <p:cNvPr id="5" name="Obdélník 4"/>
            <p:cNvSpPr/>
            <p:nvPr/>
          </p:nvSpPr>
          <p:spPr>
            <a:xfrm>
              <a:off x="3995936" y="2636911"/>
              <a:ext cx="1224136" cy="366461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0" name="Přímá spojnice 9"/>
            <p:cNvCxnSpPr/>
            <p:nvPr/>
          </p:nvCxnSpPr>
          <p:spPr>
            <a:xfrm flipV="1">
              <a:off x="4006824" y="2348880"/>
              <a:ext cx="421160" cy="288031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Přímá spojnice 14"/>
            <p:cNvCxnSpPr/>
            <p:nvPr/>
          </p:nvCxnSpPr>
          <p:spPr>
            <a:xfrm flipV="1">
              <a:off x="5214294" y="2348881"/>
              <a:ext cx="421160" cy="288031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nice 15"/>
            <p:cNvCxnSpPr/>
            <p:nvPr/>
          </p:nvCxnSpPr>
          <p:spPr>
            <a:xfrm flipV="1">
              <a:off x="5214295" y="2712295"/>
              <a:ext cx="421160" cy="288031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Přímá spojnice 17"/>
            <p:cNvCxnSpPr/>
            <p:nvPr/>
          </p:nvCxnSpPr>
          <p:spPr>
            <a:xfrm flipV="1">
              <a:off x="4427984" y="2348880"/>
              <a:ext cx="1207471" cy="2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Přímá spojnice 21"/>
            <p:cNvCxnSpPr/>
            <p:nvPr/>
          </p:nvCxnSpPr>
          <p:spPr>
            <a:xfrm>
              <a:off x="5635455" y="2348882"/>
              <a:ext cx="0" cy="363413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827747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 smtClean="0">
                <a:solidFill>
                  <a:srgbClr val="0000FF"/>
                </a:solidFill>
              </a:rPr>
              <a:t>Síly a jejich vlastnosti, test – List 2 </a:t>
            </a:r>
            <a:endParaRPr lang="cs-CZ" sz="2000" b="1" u="sng" dirty="0">
              <a:solidFill>
                <a:srgbClr val="0000FF"/>
              </a:solidFill>
            </a:endParaRP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539552" y="1196752"/>
            <a:ext cx="8229600" cy="5472608"/>
          </a:xfrm>
        </p:spPr>
        <p:txBody>
          <a:bodyPr lIns="91440" tIns="45720" rIns="91440" bIns="45720"/>
          <a:lstStyle/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600" b="1" u="sng" dirty="0" smtClean="0">
                <a:latin typeface="Calibri"/>
              </a:rPr>
              <a:t>Úkol č.       Zadání                                                                               Nabídka odpovědí</a:t>
            </a:r>
            <a:r>
              <a:rPr lang="cs-CZ" sz="1600" b="1" u="sng" dirty="0">
                <a:latin typeface="Calibri"/>
              </a:rPr>
              <a:t> </a:t>
            </a:r>
            <a:r>
              <a:rPr lang="cs-CZ" sz="1600" b="1" u="sng" dirty="0" smtClean="0">
                <a:latin typeface="Calibri"/>
              </a:rPr>
              <a:t>, odpověď       </a:t>
            </a: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3.       Tlak vypočítáme podle vztahu                               A  p = F . s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               B  p = S : F                                    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               C  p = S . </a:t>
            </a:r>
            <a:r>
              <a:rPr lang="cs-CZ" sz="2000" dirty="0">
                <a:latin typeface="Calibri"/>
              </a:rPr>
              <a:t>m</a:t>
            </a:r>
            <a:r>
              <a:rPr lang="cs-CZ" sz="2000" dirty="0" smtClean="0">
                <a:latin typeface="Calibri"/>
              </a:rPr>
              <a:t> . g      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               D  p = F : S</a:t>
            </a: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-------------------------------------------------------------------------------------------------------</a:t>
            </a:r>
          </a:p>
          <a:p>
            <a:pPr marL="342900" lvl="0" indent="-342900" hangingPunct="1">
              <a:spcBef>
                <a:spcPts val="800"/>
              </a:spcBef>
              <a:spcAft>
                <a:spcPts val="0"/>
              </a:spcAft>
              <a:buSzPct val="100000"/>
              <a:buAutoNum type="arabicPeriod" startAt="4"/>
            </a:pPr>
            <a:r>
              <a:rPr lang="cs-CZ" sz="2000" dirty="0" smtClean="0">
                <a:latin typeface="Calibri"/>
              </a:rPr>
              <a:t>Na vodorovné desce stolu leží míč </a:t>
            </a: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o hmotnosti 3 kg.</a:t>
            </a: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a) Urči velikost tlakové síly F1, kterou</a:t>
            </a: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působí míč na desku.</a:t>
            </a: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……………………………………………………..</a:t>
            </a: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b) Znázorni sílu F1 do obrázku ( 1cm = 20 N ).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</a:t>
            </a:r>
            <a:r>
              <a:rPr lang="cs-CZ" sz="2000" dirty="0" smtClean="0">
                <a:latin typeface="Calibri"/>
              </a:rPr>
              <a:t>(               = </a:t>
            </a:r>
            <a:r>
              <a:rPr lang="cs-CZ" sz="2000" dirty="0" smtClean="0">
                <a:latin typeface="Calibri"/>
              </a:rPr>
              <a:t>1 cm )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                                                           </a:t>
            </a:r>
            <a:endParaRPr lang="cs-CZ" sz="3600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Font typeface="Arial" pitchFamily="34"/>
              <a:buChar char="•"/>
            </a:pPr>
            <a:endParaRPr lang="cs-CZ" dirty="0">
              <a:latin typeface="Calibri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940152" y="4437112"/>
            <a:ext cx="2448272" cy="14401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6660232" y="3645024"/>
            <a:ext cx="792088" cy="792088"/>
          </a:xfrm>
          <a:prstGeom prst="ellipse">
            <a:avLst/>
          </a:prstGeom>
          <a:solidFill>
            <a:srgbClr val="00B050"/>
          </a:solidFill>
          <a:effectLst>
            <a:innerShdw blurRad="63500" dist="508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7" name="Skupina 6"/>
          <p:cNvGrpSpPr/>
          <p:nvPr/>
        </p:nvGrpSpPr>
        <p:grpSpPr>
          <a:xfrm>
            <a:off x="4712588" y="5684108"/>
            <a:ext cx="140710" cy="72008"/>
            <a:chOff x="5796136" y="5300610"/>
            <a:chExt cx="265172" cy="72606"/>
          </a:xfrm>
        </p:grpSpPr>
        <p:cxnSp>
          <p:nvCxnSpPr>
            <p:cNvPr id="6" name="Přímá spojnice 5"/>
            <p:cNvCxnSpPr/>
            <p:nvPr/>
          </p:nvCxnSpPr>
          <p:spPr>
            <a:xfrm flipV="1">
              <a:off x="5796136" y="5301208"/>
              <a:ext cx="144016" cy="72008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nice 8"/>
            <p:cNvCxnSpPr/>
            <p:nvPr/>
          </p:nvCxnSpPr>
          <p:spPr>
            <a:xfrm flipH="1" flipV="1">
              <a:off x="5917292" y="5300610"/>
              <a:ext cx="144016" cy="72008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3" name="Přímá spojnice se šipkou 12"/>
          <p:cNvCxnSpPr/>
          <p:nvPr/>
        </p:nvCxnSpPr>
        <p:spPr>
          <a:xfrm>
            <a:off x="1259632" y="6237312"/>
            <a:ext cx="720080" cy="0"/>
          </a:xfrm>
          <a:prstGeom prst="straightConnector1">
            <a:avLst/>
          </a:prstGeom>
          <a:ln w="19050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>
            <a:off x="2066278" y="6113608"/>
            <a:ext cx="140710" cy="72008"/>
            <a:chOff x="5796136" y="5300610"/>
            <a:chExt cx="265172" cy="72606"/>
          </a:xfrm>
        </p:grpSpPr>
        <p:cxnSp>
          <p:nvCxnSpPr>
            <p:cNvPr id="11" name="Přímá spojnice 5"/>
            <p:cNvCxnSpPr/>
            <p:nvPr/>
          </p:nvCxnSpPr>
          <p:spPr>
            <a:xfrm flipV="1">
              <a:off x="5796136" y="5301208"/>
              <a:ext cx="144016" cy="72008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8"/>
            <p:cNvCxnSpPr/>
            <p:nvPr/>
          </p:nvCxnSpPr>
          <p:spPr>
            <a:xfrm flipH="1" flipV="1">
              <a:off x="5917292" y="5300610"/>
              <a:ext cx="144016" cy="72008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="" xmlns:p14="http://schemas.microsoft.com/office/powerpoint/2010/main" val="211243667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827747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 smtClean="0">
                <a:solidFill>
                  <a:srgbClr val="0000FF"/>
                </a:solidFill>
              </a:rPr>
              <a:t>Síly a jejich vlastnosti, test – List 3 </a:t>
            </a:r>
            <a:endParaRPr lang="cs-CZ" sz="2000" b="1" u="sng" dirty="0">
              <a:solidFill>
                <a:srgbClr val="0000FF"/>
              </a:solidFill>
            </a:endParaRP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395536" y="1196752"/>
            <a:ext cx="8496944" cy="5472608"/>
          </a:xfrm>
        </p:spPr>
        <p:txBody>
          <a:bodyPr lIns="91440" tIns="45720" rIns="91440" bIns="45720"/>
          <a:lstStyle/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600" b="1" u="sng" dirty="0" smtClean="0">
                <a:latin typeface="Calibri"/>
              </a:rPr>
              <a:t>Úkol č.       Zadání                                                                               Nabídka odpovědí, odpovědi       </a:t>
            </a:r>
          </a:p>
          <a:p>
            <a:pPr marL="342900" lvl="0" indent="-342900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5.             Proč siloměr č. 2 ukazuje                             </a:t>
            </a:r>
            <a:r>
              <a:rPr lang="cs-CZ" sz="2000" b="1" dirty="0" smtClean="0">
                <a:latin typeface="Calibri"/>
              </a:rPr>
              <a:t>A</a:t>
            </a:r>
            <a:r>
              <a:rPr lang="cs-CZ" sz="2000" dirty="0" smtClean="0">
                <a:latin typeface="Calibri"/>
              </a:rPr>
              <a:t>  změnil se materiál styčných</a:t>
            </a:r>
          </a:p>
          <a:p>
            <a:pPr marL="342900" lvl="0" indent="-342900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větší výchylku ?                                                 ploch</a:t>
            </a:r>
          </a:p>
          <a:p>
            <a:pPr marL="342900" lvl="0" indent="-342900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B</a:t>
            </a:r>
            <a:r>
              <a:rPr lang="cs-CZ" sz="2000" dirty="0" smtClean="0">
                <a:latin typeface="Calibri"/>
              </a:rPr>
              <a:t>  změnila se drsnost podložky</a:t>
            </a:r>
          </a:p>
          <a:p>
            <a:pPr marL="342900" lvl="0" indent="-342900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</a:t>
            </a:r>
            <a:r>
              <a:rPr lang="cs-CZ" sz="2000" b="1" dirty="0" smtClean="0">
                <a:latin typeface="Calibri"/>
              </a:rPr>
              <a:t>1                                      2</a:t>
            </a:r>
            <a:r>
              <a:rPr lang="cs-CZ" sz="2000" dirty="0" smtClean="0">
                <a:latin typeface="Calibri"/>
              </a:rPr>
              <a:t>              </a:t>
            </a:r>
            <a:r>
              <a:rPr lang="cs-CZ" sz="2000" b="1" dirty="0" smtClean="0">
                <a:latin typeface="Calibri"/>
              </a:rPr>
              <a:t>C</a:t>
            </a:r>
            <a:r>
              <a:rPr lang="cs-CZ" sz="2000" dirty="0" smtClean="0">
                <a:latin typeface="Calibri"/>
              </a:rPr>
              <a:t>  změnila se rychlost pohybu</a:t>
            </a:r>
          </a:p>
          <a:p>
            <a:pPr marL="342900" lvl="0" indent="-342900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2000" dirty="0" smtClean="0">
              <a:latin typeface="Calibri"/>
            </a:endParaRPr>
          </a:p>
          <a:p>
            <a:pPr marL="342900" lvl="0" indent="-342900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D</a:t>
            </a:r>
            <a:r>
              <a:rPr lang="cs-CZ" sz="2000" dirty="0" smtClean="0">
                <a:latin typeface="Calibri"/>
              </a:rPr>
              <a:t>  změnila se kolmá tlaková</a:t>
            </a:r>
          </a:p>
          <a:p>
            <a:pPr marL="342900" lvl="0" indent="-342900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                síla </a:t>
            </a:r>
          </a:p>
          <a:p>
            <a:pPr marL="0" lvl="0" indent="0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----------------------------------------------------------------------------------------------------------</a:t>
            </a:r>
          </a:p>
          <a:p>
            <a:pPr marL="0" lvl="0" indent="0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2000" dirty="0" smtClean="0">
              <a:latin typeface="Calibri"/>
            </a:endParaRPr>
          </a:p>
          <a:p>
            <a:pPr marL="342900" lvl="0" indent="-342900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6.  Stojíš a uděláš dřep. Poloha těžiště                                  </a:t>
            </a:r>
            <a:r>
              <a:rPr lang="cs-CZ" sz="2000" b="1" dirty="0" smtClean="0">
                <a:latin typeface="Calibri"/>
              </a:rPr>
              <a:t>A</a:t>
            </a:r>
            <a:r>
              <a:rPr lang="cs-CZ" sz="2000" dirty="0" smtClean="0">
                <a:latin typeface="Calibri"/>
              </a:rPr>
              <a:t>  posune vzhůru</a:t>
            </a:r>
          </a:p>
          <a:p>
            <a:pPr marL="342900" lvl="0" indent="-342900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tvého těla se                                                                         </a:t>
            </a:r>
            <a:r>
              <a:rPr lang="cs-CZ" sz="2000" b="1" dirty="0" smtClean="0">
                <a:latin typeface="Calibri"/>
              </a:rPr>
              <a:t>B</a:t>
            </a:r>
            <a:r>
              <a:rPr lang="cs-CZ" sz="2000" dirty="0" smtClean="0">
                <a:latin typeface="Calibri"/>
              </a:rPr>
              <a:t>  posune dolů</a:t>
            </a:r>
          </a:p>
          <a:p>
            <a:pPr marL="342900" lvl="0" indent="-342900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 C  </a:t>
            </a:r>
            <a:r>
              <a:rPr lang="cs-CZ" sz="2000" dirty="0" smtClean="0">
                <a:latin typeface="Calibri"/>
              </a:rPr>
              <a:t>nezmění</a:t>
            </a:r>
          </a:p>
          <a:p>
            <a:pPr marL="342900" lvl="0" indent="-342900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D</a:t>
            </a:r>
            <a:r>
              <a:rPr lang="cs-CZ" sz="2000" dirty="0" smtClean="0">
                <a:latin typeface="Calibri"/>
              </a:rPr>
              <a:t>  </a:t>
            </a:r>
            <a:r>
              <a:rPr lang="cs-CZ" sz="2000" dirty="0" smtClean="0">
                <a:latin typeface="+mj-lt"/>
              </a:rPr>
              <a:t>žádná z uvedených</a:t>
            </a:r>
          </a:p>
          <a:p>
            <a:pPr marL="343082" indent="-343082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+mj-lt"/>
              </a:rPr>
              <a:t>                    </a:t>
            </a:r>
            <a:r>
              <a:rPr lang="cs-CZ" sz="1800" dirty="0">
                <a:latin typeface="+mj-lt"/>
              </a:rPr>
              <a:t>                                                                                        </a:t>
            </a:r>
            <a:r>
              <a:rPr lang="cs-CZ" sz="1800" dirty="0" smtClean="0">
                <a:latin typeface="+mj-lt"/>
              </a:rPr>
              <a:t>         </a:t>
            </a:r>
            <a:r>
              <a:rPr lang="cs-CZ" sz="1800" dirty="0">
                <a:latin typeface="+mj-lt"/>
              </a:rPr>
              <a:t>možností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1800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                                                           </a:t>
            </a:r>
            <a:endParaRPr lang="cs-CZ" sz="3600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Font typeface="Arial" pitchFamily="34"/>
              <a:buChar char="•"/>
            </a:pPr>
            <a:endParaRPr lang="cs-CZ" dirty="0">
              <a:latin typeface="Calibri"/>
            </a:endParaRPr>
          </a:p>
        </p:txBody>
      </p:sp>
      <p:cxnSp>
        <p:nvCxnSpPr>
          <p:cNvPr id="26" name="Přímá spojovací čára 25"/>
          <p:cNvCxnSpPr>
            <a:stCxn id="22" idx="2"/>
          </p:cNvCxnSpPr>
          <p:nvPr/>
        </p:nvCxnSpPr>
        <p:spPr>
          <a:xfrm flipH="1">
            <a:off x="3948869" y="3008397"/>
            <a:ext cx="8897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" name="Skupina 3"/>
          <p:cNvGrpSpPr/>
          <p:nvPr/>
        </p:nvGrpSpPr>
        <p:grpSpPr>
          <a:xfrm>
            <a:off x="437828" y="2139712"/>
            <a:ext cx="5112568" cy="1230636"/>
            <a:chOff x="611560" y="2276872"/>
            <a:chExt cx="5112568" cy="1230636"/>
          </a:xfrm>
        </p:grpSpPr>
        <p:sp>
          <p:nvSpPr>
            <p:cNvPr id="22" name="Vývojový diagram: spojka 21"/>
            <p:cNvSpPr/>
            <p:nvPr/>
          </p:nvSpPr>
          <p:spPr>
            <a:xfrm>
              <a:off x="4211575" y="3109361"/>
              <a:ext cx="88974" cy="72391"/>
            </a:xfrm>
            <a:prstGeom prst="flowChartConnector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32" name="Skupina 31"/>
            <p:cNvGrpSpPr/>
            <p:nvPr/>
          </p:nvGrpSpPr>
          <p:grpSpPr>
            <a:xfrm>
              <a:off x="611560" y="2276872"/>
              <a:ext cx="5112568" cy="1230636"/>
              <a:chOff x="611560" y="2276872"/>
              <a:chExt cx="5112568" cy="1230636"/>
            </a:xfrm>
          </p:grpSpPr>
          <p:cxnSp>
            <p:nvCxnSpPr>
              <p:cNvPr id="18" name="Přímá spojovací šipka 17"/>
              <p:cNvCxnSpPr/>
              <p:nvPr/>
            </p:nvCxnSpPr>
            <p:spPr>
              <a:xfrm>
                <a:off x="899592" y="2708920"/>
                <a:ext cx="746692" cy="0"/>
              </a:xfrm>
              <a:prstGeom prst="straightConnector1">
                <a:avLst/>
              </a:prstGeom>
              <a:ln w="28575">
                <a:solidFill>
                  <a:schemeClr val="tx1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6" name="Obdélník 5"/>
              <p:cNvSpPr/>
              <p:nvPr/>
            </p:nvSpPr>
            <p:spPr>
              <a:xfrm>
                <a:off x="611560" y="3370771"/>
                <a:ext cx="3880624" cy="136737"/>
              </a:xfrm>
              <a:prstGeom prst="rect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" name="Obdélník 6"/>
              <p:cNvSpPr/>
              <p:nvPr/>
            </p:nvSpPr>
            <p:spPr>
              <a:xfrm>
                <a:off x="673157" y="2928385"/>
                <a:ext cx="851648" cy="410212"/>
              </a:xfrm>
              <a:prstGeom prst="rect">
                <a:avLst/>
              </a:prstGeom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" name="Obdélník 8"/>
              <p:cNvSpPr/>
              <p:nvPr/>
            </p:nvSpPr>
            <p:spPr>
              <a:xfrm>
                <a:off x="3260240" y="2960559"/>
                <a:ext cx="851648" cy="410212"/>
              </a:xfrm>
              <a:prstGeom prst="rect">
                <a:avLst/>
              </a:prstGeom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" name="Obdélník 9"/>
              <p:cNvSpPr/>
              <p:nvPr/>
            </p:nvSpPr>
            <p:spPr>
              <a:xfrm>
                <a:off x="3260240" y="2550346"/>
                <a:ext cx="851648" cy="410212"/>
              </a:xfrm>
              <a:prstGeom prst="rect">
                <a:avLst/>
              </a:prstGeom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9" name="Přímá spojovací šipka 18"/>
              <p:cNvCxnSpPr/>
              <p:nvPr/>
            </p:nvCxnSpPr>
            <p:spPr>
              <a:xfrm>
                <a:off x="3402181" y="2276872"/>
                <a:ext cx="638736" cy="0"/>
              </a:xfrm>
              <a:prstGeom prst="straightConnector1">
                <a:avLst/>
              </a:prstGeom>
              <a:ln w="28575">
                <a:solidFill>
                  <a:schemeClr val="tx1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1" name="Obdélník 10"/>
              <p:cNvSpPr/>
              <p:nvPr/>
            </p:nvSpPr>
            <p:spPr>
              <a:xfrm>
                <a:off x="4834391" y="3073166"/>
                <a:ext cx="889737" cy="144781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2" name="Obdélník 11"/>
              <p:cNvSpPr/>
              <p:nvPr/>
            </p:nvSpPr>
            <p:spPr>
              <a:xfrm>
                <a:off x="4434009" y="3109361"/>
                <a:ext cx="400382" cy="72391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4" name="Přímá spojovací čára 13"/>
              <p:cNvCxnSpPr/>
              <p:nvPr/>
            </p:nvCxnSpPr>
            <p:spPr>
              <a:xfrm>
                <a:off x="4522983" y="3109361"/>
                <a:ext cx="0" cy="72391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" name="Přímá spojovací čára 14"/>
              <p:cNvCxnSpPr/>
              <p:nvPr/>
            </p:nvCxnSpPr>
            <p:spPr>
              <a:xfrm>
                <a:off x="4611956" y="3109361"/>
                <a:ext cx="0" cy="72391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" name="Přímá spojovací čára 15"/>
              <p:cNvCxnSpPr/>
              <p:nvPr/>
            </p:nvCxnSpPr>
            <p:spPr>
              <a:xfrm>
                <a:off x="4745417" y="3109361"/>
                <a:ext cx="0" cy="72391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" name="Přímá spojovací čára 23"/>
              <p:cNvCxnSpPr>
                <a:stCxn id="22" idx="6"/>
                <a:endCxn id="12" idx="1"/>
              </p:cNvCxnSpPr>
              <p:nvPr/>
            </p:nvCxnSpPr>
            <p:spPr>
              <a:xfrm>
                <a:off x="4300548" y="3145557"/>
                <a:ext cx="133461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9" name="Obdélník 28"/>
              <p:cNvSpPr/>
              <p:nvPr/>
            </p:nvSpPr>
            <p:spPr>
              <a:xfrm>
                <a:off x="2081946" y="3073166"/>
                <a:ext cx="993503" cy="144781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0" name="Obdélník 29"/>
              <p:cNvSpPr/>
              <p:nvPr/>
            </p:nvSpPr>
            <p:spPr>
              <a:xfrm>
                <a:off x="1883244" y="3109361"/>
                <a:ext cx="198701" cy="72390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31" name="Přímá spojovací čára 30"/>
              <p:cNvCxnSpPr/>
              <p:nvPr/>
            </p:nvCxnSpPr>
            <p:spPr>
              <a:xfrm>
                <a:off x="1982596" y="3109361"/>
                <a:ext cx="0" cy="7239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4" name="Vývojový diagram: spojka 33"/>
              <p:cNvSpPr/>
              <p:nvPr/>
            </p:nvSpPr>
            <p:spPr>
              <a:xfrm>
                <a:off x="1634869" y="3109361"/>
                <a:ext cx="99350" cy="72390"/>
              </a:xfrm>
              <a:prstGeom prst="flowChartConnector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35" name="Přímá spojovací čára 34"/>
              <p:cNvCxnSpPr>
                <a:stCxn id="34" idx="6"/>
                <a:endCxn id="30" idx="1"/>
              </p:cNvCxnSpPr>
              <p:nvPr/>
            </p:nvCxnSpPr>
            <p:spPr>
              <a:xfrm>
                <a:off x="1734216" y="3145556"/>
                <a:ext cx="149025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cxnSp>
        <p:nvCxnSpPr>
          <p:cNvPr id="43" name="Přímá spojovací čára 42"/>
          <p:cNvCxnSpPr>
            <a:stCxn id="7" idx="3"/>
            <a:endCxn id="34" idx="2"/>
          </p:cNvCxnSpPr>
          <p:nvPr/>
        </p:nvCxnSpPr>
        <p:spPr>
          <a:xfrm>
            <a:off x="1351073" y="2996331"/>
            <a:ext cx="110064" cy="1206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211243667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827747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 smtClean="0">
                <a:solidFill>
                  <a:srgbClr val="0000FF"/>
                </a:solidFill>
              </a:rPr>
              <a:t>Síly a jejich vlastnosti, test – List 4 </a:t>
            </a:r>
            <a:endParaRPr lang="cs-CZ" sz="2000" b="1" u="sng" dirty="0">
              <a:solidFill>
                <a:srgbClr val="0000FF"/>
              </a:solidFill>
            </a:endParaRP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395536" y="1124744"/>
            <a:ext cx="8496944" cy="5544616"/>
          </a:xfrm>
        </p:spPr>
        <p:txBody>
          <a:bodyPr lIns="91440" tIns="45720" rIns="91440" bIns="45720"/>
          <a:lstStyle/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600" b="1" u="sng" dirty="0" smtClean="0">
                <a:latin typeface="Calibri"/>
              </a:rPr>
              <a:t>Úkol č.       Zadání                                                                               Nabídka odpovědí, odpovědi       </a:t>
            </a:r>
          </a:p>
          <a:p>
            <a:pPr marL="342900" lvl="0" indent="-34290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solidFill>
                  <a:schemeClr val="tx1"/>
                </a:solidFill>
                <a:latin typeface="Calibri"/>
              </a:rPr>
              <a:t>7.       Na vozíku je položen lehký míček.                </a:t>
            </a:r>
            <a:r>
              <a:rPr lang="cs-CZ" sz="2000" dirty="0" smtClean="0">
                <a:solidFill>
                  <a:schemeClr val="tx1"/>
                </a:solidFill>
                <a:latin typeface="Calibri"/>
              </a:rPr>
              <a:t> </a:t>
            </a:r>
            <a:r>
              <a:rPr lang="cs-CZ" sz="2000" b="1" dirty="0" smtClean="0">
                <a:solidFill>
                  <a:schemeClr val="tx1"/>
                </a:solidFill>
                <a:latin typeface="Calibri"/>
              </a:rPr>
              <a:t>A  </a:t>
            </a:r>
            <a:r>
              <a:rPr lang="cs-CZ" sz="2000" dirty="0" smtClean="0">
                <a:solidFill>
                  <a:schemeClr val="tx1"/>
                </a:solidFill>
                <a:latin typeface="Calibri"/>
              </a:rPr>
              <a:t>nebude pohybovat                                                                                                 </a:t>
            </a:r>
          </a:p>
          <a:p>
            <a:pPr marL="342900" lvl="0" indent="-34290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solidFill>
                  <a:schemeClr val="tx1"/>
                </a:solidFill>
                <a:latin typeface="Calibri"/>
              </a:rPr>
              <a:t>           Vozík uvedeme nárazem do pohybu            </a:t>
            </a:r>
            <a:r>
              <a:rPr lang="cs-CZ" sz="2000" dirty="0" smtClean="0">
                <a:solidFill>
                  <a:schemeClr val="tx1"/>
                </a:solidFill>
                <a:latin typeface="Calibri"/>
              </a:rPr>
              <a:t> </a:t>
            </a:r>
            <a:r>
              <a:rPr lang="cs-CZ" sz="2000" b="1" dirty="0" smtClean="0">
                <a:solidFill>
                  <a:schemeClr val="tx1"/>
                </a:solidFill>
                <a:latin typeface="Calibri"/>
              </a:rPr>
              <a:t>B</a:t>
            </a:r>
            <a:r>
              <a:rPr lang="cs-CZ" sz="2000" dirty="0" smtClean="0">
                <a:solidFill>
                  <a:schemeClr val="tx1"/>
                </a:solidFill>
                <a:latin typeface="Calibri"/>
              </a:rPr>
              <a:t>  bude pohybovat ke straně </a:t>
            </a:r>
            <a:r>
              <a:rPr lang="cs-CZ" sz="2000" dirty="0" smtClean="0">
                <a:solidFill>
                  <a:schemeClr val="tx1"/>
                </a:solidFill>
                <a:latin typeface="Bitstream Vera Serif" pitchFamily="18" charset="0"/>
              </a:rPr>
              <a:t>I</a:t>
            </a:r>
            <a:r>
              <a:rPr lang="cs-CZ" sz="2000" dirty="0" smtClean="0">
                <a:solidFill>
                  <a:schemeClr val="tx1"/>
                </a:solidFill>
                <a:latin typeface="Calibri"/>
              </a:rPr>
              <a:t>    </a:t>
            </a:r>
            <a:endParaRPr lang="cs-CZ" sz="2000" dirty="0" smtClean="0">
              <a:solidFill>
                <a:schemeClr val="tx1"/>
              </a:solidFill>
              <a:latin typeface="Bitstream Vera Serif" pitchFamily="18" charset="0"/>
            </a:endParaRPr>
          </a:p>
          <a:p>
            <a:pPr marL="342900" lvl="0" indent="-34290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solidFill>
                  <a:schemeClr val="tx1"/>
                </a:solidFill>
                <a:latin typeface="Calibri"/>
              </a:rPr>
              <a:t>            ve směru šipky.                                                </a:t>
            </a:r>
            <a:r>
              <a:rPr lang="cs-CZ" sz="2000" dirty="0" smtClean="0">
                <a:solidFill>
                  <a:schemeClr val="tx1"/>
                </a:solidFill>
                <a:latin typeface="Calibri"/>
              </a:rPr>
              <a:t> </a:t>
            </a:r>
            <a:r>
              <a:rPr lang="cs-CZ" sz="2000" b="1" dirty="0" smtClean="0">
                <a:solidFill>
                  <a:schemeClr val="tx1"/>
                </a:solidFill>
                <a:latin typeface="Calibri"/>
              </a:rPr>
              <a:t>C</a:t>
            </a:r>
            <a:r>
              <a:rPr lang="cs-CZ" sz="2000" dirty="0" smtClean="0">
                <a:solidFill>
                  <a:schemeClr val="tx1"/>
                </a:solidFill>
                <a:latin typeface="Calibri"/>
              </a:rPr>
              <a:t>  bude pohybovat nejdříve ke</a:t>
            </a:r>
          </a:p>
          <a:p>
            <a:pPr marL="342900" lvl="0" indent="-34290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solidFill>
                  <a:schemeClr val="tx1"/>
                </a:solidFill>
                <a:latin typeface="Calibri"/>
              </a:rPr>
              <a:t>                                                                                             </a:t>
            </a:r>
            <a:r>
              <a:rPr lang="cs-CZ" sz="2000" dirty="0" smtClean="0">
                <a:solidFill>
                  <a:schemeClr val="tx1"/>
                </a:solidFill>
                <a:latin typeface="Calibri"/>
              </a:rPr>
              <a:t>straně</a:t>
            </a:r>
            <a:r>
              <a:rPr lang="cs-CZ" sz="2000" dirty="0" smtClean="0">
                <a:solidFill>
                  <a:schemeClr val="tx1"/>
                </a:solidFill>
                <a:latin typeface="Bitstream Vera Serif" pitchFamily="18" charset="0"/>
              </a:rPr>
              <a:t> </a:t>
            </a:r>
            <a:r>
              <a:rPr lang="cs-CZ" sz="2000" dirty="0" smtClean="0">
                <a:solidFill>
                  <a:schemeClr val="tx1"/>
                </a:solidFill>
                <a:latin typeface="Bitstream Vera Serif" pitchFamily="18" charset="0"/>
              </a:rPr>
              <a:t>I, </a:t>
            </a:r>
            <a:r>
              <a:rPr lang="cs-CZ" sz="2000" dirty="0" smtClean="0">
                <a:solidFill>
                  <a:schemeClr val="tx1"/>
                </a:solidFill>
                <a:latin typeface="+mn-lt"/>
              </a:rPr>
              <a:t>pak ke straně</a:t>
            </a:r>
            <a:r>
              <a:rPr lang="cs-CZ" sz="2000" dirty="0" smtClean="0">
                <a:solidFill>
                  <a:schemeClr val="tx1"/>
                </a:solidFill>
                <a:latin typeface="Calibri"/>
              </a:rPr>
              <a:t> </a:t>
            </a:r>
            <a:r>
              <a:rPr lang="cs-CZ" sz="2000" dirty="0" smtClean="0">
                <a:solidFill>
                  <a:schemeClr val="tx1"/>
                </a:solidFill>
                <a:latin typeface="Bitstream Vera Serif" pitchFamily="18" charset="0"/>
              </a:rPr>
              <a:t>II</a:t>
            </a:r>
            <a:endParaRPr lang="cs-CZ" sz="2000" dirty="0" smtClean="0">
              <a:solidFill>
                <a:schemeClr val="tx1"/>
              </a:solidFill>
              <a:latin typeface="Calibri"/>
            </a:endParaRPr>
          </a:p>
          <a:p>
            <a:pPr marL="342900" lvl="0" indent="-34290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solidFill>
                  <a:schemeClr val="tx1"/>
                </a:solidFill>
                <a:latin typeface="Calibri"/>
              </a:rPr>
              <a:t>           </a:t>
            </a:r>
            <a:r>
              <a:rPr lang="cs-CZ" sz="2000" dirty="0" smtClean="0">
                <a:solidFill>
                  <a:schemeClr val="tx1"/>
                </a:solidFill>
                <a:latin typeface="Bitstream Vera Serif" pitchFamily="18" charset="0"/>
              </a:rPr>
              <a:t>II.</a:t>
            </a:r>
            <a:r>
              <a:rPr lang="cs-CZ" sz="2000" dirty="0" smtClean="0">
                <a:solidFill>
                  <a:schemeClr val="tx1"/>
                </a:solidFill>
                <a:latin typeface="Calibri"/>
              </a:rPr>
              <a:t>    </a:t>
            </a:r>
            <a:r>
              <a:rPr lang="cs-CZ" sz="2000" dirty="0" smtClean="0">
                <a:solidFill>
                  <a:schemeClr val="tx1"/>
                </a:solidFill>
                <a:latin typeface="Bitstream Vera Serif" pitchFamily="18" charset="0"/>
              </a:rPr>
              <a:t>                        </a:t>
            </a:r>
            <a:r>
              <a:rPr lang="cs-CZ" sz="2000" dirty="0" smtClean="0">
                <a:solidFill>
                  <a:schemeClr val="tx1"/>
                </a:solidFill>
                <a:latin typeface="Bitstream Vera Serif" pitchFamily="18" charset="0"/>
              </a:rPr>
              <a:t> </a:t>
            </a:r>
            <a:r>
              <a:rPr lang="cs-CZ" sz="2000" dirty="0" smtClean="0">
                <a:solidFill>
                  <a:schemeClr val="tx1"/>
                </a:solidFill>
                <a:latin typeface="Bitstream Vera Serif" pitchFamily="18" charset="0"/>
              </a:rPr>
              <a:t>I.</a:t>
            </a:r>
            <a:r>
              <a:rPr lang="cs-CZ" sz="2000" b="1" dirty="0" smtClean="0">
                <a:solidFill>
                  <a:schemeClr val="tx1"/>
                </a:solidFill>
                <a:latin typeface="Calibri"/>
              </a:rPr>
              <a:t>                     </a:t>
            </a:r>
            <a:r>
              <a:rPr lang="cs-CZ" sz="2000" b="1" dirty="0" smtClean="0">
                <a:solidFill>
                  <a:schemeClr val="tx1"/>
                </a:solidFill>
                <a:latin typeface="Calibri"/>
              </a:rPr>
              <a:t>         </a:t>
            </a:r>
            <a:r>
              <a:rPr lang="cs-CZ" sz="2000" b="1" dirty="0" smtClean="0">
                <a:solidFill>
                  <a:schemeClr val="tx1"/>
                </a:solidFill>
                <a:latin typeface="Calibri"/>
              </a:rPr>
              <a:t>D  </a:t>
            </a:r>
            <a:r>
              <a:rPr lang="cs-CZ" sz="2000" dirty="0" smtClean="0">
                <a:solidFill>
                  <a:schemeClr val="tx1"/>
                </a:solidFill>
                <a:latin typeface="Calibri"/>
              </a:rPr>
              <a:t>bude pohybovat ke straně </a:t>
            </a:r>
            <a:r>
              <a:rPr lang="cs-CZ" sz="2000" dirty="0" smtClean="0">
                <a:solidFill>
                  <a:schemeClr val="tx1"/>
                </a:solidFill>
                <a:latin typeface="Bitstream Vera Serif" pitchFamily="18" charset="0"/>
              </a:rPr>
              <a:t>II</a:t>
            </a:r>
            <a:endParaRPr lang="cs-CZ" sz="2000" dirty="0" smtClean="0">
              <a:solidFill>
                <a:schemeClr val="tx1"/>
              </a:solidFill>
              <a:latin typeface="Calibri"/>
            </a:endParaRPr>
          </a:p>
          <a:p>
            <a:pPr marL="342900" lvl="0" indent="-34290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solidFill>
                  <a:schemeClr val="tx1"/>
                </a:solidFill>
                <a:latin typeface="Calibri"/>
              </a:rPr>
              <a:t>                                                                                                                                                                             </a:t>
            </a: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Míček se vzhledem k vozíku</a:t>
            </a: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----------------------------------------------------------------------------------------------------------</a:t>
            </a:r>
            <a:endParaRPr lang="cs-CZ" sz="2000" dirty="0" smtClean="0">
              <a:latin typeface="Calibri"/>
            </a:endParaRPr>
          </a:p>
          <a:p>
            <a:pPr marL="342900" lvl="0" indent="-34290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8.        V autobuse sedí dítě. V určitém                 </a:t>
            </a:r>
            <a:r>
              <a:rPr lang="cs-CZ" sz="2000" b="1" dirty="0" smtClean="0">
                <a:latin typeface="Calibri"/>
              </a:rPr>
              <a:t>A</a:t>
            </a:r>
            <a:r>
              <a:rPr lang="cs-CZ" sz="2000" dirty="0" smtClean="0">
                <a:latin typeface="Calibri"/>
              </a:rPr>
              <a:t>  dítě se nakloní šikmo  dopředu</a:t>
            </a:r>
          </a:p>
          <a:p>
            <a:pPr marL="342900" lvl="0" indent="-34290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okamžiku autobus prudce zabrzdí.           </a:t>
            </a:r>
            <a:r>
              <a:rPr lang="cs-CZ" sz="2000" b="1" dirty="0" smtClean="0">
                <a:latin typeface="Calibri"/>
              </a:rPr>
              <a:t> B  </a:t>
            </a:r>
            <a:r>
              <a:rPr lang="cs-CZ" sz="2000" dirty="0" smtClean="0">
                <a:latin typeface="Calibri"/>
              </a:rPr>
              <a:t>dítě se nakloní šikmo dozadu </a:t>
            </a:r>
          </a:p>
          <a:p>
            <a:pPr marL="342900" lvl="0" indent="-34290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C  </a:t>
            </a:r>
            <a:r>
              <a:rPr lang="cs-CZ" sz="2000" dirty="0" smtClean="0">
                <a:latin typeface="Calibri"/>
              </a:rPr>
              <a:t> záleží na tom, jak autobus  </a:t>
            </a:r>
          </a:p>
          <a:p>
            <a:pPr marL="342900" lvl="0" indent="-34290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           prudce zabrzdí</a:t>
            </a:r>
          </a:p>
          <a:p>
            <a:pPr marL="342900" lvl="0" indent="-34290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D</a:t>
            </a:r>
            <a:r>
              <a:rPr lang="cs-CZ" sz="2000" dirty="0" smtClean="0">
                <a:latin typeface="Calibri"/>
              </a:rPr>
              <a:t>  nic se nestane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                                                           </a:t>
            </a:r>
            <a:endParaRPr lang="cs-CZ" sz="3600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Font typeface="Arial" pitchFamily="34"/>
              <a:buChar char="•"/>
            </a:pPr>
            <a:endParaRPr lang="cs-CZ" dirty="0">
              <a:latin typeface="Calibri"/>
            </a:endParaRPr>
          </a:p>
        </p:txBody>
      </p:sp>
      <p:cxnSp>
        <p:nvCxnSpPr>
          <p:cNvPr id="45" name="Přímá spojovací šipka 44"/>
          <p:cNvCxnSpPr/>
          <p:nvPr/>
        </p:nvCxnSpPr>
        <p:spPr>
          <a:xfrm>
            <a:off x="3707904" y="3529016"/>
            <a:ext cx="864096" cy="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7" name="Skupina 46"/>
          <p:cNvGrpSpPr/>
          <p:nvPr/>
        </p:nvGrpSpPr>
        <p:grpSpPr>
          <a:xfrm>
            <a:off x="884736" y="2695200"/>
            <a:ext cx="3528392" cy="1152128"/>
            <a:chOff x="971600" y="2852936"/>
            <a:chExt cx="3528392" cy="1152128"/>
          </a:xfrm>
        </p:grpSpPr>
        <p:grpSp>
          <p:nvGrpSpPr>
            <p:cNvPr id="39" name="Skupina 38"/>
            <p:cNvGrpSpPr/>
            <p:nvPr/>
          </p:nvGrpSpPr>
          <p:grpSpPr>
            <a:xfrm>
              <a:off x="1547664" y="2852936"/>
              <a:ext cx="1944216" cy="792088"/>
              <a:chOff x="1547664" y="2852936"/>
              <a:chExt cx="2448272" cy="1008112"/>
            </a:xfrm>
          </p:grpSpPr>
          <p:cxnSp>
            <p:nvCxnSpPr>
              <p:cNvPr id="27" name="Přímá spojovací čára 26"/>
              <p:cNvCxnSpPr/>
              <p:nvPr/>
            </p:nvCxnSpPr>
            <p:spPr>
              <a:xfrm>
                <a:off x="1547664" y="2924944"/>
                <a:ext cx="0" cy="936104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6" name="Přímá spojovací čára 35"/>
              <p:cNvCxnSpPr/>
              <p:nvPr/>
            </p:nvCxnSpPr>
            <p:spPr>
              <a:xfrm>
                <a:off x="1547664" y="3861048"/>
                <a:ext cx="2448272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8" name="Přímá spojovací čára 37"/>
              <p:cNvCxnSpPr/>
              <p:nvPr/>
            </p:nvCxnSpPr>
            <p:spPr>
              <a:xfrm flipV="1">
                <a:off x="3995936" y="2852936"/>
                <a:ext cx="0" cy="1008112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40" name="Elipsa 39"/>
            <p:cNvSpPr/>
            <p:nvPr/>
          </p:nvSpPr>
          <p:spPr>
            <a:xfrm>
              <a:off x="1763688" y="3645024"/>
              <a:ext cx="288032" cy="288032"/>
            </a:xfrm>
            <a:prstGeom prst="ellipse">
              <a:avLst/>
            </a:prstGeom>
            <a:solidFill>
              <a:srgbClr val="FFFF00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1" name="Elipsa 40"/>
            <p:cNvSpPr/>
            <p:nvPr/>
          </p:nvSpPr>
          <p:spPr>
            <a:xfrm>
              <a:off x="2987824" y="3645024"/>
              <a:ext cx="288032" cy="288032"/>
            </a:xfrm>
            <a:prstGeom prst="ellipse">
              <a:avLst/>
            </a:prstGeom>
            <a:solidFill>
              <a:srgbClr val="FFFF00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2" name="Obdélník 41"/>
            <p:cNvSpPr/>
            <p:nvPr/>
          </p:nvSpPr>
          <p:spPr>
            <a:xfrm>
              <a:off x="971600" y="3933056"/>
              <a:ext cx="3528392" cy="72008"/>
            </a:xfrm>
            <a:prstGeom prst="rect">
              <a:avLst/>
            </a:prstGeom>
            <a:solidFill>
              <a:srgbClr val="00B050"/>
            </a:solidFill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6" name="Elipsa 45"/>
            <p:cNvSpPr/>
            <p:nvPr/>
          </p:nvSpPr>
          <p:spPr>
            <a:xfrm>
              <a:off x="1979712" y="3140968"/>
              <a:ext cx="504056" cy="504056"/>
            </a:xfrm>
            <a:prstGeom prst="ellipse">
              <a:avLst/>
            </a:prstGeom>
            <a:effectLst>
              <a:innerShdw blurRad="63500" dist="50800" dir="189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="" xmlns:p14="http://schemas.microsoft.com/office/powerpoint/2010/main" val="211243667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827747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 smtClean="0">
                <a:solidFill>
                  <a:srgbClr val="0000FF"/>
                </a:solidFill>
              </a:rPr>
              <a:t>Síly a jejich vlastnosti, test – List 5 </a:t>
            </a:r>
            <a:endParaRPr lang="cs-CZ" sz="2000" b="1" u="sng" dirty="0">
              <a:solidFill>
                <a:srgbClr val="0000FF"/>
              </a:solidFill>
            </a:endParaRP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395536" y="1196752"/>
            <a:ext cx="8496944" cy="5472608"/>
          </a:xfrm>
        </p:spPr>
        <p:txBody>
          <a:bodyPr lIns="91440" tIns="45720" rIns="91440" bIns="45720"/>
          <a:lstStyle/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600" b="1" u="sng" dirty="0" smtClean="0">
                <a:latin typeface="Calibri"/>
              </a:rPr>
              <a:t>Úkol č.       Zadání                                                                               Nabídka odpovědí, odpovědi       </a:t>
            </a:r>
          </a:p>
          <a:p>
            <a:pPr marL="342900" lvl="0" indent="-34290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9</a:t>
            </a:r>
            <a:r>
              <a:rPr lang="cs-CZ" sz="2000" dirty="0" smtClean="0">
                <a:latin typeface="Calibri"/>
              </a:rPr>
              <a:t>.       Na stojanu jsou dva stejné siloměry             </a:t>
            </a:r>
            <a:r>
              <a:rPr lang="cs-CZ" sz="2000" b="1" dirty="0" smtClean="0">
                <a:latin typeface="Calibri"/>
              </a:rPr>
              <a:t> 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        </a:t>
            </a:r>
          </a:p>
          <a:p>
            <a:pPr marL="342900" lvl="0" indent="-34290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podle obrázku. Na kterém obrázku                             </a:t>
            </a:r>
            <a:endParaRPr lang="cs-CZ" sz="2000" dirty="0" smtClean="0">
              <a:latin typeface="Bitstream Vera Serif" pitchFamily="18" charset="0"/>
            </a:endParaRPr>
          </a:p>
          <a:p>
            <a:pPr marL="342900" lvl="0" indent="-34290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jsou správně hodnoty sil, které                    </a:t>
            </a:r>
            <a:r>
              <a:rPr lang="cs-CZ" sz="2000" b="1" dirty="0" smtClean="0">
                <a:latin typeface="Calibri"/>
              </a:rPr>
              <a:t>A</a:t>
            </a:r>
            <a:r>
              <a:rPr lang="cs-CZ" sz="2000" dirty="0" smtClean="0">
                <a:latin typeface="Calibri"/>
              </a:rPr>
              <a:t> </a:t>
            </a:r>
          </a:p>
          <a:p>
            <a:pPr marL="342900" lvl="0" indent="-34290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siloměry ukazují ?                                                       </a:t>
            </a:r>
          </a:p>
          <a:p>
            <a:pPr marL="342900" lvl="0" indent="-34290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                                                                                B </a:t>
            </a:r>
            <a:endParaRPr lang="cs-CZ" sz="2000" dirty="0" smtClean="0">
              <a:latin typeface="Calibri"/>
            </a:endParaRPr>
          </a:p>
          <a:p>
            <a:pPr marL="342900" lvl="0" indent="-34290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2000" dirty="0" smtClean="0">
              <a:latin typeface="Calibri"/>
            </a:endParaRPr>
          </a:p>
          <a:p>
            <a:pPr marL="342900" lvl="0" indent="-34290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                                                                                C                                                                               </a:t>
            </a:r>
          </a:p>
          <a:p>
            <a:pPr marL="0" lvl="0" indent="0" hangingPunct="1">
              <a:lnSpc>
                <a:spcPct val="15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D</a:t>
            </a:r>
          </a:p>
          <a:p>
            <a:pPr marL="0" lvl="0" indent="0" hangingPunct="1">
              <a:lnSpc>
                <a:spcPct val="15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----------------------------------------------------------------------------------------------------------</a:t>
            </a:r>
          </a:p>
          <a:p>
            <a:pPr marL="342900" lvl="0" indent="-34290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10.        Vyber </a:t>
            </a:r>
            <a:r>
              <a:rPr lang="cs-CZ" sz="2000" b="1" dirty="0" smtClean="0">
                <a:latin typeface="Calibri"/>
              </a:rPr>
              <a:t>ne</a:t>
            </a:r>
            <a:r>
              <a:rPr lang="cs-CZ" sz="2000" dirty="0" smtClean="0">
                <a:latin typeface="Calibri"/>
              </a:rPr>
              <a:t>správné tvrzení .                             </a:t>
            </a:r>
            <a:r>
              <a:rPr lang="cs-CZ" sz="2000" b="1" dirty="0" smtClean="0">
                <a:latin typeface="Calibri"/>
              </a:rPr>
              <a:t>A</a:t>
            </a:r>
            <a:r>
              <a:rPr lang="cs-CZ" sz="2000" dirty="0" smtClean="0">
                <a:latin typeface="Calibri"/>
              </a:rPr>
              <a:t>  změní se rychlost tělesa</a:t>
            </a:r>
          </a:p>
          <a:p>
            <a:pPr marL="342900" lvl="0" indent="-34290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Síla působící na těleso může                        </a:t>
            </a:r>
            <a:r>
              <a:rPr lang="cs-CZ" sz="2000" b="1" dirty="0" smtClean="0">
                <a:latin typeface="Calibri"/>
              </a:rPr>
              <a:t>B</a:t>
            </a:r>
            <a:r>
              <a:rPr lang="cs-CZ" sz="2000" dirty="0" smtClean="0">
                <a:latin typeface="Calibri"/>
              </a:rPr>
              <a:t>  změní se tvar tělesa</a:t>
            </a:r>
          </a:p>
          <a:p>
            <a:pPr marL="342900" lvl="0" indent="-34290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mít tyto posuvné účinky :                             </a:t>
            </a:r>
            <a:r>
              <a:rPr lang="cs-CZ" sz="2000" b="1" dirty="0" smtClean="0">
                <a:latin typeface="Calibri"/>
              </a:rPr>
              <a:t>C  </a:t>
            </a:r>
            <a:r>
              <a:rPr lang="cs-CZ" sz="2000" dirty="0" smtClean="0">
                <a:latin typeface="Calibri"/>
              </a:rPr>
              <a:t>změní se směr pohybu tělesa</a:t>
            </a:r>
          </a:p>
          <a:p>
            <a:pPr marL="342900" lvl="0" indent="-34290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                                                                                 D</a:t>
            </a:r>
            <a:r>
              <a:rPr lang="cs-CZ" sz="2000" dirty="0" smtClean="0">
                <a:latin typeface="Calibri"/>
              </a:rPr>
              <a:t>  uvede těleso z klidu do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             pohybu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                                                           </a:t>
            </a:r>
            <a:endParaRPr lang="cs-CZ" sz="3600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Font typeface="Arial" pitchFamily="34"/>
              <a:buChar char="•"/>
            </a:pPr>
            <a:endParaRPr lang="cs-CZ" dirty="0">
              <a:latin typeface="Calibri"/>
            </a:endParaRPr>
          </a:p>
        </p:txBody>
      </p:sp>
      <p:grpSp>
        <p:nvGrpSpPr>
          <p:cNvPr id="163" name="Skupina 162"/>
          <p:cNvGrpSpPr/>
          <p:nvPr/>
        </p:nvGrpSpPr>
        <p:grpSpPr>
          <a:xfrm>
            <a:off x="5724128" y="1844824"/>
            <a:ext cx="3010291" cy="2208882"/>
            <a:chOff x="5172851" y="1809874"/>
            <a:chExt cx="3010291" cy="2208882"/>
          </a:xfrm>
        </p:grpSpPr>
        <p:grpSp>
          <p:nvGrpSpPr>
            <p:cNvPr id="161" name="Skupina 160"/>
            <p:cNvGrpSpPr/>
            <p:nvPr/>
          </p:nvGrpSpPr>
          <p:grpSpPr>
            <a:xfrm>
              <a:off x="7397674" y="2405644"/>
              <a:ext cx="785468" cy="629417"/>
              <a:chOff x="7397674" y="2405644"/>
              <a:chExt cx="785468" cy="629417"/>
            </a:xfrm>
          </p:grpSpPr>
          <p:pic>
            <p:nvPicPr>
              <p:cNvPr id="48" name="Picture 2" descr="C:\Documents and Settings\Škola\Local Settings\Temporary Internet Files\Content.IE5\CFVQPZ8Y\MC900441725[1].png"/>
              <p:cNvPicPr>
                <a:picLocks noChangeAspect="1" noChangeArrowheads="1"/>
              </p:cNvPicPr>
              <p:nvPr/>
            </p:nvPicPr>
            <p:blipFill>
              <a:blip r:embed="rId3" cstate="print"/>
              <a:srcRect/>
              <a:stretch>
                <a:fillRect/>
              </a:stretch>
            </p:blipFill>
            <p:spPr bwMode="auto">
              <a:xfrm rot="16892092">
                <a:off x="7397674" y="2405644"/>
                <a:ext cx="629417" cy="629417"/>
              </a:xfrm>
              <a:prstGeom prst="rect">
                <a:avLst/>
              </a:prstGeom>
              <a:noFill/>
            </p:spPr>
          </p:pic>
          <p:cxnSp>
            <p:nvCxnSpPr>
              <p:cNvPr id="97" name="Přímá spojovací šipka 96"/>
              <p:cNvCxnSpPr/>
              <p:nvPr/>
            </p:nvCxnSpPr>
            <p:spPr>
              <a:xfrm>
                <a:off x="7679086" y="2421078"/>
                <a:ext cx="504056" cy="0"/>
              </a:xfrm>
              <a:prstGeom prst="straightConnector1">
                <a:avLst/>
              </a:prstGeom>
              <a:ln w="28575">
                <a:solidFill>
                  <a:srgbClr val="FF0000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60" name="Skupina 159"/>
            <p:cNvGrpSpPr/>
            <p:nvPr/>
          </p:nvGrpSpPr>
          <p:grpSpPr>
            <a:xfrm>
              <a:off x="7023584" y="1809874"/>
              <a:ext cx="924018" cy="629417"/>
              <a:chOff x="7023584" y="1809874"/>
              <a:chExt cx="924018" cy="629417"/>
            </a:xfrm>
          </p:grpSpPr>
          <p:pic>
            <p:nvPicPr>
              <p:cNvPr id="145" name="Picture 2" descr="C:\Documents and Settings\Škola\Local Settings\Temporary Internet Files\Content.IE5\CFVQPZ8Y\MC900441725[1].png"/>
              <p:cNvPicPr>
                <a:picLocks noChangeAspect="1" noChangeArrowheads="1"/>
              </p:cNvPicPr>
              <p:nvPr/>
            </p:nvPicPr>
            <p:blipFill>
              <a:blip r:embed="rId3" cstate="print"/>
              <a:srcRect/>
              <a:stretch>
                <a:fillRect/>
              </a:stretch>
            </p:blipFill>
            <p:spPr bwMode="auto">
              <a:xfrm rot="16892092">
                <a:off x="7023584" y="1809874"/>
                <a:ext cx="629417" cy="629417"/>
              </a:xfrm>
              <a:prstGeom prst="rect">
                <a:avLst/>
              </a:prstGeom>
              <a:noFill/>
            </p:spPr>
          </p:pic>
          <p:cxnSp>
            <p:nvCxnSpPr>
              <p:cNvPr id="146" name="Přímá spojovací šipka 145"/>
              <p:cNvCxnSpPr/>
              <p:nvPr/>
            </p:nvCxnSpPr>
            <p:spPr>
              <a:xfrm>
                <a:off x="7443546" y="1866873"/>
                <a:ext cx="504056" cy="0"/>
              </a:xfrm>
              <a:prstGeom prst="straightConnector1">
                <a:avLst/>
              </a:prstGeom>
              <a:ln w="28575">
                <a:solidFill>
                  <a:srgbClr val="FF0000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59" name="Skupina 158"/>
            <p:cNvGrpSpPr/>
            <p:nvPr/>
          </p:nvGrpSpPr>
          <p:grpSpPr>
            <a:xfrm>
              <a:off x="6995874" y="2918274"/>
              <a:ext cx="1007148" cy="629417"/>
              <a:chOff x="6995874" y="2918274"/>
              <a:chExt cx="1007148" cy="629417"/>
            </a:xfrm>
          </p:grpSpPr>
          <p:pic>
            <p:nvPicPr>
              <p:cNvPr id="149" name="Picture 2" descr="C:\Documents and Settings\Škola\Local Settings\Temporary Internet Files\Content.IE5\CFVQPZ8Y\MC900441725[1].png"/>
              <p:cNvPicPr>
                <a:picLocks noChangeAspect="1" noChangeArrowheads="1"/>
              </p:cNvPicPr>
              <p:nvPr/>
            </p:nvPicPr>
            <p:blipFill>
              <a:blip r:embed="rId3" cstate="print"/>
              <a:srcRect/>
              <a:stretch>
                <a:fillRect/>
              </a:stretch>
            </p:blipFill>
            <p:spPr bwMode="auto">
              <a:xfrm rot="16892092">
                <a:off x="6995874" y="2918274"/>
                <a:ext cx="629417" cy="629417"/>
              </a:xfrm>
              <a:prstGeom prst="rect">
                <a:avLst/>
              </a:prstGeom>
              <a:noFill/>
            </p:spPr>
          </p:pic>
          <p:cxnSp>
            <p:nvCxnSpPr>
              <p:cNvPr id="150" name="Přímá spojovací šipka 149"/>
              <p:cNvCxnSpPr/>
              <p:nvPr/>
            </p:nvCxnSpPr>
            <p:spPr>
              <a:xfrm>
                <a:off x="7498966" y="3030693"/>
                <a:ext cx="504056" cy="0"/>
              </a:xfrm>
              <a:prstGeom prst="straightConnector1">
                <a:avLst/>
              </a:prstGeom>
              <a:ln w="28575">
                <a:solidFill>
                  <a:srgbClr val="FF0000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62" name="Skupina 161"/>
            <p:cNvGrpSpPr/>
            <p:nvPr/>
          </p:nvGrpSpPr>
          <p:grpSpPr>
            <a:xfrm>
              <a:off x="5172851" y="2060848"/>
              <a:ext cx="2303831" cy="1944216"/>
              <a:chOff x="5172851" y="2060848"/>
              <a:chExt cx="2303831" cy="1944216"/>
            </a:xfrm>
          </p:grpSpPr>
          <p:sp>
            <p:nvSpPr>
              <p:cNvPr id="4" name="Obdélník 3"/>
              <p:cNvSpPr/>
              <p:nvPr/>
            </p:nvSpPr>
            <p:spPr>
              <a:xfrm>
                <a:off x="5172851" y="2060848"/>
                <a:ext cx="45719" cy="1944216"/>
              </a:xfrm>
              <a:prstGeom prst="rect">
                <a:avLst/>
              </a:prstGeom>
              <a:solidFill>
                <a:schemeClr val="accent2">
                  <a:lumMod val="5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grpSp>
            <p:nvGrpSpPr>
              <p:cNvPr id="63" name="Skupina 62"/>
              <p:cNvGrpSpPr/>
              <p:nvPr/>
            </p:nvGrpSpPr>
            <p:grpSpPr>
              <a:xfrm>
                <a:off x="5237275" y="2070584"/>
                <a:ext cx="990909" cy="134280"/>
                <a:chOff x="5458955" y="2070584"/>
                <a:chExt cx="1561317" cy="206288"/>
              </a:xfrm>
            </p:grpSpPr>
            <p:grpSp>
              <p:nvGrpSpPr>
                <p:cNvPr id="30" name="Skupina 29"/>
                <p:cNvGrpSpPr/>
                <p:nvPr/>
              </p:nvGrpSpPr>
              <p:grpSpPr>
                <a:xfrm>
                  <a:off x="6444208" y="2105146"/>
                  <a:ext cx="576064" cy="144016"/>
                  <a:chOff x="7596336" y="2492896"/>
                  <a:chExt cx="972108" cy="145172"/>
                </a:xfrm>
              </p:grpSpPr>
              <p:grpSp>
                <p:nvGrpSpPr>
                  <p:cNvPr id="26" name="Skupina 25"/>
                  <p:cNvGrpSpPr/>
                  <p:nvPr/>
                </p:nvGrpSpPr>
                <p:grpSpPr>
                  <a:xfrm>
                    <a:off x="7596336" y="2492896"/>
                    <a:ext cx="756084" cy="145172"/>
                    <a:chOff x="7596336" y="2503014"/>
                    <a:chExt cx="756084" cy="145172"/>
                  </a:xfrm>
                </p:grpSpPr>
                <p:sp>
                  <p:nvSpPr>
                    <p:cNvPr id="8" name="Obdélník 7"/>
                    <p:cNvSpPr/>
                    <p:nvPr/>
                  </p:nvSpPr>
                  <p:spPr>
                    <a:xfrm>
                      <a:off x="7596336" y="2504170"/>
                      <a:ext cx="252028" cy="144016"/>
                    </a:xfrm>
                    <a:prstGeom prst="rect">
                      <a:avLst/>
                    </a:prstGeom>
                    <a:solidFill>
                      <a:schemeClr val="bg1"/>
                    </a:solidFill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10" name="Obdélník 9"/>
                    <p:cNvSpPr/>
                    <p:nvPr/>
                  </p:nvSpPr>
                  <p:spPr>
                    <a:xfrm>
                      <a:off x="7848364" y="2503014"/>
                      <a:ext cx="252028" cy="144016"/>
                    </a:xfrm>
                    <a:prstGeom prst="rect">
                      <a:avLst/>
                    </a:prstGeom>
                    <a:solidFill>
                      <a:srgbClr val="FF0000"/>
                    </a:solidFill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11" name="Obdélník 10"/>
                    <p:cNvSpPr/>
                    <p:nvPr/>
                  </p:nvSpPr>
                  <p:spPr>
                    <a:xfrm>
                      <a:off x="8100392" y="2503014"/>
                      <a:ext cx="252028" cy="144016"/>
                    </a:xfrm>
                    <a:prstGeom prst="rect">
                      <a:avLst/>
                    </a:prstGeom>
                    <a:solidFill>
                      <a:schemeClr val="bg1"/>
                    </a:solidFill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</p:grpSp>
              <p:sp>
                <p:nvSpPr>
                  <p:cNvPr id="12" name="Obdélník 11"/>
                  <p:cNvSpPr/>
                  <p:nvPr/>
                </p:nvSpPr>
                <p:spPr>
                  <a:xfrm>
                    <a:off x="8316416" y="2492896"/>
                    <a:ext cx="252028" cy="144016"/>
                  </a:xfrm>
                  <a:prstGeom prst="rect">
                    <a:avLst/>
                  </a:prstGeom>
                  <a:solidFill>
                    <a:srgbClr val="FF0000"/>
                  </a:solidFill>
                  <a:ln>
                    <a:solidFill>
                      <a:schemeClr val="tx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</p:grpSp>
            <p:grpSp>
              <p:nvGrpSpPr>
                <p:cNvPr id="13" name="Skupina 12"/>
                <p:cNvGrpSpPr/>
                <p:nvPr/>
              </p:nvGrpSpPr>
              <p:grpSpPr>
                <a:xfrm>
                  <a:off x="5458955" y="2070584"/>
                  <a:ext cx="985253" cy="206288"/>
                  <a:chOff x="5913863" y="1628800"/>
                  <a:chExt cx="746369" cy="216024"/>
                </a:xfrm>
              </p:grpSpPr>
              <p:sp>
                <p:nvSpPr>
                  <p:cNvPr id="5" name="Obdélník 4"/>
                  <p:cNvSpPr/>
                  <p:nvPr/>
                </p:nvSpPr>
                <p:spPr>
                  <a:xfrm>
                    <a:off x="6156176" y="1628800"/>
                    <a:ext cx="504056" cy="216024"/>
                  </a:xfrm>
                  <a:prstGeom prst="rect">
                    <a:avLst/>
                  </a:prstGeom>
                  <a:solidFill>
                    <a:schemeClr val="bg1"/>
                  </a:solidFill>
                  <a:ln>
                    <a:solidFill>
                      <a:schemeClr val="tx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cxnSp>
                <p:nvCxnSpPr>
                  <p:cNvPr id="7" name="Přímá spojnice 6"/>
                  <p:cNvCxnSpPr>
                    <a:stCxn id="5" idx="1"/>
                  </p:cNvCxnSpPr>
                  <p:nvPr/>
                </p:nvCxnSpPr>
                <p:spPr>
                  <a:xfrm flipH="1">
                    <a:off x="5913863" y="1736812"/>
                    <a:ext cx="242313" cy="0"/>
                  </a:xfrm>
                  <a:prstGeom prst="line">
                    <a:avLst/>
                  </a:prstGeom>
                  <a:ln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</p:grpSp>
          <p:grpSp>
            <p:nvGrpSpPr>
              <p:cNvPr id="64" name="Skupina 63"/>
              <p:cNvGrpSpPr/>
              <p:nvPr/>
            </p:nvGrpSpPr>
            <p:grpSpPr>
              <a:xfrm>
                <a:off x="5237270" y="2652489"/>
                <a:ext cx="990909" cy="134280"/>
                <a:chOff x="5458955" y="2070584"/>
                <a:chExt cx="1561317" cy="206288"/>
              </a:xfrm>
            </p:grpSpPr>
            <p:grpSp>
              <p:nvGrpSpPr>
                <p:cNvPr id="65" name="Skupina 29"/>
                <p:cNvGrpSpPr/>
                <p:nvPr/>
              </p:nvGrpSpPr>
              <p:grpSpPr>
                <a:xfrm>
                  <a:off x="6444208" y="2105146"/>
                  <a:ext cx="576064" cy="144016"/>
                  <a:chOff x="7596336" y="2492896"/>
                  <a:chExt cx="972108" cy="145172"/>
                </a:xfrm>
              </p:grpSpPr>
              <p:grpSp>
                <p:nvGrpSpPr>
                  <p:cNvPr id="69" name="Skupina 25"/>
                  <p:cNvGrpSpPr/>
                  <p:nvPr/>
                </p:nvGrpSpPr>
                <p:grpSpPr>
                  <a:xfrm>
                    <a:off x="7596336" y="2492896"/>
                    <a:ext cx="756084" cy="145172"/>
                    <a:chOff x="7596336" y="2503014"/>
                    <a:chExt cx="756084" cy="145172"/>
                  </a:xfrm>
                </p:grpSpPr>
                <p:sp>
                  <p:nvSpPr>
                    <p:cNvPr id="71" name="Obdélník 7"/>
                    <p:cNvSpPr/>
                    <p:nvPr/>
                  </p:nvSpPr>
                  <p:spPr>
                    <a:xfrm>
                      <a:off x="7596336" y="2504170"/>
                      <a:ext cx="252028" cy="144016"/>
                    </a:xfrm>
                    <a:prstGeom prst="rect">
                      <a:avLst/>
                    </a:prstGeom>
                    <a:solidFill>
                      <a:schemeClr val="bg1"/>
                    </a:solidFill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72" name="Obdélník 71"/>
                    <p:cNvSpPr/>
                    <p:nvPr/>
                  </p:nvSpPr>
                  <p:spPr>
                    <a:xfrm>
                      <a:off x="7848364" y="2503014"/>
                      <a:ext cx="252028" cy="144016"/>
                    </a:xfrm>
                    <a:prstGeom prst="rect">
                      <a:avLst/>
                    </a:prstGeom>
                    <a:solidFill>
                      <a:srgbClr val="FF0000"/>
                    </a:solidFill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73" name="Obdélník 72"/>
                    <p:cNvSpPr/>
                    <p:nvPr/>
                  </p:nvSpPr>
                  <p:spPr>
                    <a:xfrm>
                      <a:off x="8100392" y="2503014"/>
                      <a:ext cx="252028" cy="144016"/>
                    </a:xfrm>
                    <a:prstGeom prst="rect">
                      <a:avLst/>
                    </a:prstGeom>
                    <a:solidFill>
                      <a:schemeClr val="bg1"/>
                    </a:solidFill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</p:grpSp>
              <p:sp>
                <p:nvSpPr>
                  <p:cNvPr id="70" name="Obdélník 69"/>
                  <p:cNvSpPr/>
                  <p:nvPr/>
                </p:nvSpPr>
                <p:spPr>
                  <a:xfrm>
                    <a:off x="8316416" y="2492896"/>
                    <a:ext cx="252028" cy="144016"/>
                  </a:xfrm>
                  <a:prstGeom prst="rect">
                    <a:avLst/>
                  </a:prstGeom>
                  <a:solidFill>
                    <a:srgbClr val="FF0000"/>
                  </a:solidFill>
                  <a:ln>
                    <a:solidFill>
                      <a:schemeClr val="tx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</p:grpSp>
            <p:grpSp>
              <p:nvGrpSpPr>
                <p:cNvPr id="66" name="Skupina 12"/>
                <p:cNvGrpSpPr/>
                <p:nvPr/>
              </p:nvGrpSpPr>
              <p:grpSpPr>
                <a:xfrm>
                  <a:off x="5458955" y="2070584"/>
                  <a:ext cx="985253" cy="206288"/>
                  <a:chOff x="5913863" y="1628800"/>
                  <a:chExt cx="746369" cy="216024"/>
                </a:xfrm>
              </p:grpSpPr>
              <p:sp>
                <p:nvSpPr>
                  <p:cNvPr id="67" name="Obdélník 66"/>
                  <p:cNvSpPr/>
                  <p:nvPr/>
                </p:nvSpPr>
                <p:spPr>
                  <a:xfrm>
                    <a:off x="6156176" y="1628800"/>
                    <a:ext cx="504056" cy="216024"/>
                  </a:xfrm>
                  <a:prstGeom prst="rect">
                    <a:avLst/>
                  </a:prstGeom>
                  <a:solidFill>
                    <a:schemeClr val="bg1"/>
                  </a:solidFill>
                  <a:ln>
                    <a:solidFill>
                      <a:schemeClr val="tx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cxnSp>
                <p:nvCxnSpPr>
                  <p:cNvPr id="68" name="Přímá spojnice 6"/>
                  <p:cNvCxnSpPr>
                    <a:stCxn id="67" idx="1"/>
                  </p:cNvCxnSpPr>
                  <p:nvPr/>
                </p:nvCxnSpPr>
                <p:spPr>
                  <a:xfrm flipH="1">
                    <a:off x="5913863" y="1736812"/>
                    <a:ext cx="242313" cy="0"/>
                  </a:xfrm>
                  <a:prstGeom prst="line">
                    <a:avLst/>
                  </a:prstGeom>
                  <a:ln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</p:grpSp>
          <p:grpSp>
            <p:nvGrpSpPr>
              <p:cNvPr id="76" name="Skupina 12"/>
              <p:cNvGrpSpPr/>
              <p:nvPr/>
            </p:nvGrpSpPr>
            <p:grpSpPr>
              <a:xfrm>
                <a:off x="5237265" y="3178974"/>
                <a:ext cx="625303" cy="134280"/>
                <a:chOff x="5913863" y="1628800"/>
                <a:chExt cx="746369" cy="216024"/>
              </a:xfrm>
            </p:grpSpPr>
            <p:sp>
              <p:nvSpPr>
                <p:cNvPr id="77" name="Obdélník 76"/>
                <p:cNvSpPr/>
                <p:nvPr/>
              </p:nvSpPr>
              <p:spPr>
                <a:xfrm>
                  <a:off x="6156176" y="1628800"/>
                  <a:ext cx="504056" cy="216024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cxnSp>
              <p:nvCxnSpPr>
                <p:cNvPr id="78" name="Přímá spojnice 6"/>
                <p:cNvCxnSpPr>
                  <a:stCxn id="77" idx="1"/>
                </p:cNvCxnSpPr>
                <p:nvPr/>
              </p:nvCxnSpPr>
              <p:spPr>
                <a:xfrm flipH="1">
                  <a:off x="5913863" y="1736812"/>
                  <a:ext cx="242313" cy="0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84" name="Skupina 83"/>
              <p:cNvGrpSpPr/>
              <p:nvPr/>
            </p:nvGrpSpPr>
            <p:grpSpPr>
              <a:xfrm>
                <a:off x="5237260" y="3650039"/>
                <a:ext cx="990909" cy="134280"/>
                <a:chOff x="5458955" y="2070584"/>
                <a:chExt cx="1561317" cy="206288"/>
              </a:xfrm>
            </p:grpSpPr>
            <p:grpSp>
              <p:nvGrpSpPr>
                <p:cNvPr id="85" name="Skupina 29"/>
                <p:cNvGrpSpPr/>
                <p:nvPr/>
              </p:nvGrpSpPr>
              <p:grpSpPr>
                <a:xfrm>
                  <a:off x="6444208" y="2105146"/>
                  <a:ext cx="576064" cy="144016"/>
                  <a:chOff x="7596336" y="2492896"/>
                  <a:chExt cx="972108" cy="145172"/>
                </a:xfrm>
              </p:grpSpPr>
              <p:grpSp>
                <p:nvGrpSpPr>
                  <p:cNvPr id="89" name="Skupina 25"/>
                  <p:cNvGrpSpPr/>
                  <p:nvPr/>
                </p:nvGrpSpPr>
                <p:grpSpPr>
                  <a:xfrm>
                    <a:off x="7596336" y="2492896"/>
                    <a:ext cx="756084" cy="145172"/>
                    <a:chOff x="7596336" y="2503014"/>
                    <a:chExt cx="756084" cy="145172"/>
                  </a:xfrm>
                </p:grpSpPr>
                <p:sp>
                  <p:nvSpPr>
                    <p:cNvPr id="91" name="Obdélník 7"/>
                    <p:cNvSpPr/>
                    <p:nvPr/>
                  </p:nvSpPr>
                  <p:spPr>
                    <a:xfrm>
                      <a:off x="7596336" y="2504170"/>
                      <a:ext cx="252028" cy="144016"/>
                    </a:xfrm>
                    <a:prstGeom prst="rect">
                      <a:avLst/>
                    </a:prstGeom>
                    <a:solidFill>
                      <a:schemeClr val="bg1"/>
                    </a:solidFill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92" name="Obdélník 91"/>
                    <p:cNvSpPr/>
                    <p:nvPr/>
                  </p:nvSpPr>
                  <p:spPr>
                    <a:xfrm>
                      <a:off x="7848364" y="2503014"/>
                      <a:ext cx="252028" cy="144016"/>
                    </a:xfrm>
                    <a:prstGeom prst="rect">
                      <a:avLst/>
                    </a:prstGeom>
                    <a:solidFill>
                      <a:srgbClr val="FF0000"/>
                    </a:solidFill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93" name="Obdélník 92"/>
                    <p:cNvSpPr/>
                    <p:nvPr/>
                  </p:nvSpPr>
                  <p:spPr>
                    <a:xfrm>
                      <a:off x="8100392" y="2503014"/>
                      <a:ext cx="252028" cy="144016"/>
                    </a:xfrm>
                    <a:prstGeom prst="rect">
                      <a:avLst/>
                    </a:prstGeom>
                    <a:solidFill>
                      <a:schemeClr val="bg1"/>
                    </a:solidFill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</p:grpSp>
              <p:sp>
                <p:nvSpPr>
                  <p:cNvPr id="90" name="Obdélník 89"/>
                  <p:cNvSpPr/>
                  <p:nvPr/>
                </p:nvSpPr>
                <p:spPr>
                  <a:xfrm>
                    <a:off x="8316416" y="2492896"/>
                    <a:ext cx="252028" cy="144016"/>
                  </a:xfrm>
                  <a:prstGeom prst="rect">
                    <a:avLst/>
                  </a:prstGeom>
                  <a:solidFill>
                    <a:srgbClr val="FF0000"/>
                  </a:solidFill>
                  <a:ln>
                    <a:solidFill>
                      <a:schemeClr val="tx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</p:grpSp>
            <p:grpSp>
              <p:nvGrpSpPr>
                <p:cNvPr id="86" name="Skupina 12"/>
                <p:cNvGrpSpPr/>
                <p:nvPr/>
              </p:nvGrpSpPr>
              <p:grpSpPr>
                <a:xfrm>
                  <a:off x="5458955" y="2070584"/>
                  <a:ext cx="985253" cy="206288"/>
                  <a:chOff x="5913863" y="1628800"/>
                  <a:chExt cx="746369" cy="216024"/>
                </a:xfrm>
              </p:grpSpPr>
              <p:sp>
                <p:nvSpPr>
                  <p:cNvPr id="87" name="Obdélník 86"/>
                  <p:cNvSpPr/>
                  <p:nvPr/>
                </p:nvSpPr>
                <p:spPr>
                  <a:xfrm>
                    <a:off x="6156176" y="1628800"/>
                    <a:ext cx="504056" cy="216024"/>
                  </a:xfrm>
                  <a:prstGeom prst="rect">
                    <a:avLst/>
                  </a:prstGeom>
                  <a:solidFill>
                    <a:schemeClr val="bg1"/>
                  </a:solidFill>
                  <a:ln>
                    <a:solidFill>
                      <a:schemeClr val="tx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cxnSp>
                <p:nvCxnSpPr>
                  <p:cNvPr id="88" name="Přímá spojnice 6"/>
                  <p:cNvCxnSpPr>
                    <a:stCxn id="87" idx="1"/>
                  </p:cNvCxnSpPr>
                  <p:nvPr/>
                </p:nvCxnSpPr>
                <p:spPr>
                  <a:xfrm flipH="1">
                    <a:off x="5913863" y="1736812"/>
                    <a:ext cx="242313" cy="0"/>
                  </a:xfrm>
                  <a:prstGeom prst="line">
                    <a:avLst/>
                  </a:prstGeom>
                  <a:ln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</p:grpSp>
          <p:grpSp>
            <p:nvGrpSpPr>
              <p:cNvPr id="153" name="Skupina 152"/>
              <p:cNvGrpSpPr/>
              <p:nvPr/>
            </p:nvGrpSpPr>
            <p:grpSpPr>
              <a:xfrm>
                <a:off x="6465103" y="3645024"/>
                <a:ext cx="814876" cy="134280"/>
                <a:chOff x="6548233" y="3645024"/>
                <a:chExt cx="814876" cy="134280"/>
              </a:xfrm>
            </p:grpSpPr>
            <p:grpSp>
              <p:nvGrpSpPr>
                <p:cNvPr id="152" name="Skupina 151"/>
                <p:cNvGrpSpPr/>
                <p:nvPr/>
              </p:nvGrpSpPr>
              <p:grpSpPr>
                <a:xfrm>
                  <a:off x="6548233" y="3667522"/>
                  <a:ext cx="189573" cy="93745"/>
                  <a:chOff x="6548233" y="4013897"/>
                  <a:chExt cx="189573" cy="93745"/>
                </a:xfrm>
              </p:grpSpPr>
              <p:sp>
                <p:nvSpPr>
                  <p:cNvPr id="105" name="Obdélník 7"/>
                  <p:cNvSpPr/>
                  <p:nvPr/>
                </p:nvSpPr>
                <p:spPr>
                  <a:xfrm flipH="1">
                    <a:off x="6643019" y="4014643"/>
                    <a:ext cx="94787" cy="92999"/>
                  </a:xfrm>
                  <a:prstGeom prst="rect">
                    <a:avLst/>
                  </a:prstGeom>
                  <a:solidFill>
                    <a:schemeClr val="bg1"/>
                  </a:solidFill>
                  <a:ln>
                    <a:solidFill>
                      <a:schemeClr val="tx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06" name="Obdélník 105"/>
                  <p:cNvSpPr/>
                  <p:nvPr/>
                </p:nvSpPr>
                <p:spPr>
                  <a:xfrm flipH="1">
                    <a:off x="6548233" y="4013897"/>
                    <a:ext cx="94787" cy="92999"/>
                  </a:xfrm>
                  <a:prstGeom prst="rect">
                    <a:avLst/>
                  </a:prstGeom>
                  <a:solidFill>
                    <a:srgbClr val="FF0000"/>
                  </a:solidFill>
                  <a:ln>
                    <a:solidFill>
                      <a:schemeClr val="tx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</p:grpSp>
            <p:grpSp>
              <p:nvGrpSpPr>
                <p:cNvPr id="100" name="Skupina 12"/>
                <p:cNvGrpSpPr/>
                <p:nvPr/>
              </p:nvGrpSpPr>
              <p:grpSpPr>
                <a:xfrm flipH="1">
                  <a:off x="6737806" y="3645024"/>
                  <a:ext cx="625303" cy="134280"/>
                  <a:chOff x="5913863" y="1628800"/>
                  <a:chExt cx="746369" cy="216024"/>
                </a:xfrm>
              </p:grpSpPr>
              <p:sp>
                <p:nvSpPr>
                  <p:cNvPr id="101" name="Obdélník 100"/>
                  <p:cNvSpPr/>
                  <p:nvPr/>
                </p:nvSpPr>
                <p:spPr>
                  <a:xfrm>
                    <a:off x="6156176" y="1628800"/>
                    <a:ext cx="504056" cy="216024"/>
                  </a:xfrm>
                  <a:prstGeom prst="rect">
                    <a:avLst/>
                  </a:prstGeom>
                  <a:solidFill>
                    <a:schemeClr val="bg1"/>
                  </a:solidFill>
                  <a:ln>
                    <a:solidFill>
                      <a:schemeClr val="tx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cxnSp>
                <p:nvCxnSpPr>
                  <p:cNvPr id="102" name="Přímá spojnice 6"/>
                  <p:cNvCxnSpPr>
                    <a:stCxn id="101" idx="1"/>
                  </p:cNvCxnSpPr>
                  <p:nvPr/>
                </p:nvCxnSpPr>
                <p:spPr>
                  <a:xfrm flipH="1">
                    <a:off x="5913863" y="1736812"/>
                    <a:ext cx="242313" cy="0"/>
                  </a:xfrm>
                  <a:prstGeom prst="line">
                    <a:avLst/>
                  </a:prstGeom>
                  <a:ln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</p:grpSp>
          <p:grpSp>
            <p:nvGrpSpPr>
              <p:cNvPr id="108" name="Skupina 107"/>
              <p:cNvGrpSpPr/>
              <p:nvPr/>
            </p:nvGrpSpPr>
            <p:grpSpPr>
              <a:xfrm flipH="1">
                <a:off x="6111688" y="3168678"/>
                <a:ext cx="990909" cy="134280"/>
                <a:chOff x="5458955" y="2070584"/>
                <a:chExt cx="1561317" cy="206288"/>
              </a:xfrm>
            </p:grpSpPr>
            <p:grpSp>
              <p:nvGrpSpPr>
                <p:cNvPr id="109" name="Skupina 29"/>
                <p:cNvGrpSpPr/>
                <p:nvPr/>
              </p:nvGrpSpPr>
              <p:grpSpPr>
                <a:xfrm>
                  <a:off x="6444208" y="2105146"/>
                  <a:ext cx="576064" cy="144016"/>
                  <a:chOff x="7596336" y="2492896"/>
                  <a:chExt cx="972108" cy="145172"/>
                </a:xfrm>
              </p:grpSpPr>
              <p:grpSp>
                <p:nvGrpSpPr>
                  <p:cNvPr id="113" name="Skupina 25"/>
                  <p:cNvGrpSpPr/>
                  <p:nvPr/>
                </p:nvGrpSpPr>
                <p:grpSpPr>
                  <a:xfrm>
                    <a:off x="7596336" y="2492896"/>
                    <a:ext cx="756084" cy="145172"/>
                    <a:chOff x="7596336" y="2503014"/>
                    <a:chExt cx="756084" cy="145172"/>
                  </a:xfrm>
                </p:grpSpPr>
                <p:sp>
                  <p:nvSpPr>
                    <p:cNvPr id="115" name="Obdélník 7"/>
                    <p:cNvSpPr/>
                    <p:nvPr/>
                  </p:nvSpPr>
                  <p:spPr>
                    <a:xfrm>
                      <a:off x="7596336" y="2504170"/>
                      <a:ext cx="252028" cy="144016"/>
                    </a:xfrm>
                    <a:prstGeom prst="rect">
                      <a:avLst/>
                    </a:prstGeom>
                    <a:solidFill>
                      <a:schemeClr val="bg1"/>
                    </a:solidFill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116" name="Obdélník 115"/>
                    <p:cNvSpPr/>
                    <p:nvPr/>
                  </p:nvSpPr>
                  <p:spPr>
                    <a:xfrm>
                      <a:off x="7848364" y="2503014"/>
                      <a:ext cx="252028" cy="144016"/>
                    </a:xfrm>
                    <a:prstGeom prst="rect">
                      <a:avLst/>
                    </a:prstGeom>
                    <a:solidFill>
                      <a:srgbClr val="FF0000"/>
                    </a:solidFill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117" name="Obdélník 116"/>
                    <p:cNvSpPr/>
                    <p:nvPr/>
                  </p:nvSpPr>
                  <p:spPr>
                    <a:xfrm>
                      <a:off x="8100392" y="2503014"/>
                      <a:ext cx="252028" cy="144016"/>
                    </a:xfrm>
                    <a:prstGeom prst="rect">
                      <a:avLst/>
                    </a:prstGeom>
                    <a:solidFill>
                      <a:schemeClr val="bg1"/>
                    </a:solidFill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</p:grpSp>
              <p:sp>
                <p:nvSpPr>
                  <p:cNvPr id="114" name="Obdélník 113"/>
                  <p:cNvSpPr/>
                  <p:nvPr/>
                </p:nvSpPr>
                <p:spPr>
                  <a:xfrm>
                    <a:off x="8316416" y="2492896"/>
                    <a:ext cx="252028" cy="144016"/>
                  </a:xfrm>
                  <a:prstGeom prst="rect">
                    <a:avLst/>
                  </a:prstGeom>
                  <a:solidFill>
                    <a:srgbClr val="FF0000"/>
                  </a:solidFill>
                  <a:ln>
                    <a:solidFill>
                      <a:schemeClr val="tx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</p:grpSp>
            <p:grpSp>
              <p:nvGrpSpPr>
                <p:cNvPr id="110" name="Skupina 12"/>
                <p:cNvGrpSpPr/>
                <p:nvPr/>
              </p:nvGrpSpPr>
              <p:grpSpPr>
                <a:xfrm>
                  <a:off x="5458955" y="2070584"/>
                  <a:ext cx="985253" cy="206288"/>
                  <a:chOff x="5913863" y="1628800"/>
                  <a:chExt cx="746369" cy="216024"/>
                </a:xfrm>
              </p:grpSpPr>
              <p:sp>
                <p:nvSpPr>
                  <p:cNvPr id="111" name="Obdélník 110"/>
                  <p:cNvSpPr/>
                  <p:nvPr/>
                </p:nvSpPr>
                <p:spPr>
                  <a:xfrm>
                    <a:off x="6156176" y="1628800"/>
                    <a:ext cx="504056" cy="216024"/>
                  </a:xfrm>
                  <a:prstGeom prst="rect">
                    <a:avLst/>
                  </a:prstGeom>
                  <a:solidFill>
                    <a:schemeClr val="bg1"/>
                  </a:solidFill>
                  <a:ln>
                    <a:solidFill>
                      <a:schemeClr val="tx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cxnSp>
                <p:nvCxnSpPr>
                  <p:cNvPr id="112" name="Přímá spojnice 6"/>
                  <p:cNvCxnSpPr>
                    <a:stCxn id="111" idx="1"/>
                  </p:cNvCxnSpPr>
                  <p:nvPr/>
                </p:nvCxnSpPr>
                <p:spPr>
                  <a:xfrm flipH="1">
                    <a:off x="5913863" y="1736812"/>
                    <a:ext cx="242313" cy="0"/>
                  </a:xfrm>
                  <a:prstGeom prst="line">
                    <a:avLst/>
                  </a:prstGeom>
                  <a:ln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</p:grpSp>
          <p:grpSp>
            <p:nvGrpSpPr>
              <p:cNvPr id="120" name="Skupina 12"/>
              <p:cNvGrpSpPr/>
              <p:nvPr/>
            </p:nvGrpSpPr>
            <p:grpSpPr>
              <a:xfrm flipH="1">
                <a:off x="6488416" y="2060848"/>
                <a:ext cx="625303" cy="134280"/>
                <a:chOff x="5913863" y="1628800"/>
                <a:chExt cx="746369" cy="216024"/>
              </a:xfrm>
            </p:grpSpPr>
            <p:sp>
              <p:nvSpPr>
                <p:cNvPr id="121" name="Obdélník 120"/>
                <p:cNvSpPr/>
                <p:nvPr/>
              </p:nvSpPr>
              <p:spPr>
                <a:xfrm>
                  <a:off x="6156176" y="1628800"/>
                  <a:ext cx="504056" cy="216024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cxnSp>
              <p:nvCxnSpPr>
                <p:cNvPr id="122" name="Přímá spojnice 6"/>
                <p:cNvCxnSpPr>
                  <a:stCxn id="121" idx="1"/>
                </p:cNvCxnSpPr>
                <p:nvPr/>
              </p:nvCxnSpPr>
              <p:spPr>
                <a:xfrm flipH="1">
                  <a:off x="5913863" y="1736812"/>
                  <a:ext cx="242313" cy="0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128" name="Skupina 127"/>
              <p:cNvGrpSpPr/>
              <p:nvPr/>
            </p:nvGrpSpPr>
            <p:grpSpPr>
              <a:xfrm flipH="1">
                <a:off x="6485773" y="2650767"/>
                <a:ext cx="990909" cy="134280"/>
                <a:chOff x="5458955" y="2070584"/>
                <a:chExt cx="1561317" cy="206288"/>
              </a:xfrm>
            </p:grpSpPr>
            <p:grpSp>
              <p:nvGrpSpPr>
                <p:cNvPr id="129" name="Skupina 29"/>
                <p:cNvGrpSpPr/>
                <p:nvPr/>
              </p:nvGrpSpPr>
              <p:grpSpPr>
                <a:xfrm>
                  <a:off x="6444208" y="2105146"/>
                  <a:ext cx="576064" cy="144016"/>
                  <a:chOff x="7596336" y="2492896"/>
                  <a:chExt cx="972108" cy="145172"/>
                </a:xfrm>
              </p:grpSpPr>
              <p:grpSp>
                <p:nvGrpSpPr>
                  <p:cNvPr id="133" name="Skupina 25"/>
                  <p:cNvGrpSpPr/>
                  <p:nvPr/>
                </p:nvGrpSpPr>
                <p:grpSpPr>
                  <a:xfrm>
                    <a:off x="7596336" y="2492896"/>
                    <a:ext cx="756084" cy="145172"/>
                    <a:chOff x="7596336" y="2503014"/>
                    <a:chExt cx="756084" cy="145172"/>
                  </a:xfrm>
                </p:grpSpPr>
                <p:sp>
                  <p:nvSpPr>
                    <p:cNvPr id="135" name="Obdélník 7"/>
                    <p:cNvSpPr/>
                    <p:nvPr/>
                  </p:nvSpPr>
                  <p:spPr>
                    <a:xfrm>
                      <a:off x="7596336" y="2504170"/>
                      <a:ext cx="252028" cy="144016"/>
                    </a:xfrm>
                    <a:prstGeom prst="rect">
                      <a:avLst/>
                    </a:prstGeom>
                    <a:solidFill>
                      <a:schemeClr val="bg1"/>
                    </a:solidFill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136" name="Obdélník 135"/>
                    <p:cNvSpPr/>
                    <p:nvPr/>
                  </p:nvSpPr>
                  <p:spPr>
                    <a:xfrm>
                      <a:off x="7848364" y="2503014"/>
                      <a:ext cx="252028" cy="144016"/>
                    </a:xfrm>
                    <a:prstGeom prst="rect">
                      <a:avLst/>
                    </a:prstGeom>
                    <a:solidFill>
                      <a:srgbClr val="FF0000"/>
                    </a:solidFill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137" name="Obdélník 136"/>
                    <p:cNvSpPr/>
                    <p:nvPr/>
                  </p:nvSpPr>
                  <p:spPr>
                    <a:xfrm>
                      <a:off x="8100392" y="2503014"/>
                      <a:ext cx="252028" cy="144016"/>
                    </a:xfrm>
                    <a:prstGeom prst="rect">
                      <a:avLst/>
                    </a:prstGeom>
                    <a:solidFill>
                      <a:schemeClr val="bg1"/>
                    </a:solidFill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</p:grpSp>
              <p:sp>
                <p:nvSpPr>
                  <p:cNvPr id="134" name="Obdélník 133"/>
                  <p:cNvSpPr/>
                  <p:nvPr/>
                </p:nvSpPr>
                <p:spPr>
                  <a:xfrm>
                    <a:off x="8316416" y="2492896"/>
                    <a:ext cx="252028" cy="144016"/>
                  </a:xfrm>
                  <a:prstGeom prst="rect">
                    <a:avLst/>
                  </a:prstGeom>
                  <a:solidFill>
                    <a:srgbClr val="FF0000"/>
                  </a:solidFill>
                  <a:ln>
                    <a:solidFill>
                      <a:schemeClr val="tx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</p:grpSp>
            <p:grpSp>
              <p:nvGrpSpPr>
                <p:cNvPr id="130" name="Skupina 12"/>
                <p:cNvGrpSpPr/>
                <p:nvPr/>
              </p:nvGrpSpPr>
              <p:grpSpPr>
                <a:xfrm>
                  <a:off x="5458955" y="2070584"/>
                  <a:ext cx="985253" cy="206288"/>
                  <a:chOff x="5913863" y="1628800"/>
                  <a:chExt cx="746369" cy="216024"/>
                </a:xfrm>
              </p:grpSpPr>
              <p:sp>
                <p:nvSpPr>
                  <p:cNvPr id="131" name="Obdélník 130"/>
                  <p:cNvSpPr/>
                  <p:nvPr/>
                </p:nvSpPr>
                <p:spPr>
                  <a:xfrm>
                    <a:off x="6156176" y="1628800"/>
                    <a:ext cx="504056" cy="216024"/>
                  </a:xfrm>
                  <a:prstGeom prst="rect">
                    <a:avLst/>
                  </a:prstGeom>
                  <a:solidFill>
                    <a:schemeClr val="bg1"/>
                  </a:solidFill>
                  <a:ln>
                    <a:solidFill>
                      <a:schemeClr val="tx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cxnSp>
                <p:nvCxnSpPr>
                  <p:cNvPr id="132" name="Přímá spojnice 6"/>
                  <p:cNvCxnSpPr>
                    <a:stCxn id="131" idx="1"/>
                  </p:cNvCxnSpPr>
                  <p:nvPr/>
                </p:nvCxnSpPr>
                <p:spPr>
                  <a:xfrm flipH="1">
                    <a:off x="5913863" y="1736812"/>
                    <a:ext cx="242313" cy="0"/>
                  </a:xfrm>
                  <a:prstGeom prst="line">
                    <a:avLst/>
                  </a:prstGeom>
                  <a:ln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</p:grpSp>
          <p:cxnSp>
            <p:nvCxnSpPr>
              <p:cNvPr id="138" name="Přímá spojnice 23"/>
              <p:cNvCxnSpPr/>
              <p:nvPr/>
            </p:nvCxnSpPr>
            <p:spPr>
              <a:xfrm flipH="1">
                <a:off x="6253161" y="2714576"/>
                <a:ext cx="216024" cy="1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7" name="Přímá spojnice 23"/>
              <p:cNvCxnSpPr/>
              <p:nvPr/>
            </p:nvCxnSpPr>
            <p:spPr>
              <a:xfrm flipH="1">
                <a:off x="5879071" y="3227206"/>
                <a:ext cx="216024" cy="1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1" name="Přímá spojnice 23"/>
              <p:cNvCxnSpPr/>
              <p:nvPr/>
            </p:nvCxnSpPr>
            <p:spPr>
              <a:xfrm flipH="1">
                <a:off x="6253156" y="2132661"/>
                <a:ext cx="216024" cy="1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4" name="Přímá spojnice 23"/>
              <p:cNvCxnSpPr/>
              <p:nvPr/>
            </p:nvCxnSpPr>
            <p:spPr>
              <a:xfrm flipH="1">
                <a:off x="6239301" y="3712131"/>
                <a:ext cx="216024" cy="1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58" name="Skupina 157"/>
            <p:cNvGrpSpPr/>
            <p:nvPr/>
          </p:nvGrpSpPr>
          <p:grpSpPr>
            <a:xfrm>
              <a:off x="7189839" y="3389339"/>
              <a:ext cx="882453" cy="629417"/>
              <a:chOff x="7189839" y="3389339"/>
              <a:chExt cx="882453" cy="629417"/>
            </a:xfrm>
          </p:grpSpPr>
          <p:pic>
            <p:nvPicPr>
              <p:cNvPr id="156" name="Picture 2" descr="C:\Documents and Settings\Škola\Local Settings\Temporary Internet Files\Content.IE5\CFVQPZ8Y\MC900441725[1].png"/>
              <p:cNvPicPr>
                <a:picLocks noChangeAspect="1" noChangeArrowheads="1"/>
              </p:cNvPicPr>
              <p:nvPr/>
            </p:nvPicPr>
            <p:blipFill>
              <a:blip r:embed="rId3" cstate="print"/>
              <a:srcRect/>
              <a:stretch>
                <a:fillRect/>
              </a:stretch>
            </p:blipFill>
            <p:spPr bwMode="auto">
              <a:xfrm rot="16892092">
                <a:off x="7189839" y="3389339"/>
                <a:ext cx="629417" cy="629417"/>
              </a:xfrm>
              <a:prstGeom prst="rect">
                <a:avLst/>
              </a:prstGeom>
              <a:noFill/>
            </p:spPr>
          </p:pic>
          <p:cxnSp>
            <p:nvCxnSpPr>
              <p:cNvPr id="157" name="Přímá spojovací šipka 156"/>
              <p:cNvCxnSpPr/>
              <p:nvPr/>
            </p:nvCxnSpPr>
            <p:spPr>
              <a:xfrm>
                <a:off x="7568236" y="3446338"/>
                <a:ext cx="504056" cy="0"/>
              </a:xfrm>
              <a:prstGeom prst="straightConnector1">
                <a:avLst/>
              </a:prstGeom>
              <a:ln w="28575">
                <a:solidFill>
                  <a:srgbClr val="FF0000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  <p:extLst>
      <p:ext uri="{BB962C8B-B14F-4D97-AF65-F5344CB8AC3E}">
        <p14:creationId xmlns="" xmlns:p14="http://schemas.microsoft.com/office/powerpoint/2010/main" val="211243667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827747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 smtClean="0">
                <a:solidFill>
                  <a:srgbClr val="0000FF"/>
                </a:solidFill>
              </a:rPr>
              <a:t>Síly a jejich vlastnosti, test – List 6 </a:t>
            </a:r>
            <a:endParaRPr lang="cs-CZ" sz="2000" b="1" u="sng" dirty="0">
              <a:solidFill>
                <a:srgbClr val="0000FF"/>
              </a:solidFill>
            </a:endParaRP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395536" y="1196752"/>
            <a:ext cx="8496944" cy="5472608"/>
          </a:xfrm>
        </p:spPr>
        <p:txBody>
          <a:bodyPr lIns="91440" tIns="45720" rIns="91440" bIns="45720"/>
          <a:lstStyle/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600" b="1" u="sng" dirty="0" smtClean="0">
                <a:latin typeface="Calibri"/>
              </a:rPr>
              <a:t>Úkol č.       Zadání                                                                               Nabídka odpovědí, odpovědi       </a:t>
            </a:r>
          </a:p>
          <a:p>
            <a:pPr marL="457200" lvl="0" indent="-45720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AutoNum type="arabicPeriod" startAt="11"/>
            </a:pPr>
            <a:r>
              <a:rPr lang="cs-CZ" sz="2000" dirty="0" smtClean="0">
                <a:latin typeface="Calibri"/>
              </a:rPr>
              <a:t>     Při jízdě z M do N na lanové dráze                 </a:t>
            </a: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pustil chlapec přesně nad bodem  X            </a:t>
            </a:r>
          </a:p>
          <a:p>
            <a:pPr marL="342900" lvl="0" indent="-34290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míč. Míč na zem dopadne                                     </a:t>
            </a:r>
            <a:r>
              <a:rPr lang="cs-CZ" sz="2000" b="1" dirty="0" smtClean="0">
                <a:latin typeface="Calibri"/>
              </a:rPr>
              <a:t>A</a:t>
            </a:r>
            <a:r>
              <a:rPr lang="cs-CZ" sz="2000" dirty="0" smtClean="0">
                <a:latin typeface="Calibri"/>
              </a:rPr>
              <a:t>  </a:t>
            </a:r>
            <a:r>
              <a:rPr lang="cs-CZ" sz="2000" dirty="0">
                <a:latin typeface="Calibri"/>
              </a:rPr>
              <a:t>za bod X, blíže k bodu M          </a:t>
            </a:r>
            <a:endParaRPr lang="cs-CZ" sz="2000" dirty="0" smtClean="0">
              <a:latin typeface="Bitstream Vera Serif" pitchFamily="18" charset="0"/>
            </a:endParaRPr>
          </a:p>
          <a:p>
            <a:pPr marL="342900" indent="-34290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         </a:t>
            </a:r>
            <a:r>
              <a:rPr lang="cs-CZ" sz="2000" b="1" i="1" dirty="0" smtClean="0">
                <a:latin typeface="Calibri"/>
              </a:rPr>
              <a:t>M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B </a:t>
            </a:r>
            <a:r>
              <a:rPr lang="cs-CZ" sz="2000" dirty="0" smtClean="0">
                <a:latin typeface="Calibri"/>
              </a:rPr>
              <a:t> </a:t>
            </a:r>
            <a:r>
              <a:rPr lang="cs-CZ" sz="2000" dirty="0">
                <a:latin typeface="Calibri"/>
              </a:rPr>
              <a:t>do bodu X         </a:t>
            </a:r>
            <a:r>
              <a:rPr lang="cs-CZ" sz="2000" b="1" dirty="0">
                <a:latin typeface="Calibri"/>
              </a:rPr>
              <a:t>  </a:t>
            </a:r>
            <a:r>
              <a:rPr lang="cs-CZ" sz="2000" dirty="0">
                <a:latin typeface="Calibri"/>
              </a:rPr>
              <a:t>                                                                                                </a:t>
            </a:r>
            <a:endParaRPr lang="cs-CZ" sz="2000" dirty="0" smtClean="0">
              <a:latin typeface="Calibri"/>
            </a:endParaRPr>
          </a:p>
          <a:p>
            <a:pPr marL="342900" lvl="0" indent="-34290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                                                                                         C</a:t>
            </a:r>
            <a:r>
              <a:rPr lang="cs-CZ" sz="2000" dirty="0" smtClean="0">
                <a:latin typeface="Calibri"/>
              </a:rPr>
              <a:t>  </a:t>
            </a:r>
            <a:r>
              <a:rPr lang="cs-CZ" sz="2000" dirty="0">
                <a:latin typeface="Calibri"/>
              </a:rPr>
              <a:t>za bod X, blíže k bodu N                                                                                </a:t>
            </a:r>
            <a:endParaRPr lang="cs-CZ" sz="2000" dirty="0" smtClean="0">
              <a:latin typeface="Calibri"/>
            </a:endParaRPr>
          </a:p>
          <a:p>
            <a:pPr marL="342900" lvl="0" indent="-34290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                                                                                        </a:t>
            </a:r>
            <a:r>
              <a:rPr lang="cs-CZ" sz="2000" dirty="0" smtClean="0">
                <a:latin typeface="Calibri"/>
              </a:rPr>
              <a:t> </a:t>
            </a:r>
            <a:r>
              <a:rPr lang="cs-CZ" sz="2000" b="1" dirty="0">
                <a:latin typeface="Calibri"/>
              </a:rPr>
              <a:t>D  </a:t>
            </a:r>
            <a:r>
              <a:rPr lang="cs-CZ" sz="2000" dirty="0">
                <a:latin typeface="Calibri"/>
              </a:rPr>
              <a:t>vlevo od bodu X </a:t>
            </a:r>
          </a:p>
          <a:p>
            <a:pPr marL="108000" indent="0">
              <a:buNone/>
            </a:pPr>
            <a:r>
              <a:rPr lang="cs-CZ" sz="2000" dirty="0" smtClean="0">
                <a:latin typeface="Calibri"/>
              </a:rPr>
              <a:t>                 </a:t>
            </a:r>
            <a:r>
              <a:rPr lang="cs-CZ" sz="2000" b="1" dirty="0" smtClean="0">
                <a:latin typeface="Calibri"/>
              </a:rPr>
              <a:t>                                          </a:t>
            </a:r>
            <a:r>
              <a:rPr lang="cs-CZ" sz="2000" b="1" i="1" dirty="0" smtClean="0">
                <a:latin typeface="Calibri"/>
              </a:rPr>
              <a:t>N</a:t>
            </a:r>
            <a:r>
              <a:rPr lang="cs-CZ" sz="2000" b="1" dirty="0" smtClean="0">
                <a:latin typeface="Calibri"/>
              </a:rPr>
              <a:t>                                                                                                                  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</a:t>
            </a:r>
            <a:endParaRPr lang="cs-CZ" sz="2000" b="1" dirty="0" smtClean="0">
              <a:latin typeface="Calibri"/>
            </a:endParaRPr>
          </a:p>
          <a:p>
            <a:pPr marL="0" lvl="0" indent="0" hangingPunct="1">
              <a:lnSpc>
                <a:spcPct val="5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X </a:t>
            </a:r>
          </a:p>
          <a:p>
            <a:pPr marL="0" lvl="0" indent="0" hangingPunct="1">
              <a:lnSpc>
                <a:spcPct val="5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2000" dirty="0" smtClean="0">
              <a:latin typeface="Calibri"/>
            </a:endParaRPr>
          </a:p>
          <a:p>
            <a:pPr marL="0" lvl="0" indent="0" hangingPunct="1">
              <a:lnSpc>
                <a:spcPct val="5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---------------------------------------------------------------------------------------------------------</a:t>
            </a:r>
          </a:p>
          <a:p>
            <a:pPr marL="342900" lvl="0" indent="-342900" hangingPunct="1">
              <a:lnSpc>
                <a:spcPct val="5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12.    Vyber </a:t>
            </a:r>
            <a:r>
              <a:rPr lang="cs-CZ" sz="2000" b="1" dirty="0" smtClean="0">
                <a:latin typeface="Calibri"/>
              </a:rPr>
              <a:t>ne</a:t>
            </a:r>
            <a:r>
              <a:rPr lang="cs-CZ" sz="2000" dirty="0" smtClean="0">
                <a:latin typeface="Calibri"/>
              </a:rPr>
              <a:t>správný zápis :                         </a:t>
            </a:r>
            <a:r>
              <a:rPr lang="cs-CZ" sz="2000" b="1" dirty="0" smtClean="0">
                <a:latin typeface="Calibri"/>
              </a:rPr>
              <a:t>A  </a:t>
            </a:r>
            <a:r>
              <a:rPr lang="cs-CZ" sz="2000" dirty="0" smtClean="0">
                <a:latin typeface="Calibri"/>
              </a:rPr>
              <a:t>poloha těžiště pevného tělesa    </a:t>
            </a:r>
          </a:p>
          <a:p>
            <a:pPr marL="342900" lvl="0" indent="-34290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  nezávisí na rozložení látky v tělese</a:t>
            </a:r>
          </a:p>
          <a:p>
            <a:pPr marL="342900" lvl="0" indent="-34290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</a:t>
            </a:r>
            <a:r>
              <a:rPr lang="cs-CZ" sz="2000" b="1" dirty="0">
                <a:latin typeface="Calibri"/>
              </a:rPr>
              <a:t>B</a:t>
            </a:r>
            <a:r>
              <a:rPr lang="cs-CZ" sz="2000" b="1" dirty="0" smtClean="0">
                <a:latin typeface="Calibri"/>
              </a:rPr>
              <a:t>  </a:t>
            </a:r>
            <a:r>
              <a:rPr lang="cs-CZ" sz="2000" dirty="0" smtClean="0">
                <a:latin typeface="Calibri"/>
              </a:rPr>
              <a:t>těžištěm tělesa prochází mnoho </a:t>
            </a:r>
          </a:p>
          <a:p>
            <a:pPr marL="342900" indent="-34290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                                                                          </a:t>
            </a:r>
            <a:r>
              <a:rPr lang="cs-CZ" sz="2000" dirty="0">
                <a:latin typeface="Calibri"/>
              </a:rPr>
              <a:t>těžnic</a:t>
            </a:r>
          </a:p>
          <a:p>
            <a:pPr marL="342900" lvl="0" indent="-34290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                                                                     C  </a:t>
            </a:r>
            <a:r>
              <a:rPr lang="cs-CZ" sz="2000" dirty="0" smtClean="0">
                <a:latin typeface="Calibri"/>
              </a:rPr>
              <a:t>těžiště tělesa je působištěm</a:t>
            </a:r>
            <a:endParaRPr lang="cs-CZ" sz="2000" dirty="0">
              <a:latin typeface="Calibri"/>
            </a:endParaRPr>
          </a:p>
          <a:p>
            <a:pPr marL="342900" lvl="0" indent="-34290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                                                                                </a:t>
            </a:r>
            <a:r>
              <a:rPr lang="cs-CZ" sz="2000" dirty="0" smtClean="0">
                <a:latin typeface="Calibri"/>
              </a:rPr>
              <a:t>gravitační síly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D</a:t>
            </a:r>
            <a:r>
              <a:rPr lang="cs-CZ" sz="2000" dirty="0" smtClean="0">
                <a:latin typeface="Calibri"/>
              </a:rPr>
              <a:t>  těžiště prstenu je ve středu kruhu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vytvořeného prstem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                                                           </a:t>
            </a:r>
            <a:endParaRPr lang="cs-CZ" sz="3600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Font typeface="Arial" pitchFamily="34"/>
              <a:buChar char="•"/>
            </a:pPr>
            <a:endParaRPr lang="cs-CZ" dirty="0">
              <a:latin typeface="Calibri"/>
            </a:endParaRPr>
          </a:p>
        </p:txBody>
      </p:sp>
      <p:grpSp>
        <p:nvGrpSpPr>
          <p:cNvPr id="24" name="Skupina 23"/>
          <p:cNvGrpSpPr/>
          <p:nvPr/>
        </p:nvGrpSpPr>
        <p:grpSpPr>
          <a:xfrm>
            <a:off x="1005840" y="2406226"/>
            <a:ext cx="3108960" cy="1594274"/>
            <a:chOff x="1005840" y="2406226"/>
            <a:chExt cx="3108960" cy="1594274"/>
          </a:xfrm>
        </p:grpSpPr>
        <p:grpSp>
          <p:nvGrpSpPr>
            <p:cNvPr id="22" name="Skupina 21"/>
            <p:cNvGrpSpPr/>
            <p:nvPr/>
          </p:nvGrpSpPr>
          <p:grpSpPr>
            <a:xfrm>
              <a:off x="1475656" y="2455190"/>
              <a:ext cx="2639144" cy="1178047"/>
              <a:chOff x="1475656" y="2455190"/>
              <a:chExt cx="2639144" cy="1178047"/>
            </a:xfrm>
          </p:grpSpPr>
          <p:pic>
            <p:nvPicPr>
              <p:cNvPr id="1026" name="Picture 2" descr="C:\Documents and Settings\Škola\Local Settings\Temporary Internet Files\Content.IE5\CFVQPZ8Y\MM900236474[1].gif"/>
              <p:cNvPicPr>
                <a:picLocks noChangeAspect="1" noChangeArrowheads="1" noCrop="1"/>
              </p:cNvPicPr>
              <p:nvPr/>
            </p:nvPicPr>
            <p:blipFill>
              <a:blip r:embed="rId3" cstate="print"/>
              <a:srcRect/>
              <a:stretch>
                <a:fillRect/>
              </a:stretch>
            </p:blipFill>
            <p:spPr bwMode="auto">
              <a:xfrm>
                <a:off x="2070804" y="2741355"/>
                <a:ext cx="891882" cy="891882"/>
              </a:xfrm>
              <a:prstGeom prst="rect">
                <a:avLst/>
              </a:prstGeom>
              <a:noFill/>
            </p:spPr>
          </p:pic>
          <p:cxnSp>
            <p:nvCxnSpPr>
              <p:cNvPr id="94" name="Přímá spojovací čára 93"/>
              <p:cNvCxnSpPr/>
              <p:nvPr/>
            </p:nvCxnSpPr>
            <p:spPr>
              <a:xfrm>
                <a:off x="2905536" y="3095856"/>
                <a:ext cx="1209264" cy="537381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" name="Přímá spojovací čára 93"/>
              <p:cNvCxnSpPr/>
              <p:nvPr/>
            </p:nvCxnSpPr>
            <p:spPr>
              <a:xfrm>
                <a:off x="1475656" y="2455190"/>
                <a:ext cx="912094" cy="393722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4" name="Skupina 13"/>
            <p:cNvGrpSpPr/>
            <p:nvPr/>
          </p:nvGrpSpPr>
          <p:grpSpPr>
            <a:xfrm>
              <a:off x="3781626" y="3489578"/>
              <a:ext cx="72008" cy="491649"/>
              <a:chOff x="5129661" y="2357263"/>
              <a:chExt cx="72008" cy="491649"/>
            </a:xfrm>
          </p:grpSpPr>
          <p:sp>
            <p:nvSpPr>
              <p:cNvPr id="12" name="Rovnoramenný trojúhelník 11"/>
              <p:cNvSpPr/>
              <p:nvPr/>
            </p:nvSpPr>
            <p:spPr>
              <a:xfrm>
                <a:off x="5148064" y="2455190"/>
                <a:ext cx="45719" cy="393722"/>
              </a:xfrm>
              <a:prstGeom prst="triangle">
                <a:avLst/>
              </a:prstGeom>
              <a:effectLst>
                <a:innerShdw blurRad="63500" dist="50800">
                  <a:prstClr val="black">
                    <a:alpha val="50000"/>
                  </a:prstClr>
                </a:inn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3" name="Ovál 12"/>
              <p:cNvSpPr/>
              <p:nvPr/>
            </p:nvSpPr>
            <p:spPr>
              <a:xfrm>
                <a:off x="5129661" y="2357263"/>
                <a:ext cx="72008" cy="72008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21" name="Skupina 20"/>
            <p:cNvGrpSpPr/>
            <p:nvPr/>
          </p:nvGrpSpPr>
          <p:grpSpPr>
            <a:xfrm>
              <a:off x="1403648" y="2406226"/>
              <a:ext cx="72008" cy="886490"/>
              <a:chOff x="1403648" y="2406226"/>
              <a:chExt cx="72008" cy="886490"/>
            </a:xfrm>
          </p:grpSpPr>
          <p:sp>
            <p:nvSpPr>
              <p:cNvPr id="18" name="Rovnoramenný trojúhelník 17"/>
              <p:cNvSpPr/>
              <p:nvPr/>
            </p:nvSpPr>
            <p:spPr>
              <a:xfrm>
                <a:off x="1422051" y="2492429"/>
                <a:ext cx="45719" cy="800287"/>
              </a:xfrm>
              <a:prstGeom prst="triangle">
                <a:avLst/>
              </a:prstGeom>
              <a:effectLst>
                <a:innerShdw blurRad="63500" dist="50800">
                  <a:prstClr val="black">
                    <a:alpha val="50000"/>
                  </a:prstClr>
                </a:inn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9" name="Ovál 18"/>
              <p:cNvSpPr/>
              <p:nvPr/>
            </p:nvSpPr>
            <p:spPr>
              <a:xfrm>
                <a:off x="1403648" y="2406226"/>
                <a:ext cx="72008" cy="72008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23" name="Skupina 22"/>
            <p:cNvGrpSpPr/>
            <p:nvPr/>
          </p:nvGrpSpPr>
          <p:grpSpPr>
            <a:xfrm>
              <a:off x="1005840" y="3497580"/>
              <a:ext cx="3108960" cy="502920"/>
              <a:chOff x="1005840" y="3497580"/>
              <a:chExt cx="3108960" cy="502920"/>
            </a:xfrm>
          </p:grpSpPr>
          <p:sp>
            <p:nvSpPr>
              <p:cNvPr id="10" name="Volný tvar 9"/>
              <p:cNvSpPr/>
              <p:nvPr/>
            </p:nvSpPr>
            <p:spPr>
              <a:xfrm>
                <a:off x="1005840" y="3497580"/>
                <a:ext cx="3108960" cy="502920"/>
              </a:xfrm>
              <a:custGeom>
                <a:avLst/>
                <a:gdLst>
                  <a:gd name="connsiteX0" fmla="*/ 0 w 3108960"/>
                  <a:gd name="connsiteY0" fmla="*/ 0 h 502920"/>
                  <a:gd name="connsiteX1" fmla="*/ 57150 w 3108960"/>
                  <a:gd name="connsiteY1" fmla="*/ 11430 h 502920"/>
                  <a:gd name="connsiteX2" fmla="*/ 125730 w 3108960"/>
                  <a:gd name="connsiteY2" fmla="*/ 22860 h 502920"/>
                  <a:gd name="connsiteX3" fmla="*/ 160020 w 3108960"/>
                  <a:gd name="connsiteY3" fmla="*/ 34290 h 502920"/>
                  <a:gd name="connsiteX4" fmla="*/ 217170 w 3108960"/>
                  <a:gd name="connsiteY4" fmla="*/ 45720 h 502920"/>
                  <a:gd name="connsiteX5" fmla="*/ 240030 w 3108960"/>
                  <a:gd name="connsiteY5" fmla="*/ 80010 h 502920"/>
                  <a:gd name="connsiteX6" fmla="*/ 251460 w 3108960"/>
                  <a:gd name="connsiteY6" fmla="*/ 114300 h 502920"/>
                  <a:gd name="connsiteX7" fmla="*/ 297180 w 3108960"/>
                  <a:gd name="connsiteY7" fmla="*/ 125730 h 502920"/>
                  <a:gd name="connsiteX8" fmla="*/ 480060 w 3108960"/>
                  <a:gd name="connsiteY8" fmla="*/ 148590 h 502920"/>
                  <a:gd name="connsiteX9" fmla="*/ 525780 w 3108960"/>
                  <a:gd name="connsiteY9" fmla="*/ 160020 h 502920"/>
                  <a:gd name="connsiteX10" fmla="*/ 594360 w 3108960"/>
                  <a:gd name="connsiteY10" fmla="*/ 171450 h 502920"/>
                  <a:gd name="connsiteX11" fmla="*/ 628650 w 3108960"/>
                  <a:gd name="connsiteY11" fmla="*/ 182880 h 502920"/>
                  <a:gd name="connsiteX12" fmla="*/ 788670 w 3108960"/>
                  <a:gd name="connsiteY12" fmla="*/ 194310 h 502920"/>
                  <a:gd name="connsiteX13" fmla="*/ 857250 w 3108960"/>
                  <a:gd name="connsiteY13" fmla="*/ 217170 h 502920"/>
                  <a:gd name="connsiteX14" fmla="*/ 891540 w 3108960"/>
                  <a:gd name="connsiteY14" fmla="*/ 228600 h 502920"/>
                  <a:gd name="connsiteX15" fmla="*/ 948690 w 3108960"/>
                  <a:gd name="connsiteY15" fmla="*/ 240030 h 502920"/>
                  <a:gd name="connsiteX16" fmla="*/ 982980 w 3108960"/>
                  <a:gd name="connsiteY16" fmla="*/ 251460 h 502920"/>
                  <a:gd name="connsiteX17" fmla="*/ 1120140 w 3108960"/>
                  <a:gd name="connsiteY17" fmla="*/ 285750 h 502920"/>
                  <a:gd name="connsiteX18" fmla="*/ 1188720 w 3108960"/>
                  <a:gd name="connsiteY18" fmla="*/ 331470 h 502920"/>
                  <a:gd name="connsiteX19" fmla="*/ 1223010 w 3108960"/>
                  <a:gd name="connsiteY19" fmla="*/ 354330 h 502920"/>
                  <a:gd name="connsiteX20" fmla="*/ 1405890 w 3108960"/>
                  <a:gd name="connsiteY20" fmla="*/ 377190 h 502920"/>
                  <a:gd name="connsiteX21" fmla="*/ 1725930 w 3108960"/>
                  <a:gd name="connsiteY21" fmla="*/ 388620 h 502920"/>
                  <a:gd name="connsiteX22" fmla="*/ 1840230 w 3108960"/>
                  <a:gd name="connsiteY22" fmla="*/ 400050 h 502920"/>
                  <a:gd name="connsiteX23" fmla="*/ 1897380 w 3108960"/>
                  <a:gd name="connsiteY23" fmla="*/ 411480 h 502920"/>
                  <a:gd name="connsiteX24" fmla="*/ 2125980 w 3108960"/>
                  <a:gd name="connsiteY24" fmla="*/ 422910 h 502920"/>
                  <a:gd name="connsiteX25" fmla="*/ 2205990 w 3108960"/>
                  <a:gd name="connsiteY25" fmla="*/ 434340 h 502920"/>
                  <a:gd name="connsiteX26" fmla="*/ 2297430 w 3108960"/>
                  <a:gd name="connsiteY26" fmla="*/ 445770 h 502920"/>
                  <a:gd name="connsiteX27" fmla="*/ 2331720 w 3108960"/>
                  <a:gd name="connsiteY27" fmla="*/ 457200 h 502920"/>
                  <a:gd name="connsiteX28" fmla="*/ 2468880 w 3108960"/>
                  <a:gd name="connsiteY28" fmla="*/ 468630 h 502920"/>
                  <a:gd name="connsiteX29" fmla="*/ 2571750 w 3108960"/>
                  <a:gd name="connsiteY29" fmla="*/ 491490 h 502920"/>
                  <a:gd name="connsiteX30" fmla="*/ 2606040 w 3108960"/>
                  <a:gd name="connsiteY30" fmla="*/ 502920 h 502920"/>
                  <a:gd name="connsiteX31" fmla="*/ 2846070 w 3108960"/>
                  <a:gd name="connsiteY31" fmla="*/ 491490 h 502920"/>
                  <a:gd name="connsiteX32" fmla="*/ 2914650 w 3108960"/>
                  <a:gd name="connsiteY32" fmla="*/ 445770 h 502920"/>
                  <a:gd name="connsiteX33" fmla="*/ 3108960 w 3108960"/>
                  <a:gd name="connsiteY33" fmla="*/ 457200 h 5029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</a:cxnLst>
                <a:rect l="l" t="t" r="r" b="b"/>
                <a:pathLst>
                  <a:path w="3108960" h="502920">
                    <a:moveTo>
                      <a:pt x="0" y="0"/>
                    </a:moveTo>
                    <a:lnTo>
                      <a:pt x="57150" y="11430"/>
                    </a:lnTo>
                    <a:cubicBezTo>
                      <a:pt x="79952" y="15576"/>
                      <a:pt x="103107" y="17833"/>
                      <a:pt x="125730" y="22860"/>
                    </a:cubicBezTo>
                    <a:cubicBezTo>
                      <a:pt x="137491" y="25474"/>
                      <a:pt x="148331" y="31368"/>
                      <a:pt x="160020" y="34290"/>
                    </a:cubicBezTo>
                    <a:cubicBezTo>
                      <a:pt x="178867" y="39002"/>
                      <a:pt x="198120" y="41910"/>
                      <a:pt x="217170" y="45720"/>
                    </a:cubicBezTo>
                    <a:cubicBezTo>
                      <a:pt x="224790" y="57150"/>
                      <a:pt x="233887" y="67723"/>
                      <a:pt x="240030" y="80010"/>
                    </a:cubicBezTo>
                    <a:cubicBezTo>
                      <a:pt x="245418" y="90786"/>
                      <a:pt x="242052" y="106774"/>
                      <a:pt x="251460" y="114300"/>
                    </a:cubicBezTo>
                    <a:cubicBezTo>
                      <a:pt x="263727" y="124113"/>
                      <a:pt x="281776" y="122649"/>
                      <a:pt x="297180" y="125730"/>
                    </a:cubicBezTo>
                    <a:cubicBezTo>
                      <a:pt x="368079" y="139910"/>
                      <a:pt x="401269" y="140711"/>
                      <a:pt x="480060" y="148590"/>
                    </a:cubicBezTo>
                    <a:cubicBezTo>
                      <a:pt x="495300" y="152400"/>
                      <a:pt x="510376" y="156939"/>
                      <a:pt x="525780" y="160020"/>
                    </a:cubicBezTo>
                    <a:cubicBezTo>
                      <a:pt x="548505" y="164565"/>
                      <a:pt x="571737" y="166423"/>
                      <a:pt x="594360" y="171450"/>
                    </a:cubicBezTo>
                    <a:cubicBezTo>
                      <a:pt x="606121" y="174064"/>
                      <a:pt x="616684" y="181472"/>
                      <a:pt x="628650" y="182880"/>
                    </a:cubicBezTo>
                    <a:cubicBezTo>
                      <a:pt x="681760" y="189128"/>
                      <a:pt x="735330" y="190500"/>
                      <a:pt x="788670" y="194310"/>
                    </a:cubicBezTo>
                    <a:lnTo>
                      <a:pt x="857250" y="217170"/>
                    </a:lnTo>
                    <a:cubicBezTo>
                      <a:pt x="868680" y="220980"/>
                      <a:pt x="879726" y="226237"/>
                      <a:pt x="891540" y="228600"/>
                    </a:cubicBezTo>
                    <a:cubicBezTo>
                      <a:pt x="910590" y="232410"/>
                      <a:pt x="929843" y="235318"/>
                      <a:pt x="948690" y="240030"/>
                    </a:cubicBezTo>
                    <a:cubicBezTo>
                      <a:pt x="960379" y="242952"/>
                      <a:pt x="971219" y="248846"/>
                      <a:pt x="982980" y="251460"/>
                    </a:cubicBezTo>
                    <a:cubicBezTo>
                      <a:pt x="1021545" y="260030"/>
                      <a:pt x="1085496" y="262654"/>
                      <a:pt x="1120140" y="285750"/>
                    </a:cubicBezTo>
                    <a:lnTo>
                      <a:pt x="1188720" y="331470"/>
                    </a:lnTo>
                    <a:cubicBezTo>
                      <a:pt x="1200150" y="339090"/>
                      <a:pt x="1209460" y="352072"/>
                      <a:pt x="1223010" y="354330"/>
                    </a:cubicBezTo>
                    <a:cubicBezTo>
                      <a:pt x="1294825" y="366299"/>
                      <a:pt x="1325587" y="372964"/>
                      <a:pt x="1405890" y="377190"/>
                    </a:cubicBezTo>
                    <a:cubicBezTo>
                      <a:pt x="1512490" y="382801"/>
                      <a:pt x="1619250" y="384810"/>
                      <a:pt x="1725930" y="388620"/>
                    </a:cubicBezTo>
                    <a:cubicBezTo>
                      <a:pt x="1764030" y="392430"/>
                      <a:pt x="1802276" y="394989"/>
                      <a:pt x="1840230" y="400050"/>
                    </a:cubicBezTo>
                    <a:cubicBezTo>
                      <a:pt x="1859487" y="402618"/>
                      <a:pt x="1878015" y="409931"/>
                      <a:pt x="1897380" y="411480"/>
                    </a:cubicBezTo>
                    <a:cubicBezTo>
                      <a:pt x="1973432" y="417564"/>
                      <a:pt x="2049780" y="419100"/>
                      <a:pt x="2125980" y="422910"/>
                    </a:cubicBezTo>
                    <a:lnTo>
                      <a:pt x="2205990" y="434340"/>
                    </a:lnTo>
                    <a:cubicBezTo>
                      <a:pt x="2236438" y="438400"/>
                      <a:pt x="2267208" y="440275"/>
                      <a:pt x="2297430" y="445770"/>
                    </a:cubicBezTo>
                    <a:cubicBezTo>
                      <a:pt x="2309284" y="447925"/>
                      <a:pt x="2319777" y="455608"/>
                      <a:pt x="2331720" y="457200"/>
                    </a:cubicBezTo>
                    <a:cubicBezTo>
                      <a:pt x="2377196" y="463263"/>
                      <a:pt x="2423160" y="464820"/>
                      <a:pt x="2468880" y="468630"/>
                    </a:cubicBezTo>
                    <a:cubicBezTo>
                      <a:pt x="2508163" y="476487"/>
                      <a:pt x="2534086" y="480729"/>
                      <a:pt x="2571750" y="491490"/>
                    </a:cubicBezTo>
                    <a:cubicBezTo>
                      <a:pt x="2583335" y="494800"/>
                      <a:pt x="2594610" y="499110"/>
                      <a:pt x="2606040" y="502920"/>
                    </a:cubicBezTo>
                    <a:cubicBezTo>
                      <a:pt x="2686050" y="499110"/>
                      <a:pt x="2767308" y="506075"/>
                      <a:pt x="2846070" y="491490"/>
                    </a:cubicBezTo>
                    <a:cubicBezTo>
                      <a:pt x="2873085" y="486487"/>
                      <a:pt x="2914650" y="445770"/>
                      <a:pt x="2914650" y="445770"/>
                    </a:cubicBezTo>
                    <a:lnTo>
                      <a:pt x="3108960" y="457200"/>
                    </a:lnTo>
                  </a:path>
                </a:pathLst>
              </a:custGeom>
              <a:noFill/>
              <a:ln>
                <a:solidFill>
                  <a:schemeClr val="accent3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20" name="Přímá spojnice 19"/>
              <p:cNvCxnSpPr/>
              <p:nvPr/>
            </p:nvCxnSpPr>
            <p:spPr>
              <a:xfrm>
                <a:off x="2387750" y="3784366"/>
                <a:ext cx="0" cy="196861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cxnSp>
        <p:nvCxnSpPr>
          <p:cNvPr id="5" name="Přímá spojnice se šipkou 4"/>
          <p:cNvCxnSpPr/>
          <p:nvPr/>
        </p:nvCxnSpPr>
        <p:spPr>
          <a:xfrm>
            <a:off x="2387750" y="2492429"/>
            <a:ext cx="574936" cy="248926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211243667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827747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 smtClean="0">
                <a:solidFill>
                  <a:srgbClr val="FF0000"/>
                </a:solidFill>
              </a:rPr>
              <a:t>Síly </a:t>
            </a:r>
            <a:r>
              <a:rPr lang="cs-CZ" sz="2000" b="1" u="sng" dirty="0">
                <a:solidFill>
                  <a:srgbClr val="FF0000"/>
                </a:solidFill>
              </a:rPr>
              <a:t>a jejich vlastnosti,</a:t>
            </a:r>
            <a:r>
              <a:rPr lang="cs-CZ" sz="2000" b="1" u="sng" dirty="0" smtClean="0">
                <a:solidFill>
                  <a:srgbClr val="FF0000"/>
                </a:solidFill>
              </a:rPr>
              <a:t> test – řešení</a:t>
            </a:r>
            <a:endParaRPr lang="cs-CZ" sz="2000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467544" y="1052736"/>
            <a:ext cx="8229600" cy="5616624"/>
          </a:xfrm>
        </p:spPr>
        <p:txBody>
          <a:bodyPr lIns="91440" tIns="45720" rIns="91440" bIns="45720"/>
          <a:lstStyle/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b="1" u="sng" dirty="0" smtClean="0">
                <a:latin typeface="Calibri"/>
              </a:rPr>
              <a:t>Úkol    Správná odpověď                                                                  </a:t>
            </a:r>
          </a:p>
          <a:p>
            <a:pPr marL="457200" lvl="0" indent="-45720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</a:t>
            </a:r>
            <a:r>
              <a:rPr lang="cs-CZ" sz="1800" dirty="0" smtClean="0">
                <a:latin typeface="Calibri"/>
              </a:rPr>
              <a:t>1.     </a:t>
            </a:r>
            <a:r>
              <a:rPr lang="cs-CZ" sz="1800" b="1" dirty="0">
                <a:latin typeface="Calibri"/>
              </a:rPr>
              <a:t>B</a:t>
            </a:r>
            <a:r>
              <a:rPr lang="cs-CZ" sz="1800" dirty="0" smtClean="0">
                <a:latin typeface="Calibri"/>
              </a:rPr>
              <a:t>  1 b.                                                                    </a:t>
            </a:r>
            <a:endParaRPr lang="cs-CZ" sz="1800" b="1" u="sng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2.   </a:t>
            </a:r>
            <a:r>
              <a:rPr lang="cs-CZ" sz="1800" b="1" dirty="0" smtClean="0">
                <a:latin typeface="Calibri"/>
              </a:rPr>
              <a:t> C</a:t>
            </a:r>
            <a:r>
              <a:rPr lang="cs-CZ" sz="1800" dirty="0" smtClean="0">
                <a:latin typeface="Calibri"/>
              </a:rPr>
              <a:t>  1 b.                                                                    </a:t>
            </a:r>
            <a:endParaRPr lang="cs-CZ" sz="1800" dirty="0" smtClean="0">
              <a:solidFill>
                <a:srgbClr val="00B0F0"/>
              </a:solidFill>
              <a:latin typeface="Calibri"/>
            </a:endParaRPr>
          </a:p>
          <a:p>
            <a:pPr marL="343082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3.    </a:t>
            </a:r>
            <a:r>
              <a:rPr lang="cs-CZ" sz="1800" b="1" dirty="0" smtClean="0">
                <a:latin typeface="Calibri"/>
              </a:rPr>
              <a:t>D</a:t>
            </a:r>
            <a:r>
              <a:rPr lang="cs-CZ" sz="1800" dirty="0" smtClean="0">
                <a:latin typeface="Calibri"/>
              </a:rPr>
              <a:t>  1 b.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4.   </a:t>
            </a:r>
            <a:r>
              <a:rPr lang="cs-CZ" sz="1800" b="1" dirty="0" smtClean="0">
                <a:latin typeface="Calibri"/>
              </a:rPr>
              <a:t>       </a:t>
            </a:r>
            <a:r>
              <a:rPr lang="cs-CZ" sz="1800" dirty="0" smtClean="0">
                <a:latin typeface="Calibri"/>
              </a:rPr>
              <a:t>2 b.   a) F1 = 30   b) 1,5 cm                                                   </a:t>
            </a:r>
            <a:endParaRPr lang="cs-CZ" sz="1800" dirty="0" smtClean="0">
              <a:solidFill>
                <a:srgbClr val="00B0F0"/>
              </a:solidFill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5.     </a:t>
            </a:r>
            <a:r>
              <a:rPr lang="cs-CZ" sz="1800" b="1" dirty="0" smtClean="0">
                <a:latin typeface="Calibri"/>
              </a:rPr>
              <a:t>D</a:t>
            </a:r>
            <a:r>
              <a:rPr lang="cs-CZ" sz="1800" dirty="0" smtClean="0">
                <a:latin typeface="Calibri"/>
              </a:rPr>
              <a:t>   1 b.</a:t>
            </a:r>
            <a:r>
              <a:rPr lang="cs-CZ" sz="1800" b="1" dirty="0" smtClean="0">
                <a:latin typeface="Calibri"/>
              </a:rPr>
              <a:t>                                                </a:t>
            </a:r>
            <a:endParaRPr lang="cs-CZ" sz="1800" b="1" dirty="0" smtClean="0">
              <a:solidFill>
                <a:srgbClr val="00B0F0"/>
              </a:solidFill>
              <a:latin typeface="Calibri"/>
            </a:endParaRP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6.     </a:t>
            </a:r>
            <a:r>
              <a:rPr lang="cs-CZ" sz="1800" b="1" dirty="0">
                <a:latin typeface="Calibri"/>
              </a:rPr>
              <a:t>B</a:t>
            </a:r>
            <a:r>
              <a:rPr lang="cs-CZ" sz="1800" b="1" dirty="0" smtClean="0">
                <a:latin typeface="Calibri"/>
              </a:rPr>
              <a:t>   </a:t>
            </a:r>
            <a:r>
              <a:rPr lang="cs-CZ" sz="1800" dirty="0" smtClean="0">
                <a:latin typeface="Calibri"/>
              </a:rPr>
              <a:t>1 b.</a:t>
            </a:r>
            <a:r>
              <a:rPr lang="cs-CZ" sz="1800" b="1" dirty="0" smtClean="0">
                <a:latin typeface="Calibri"/>
              </a:rPr>
              <a:t>                                                  </a:t>
            </a:r>
            <a:endParaRPr lang="cs-CZ" sz="1800" b="1" dirty="0" smtClean="0">
              <a:solidFill>
                <a:srgbClr val="00B0F0"/>
              </a:solidFill>
              <a:latin typeface="Calibri"/>
            </a:endParaRP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7.    </a:t>
            </a:r>
            <a:r>
              <a:rPr lang="cs-CZ" sz="1800" b="1" dirty="0" smtClean="0">
                <a:latin typeface="Calibri"/>
              </a:rPr>
              <a:t> D   </a:t>
            </a:r>
            <a:r>
              <a:rPr lang="cs-CZ" sz="1800" dirty="0" smtClean="0">
                <a:latin typeface="Calibri"/>
              </a:rPr>
              <a:t>1 b.</a:t>
            </a:r>
            <a:r>
              <a:rPr lang="cs-CZ" sz="1800" b="1" dirty="0" smtClean="0">
                <a:latin typeface="Calibri"/>
              </a:rPr>
              <a:t>  </a:t>
            </a:r>
            <a:endParaRPr lang="cs-CZ" sz="1800" dirty="0" smtClean="0">
              <a:latin typeface="Calibri"/>
            </a:endParaRP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>
                <a:latin typeface="Calibri"/>
              </a:rPr>
              <a:t> </a:t>
            </a:r>
            <a:r>
              <a:rPr lang="cs-CZ" sz="1800" dirty="0" smtClean="0">
                <a:latin typeface="Calibri"/>
              </a:rPr>
              <a:t>   8.     </a:t>
            </a:r>
            <a:r>
              <a:rPr lang="cs-CZ" sz="1800" b="1" dirty="0" smtClean="0">
                <a:latin typeface="Calibri"/>
              </a:rPr>
              <a:t>A</a:t>
            </a:r>
            <a:r>
              <a:rPr lang="cs-CZ" sz="1800" dirty="0" smtClean="0">
                <a:latin typeface="Calibri"/>
              </a:rPr>
              <a:t>    1 b.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9.     </a:t>
            </a:r>
            <a:r>
              <a:rPr lang="cs-CZ" sz="1800" b="1" dirty="0" smtClean="0">
                <a:latin typeface="Calibri"/>
              </a:rPr>
              <a:t>B</a:t>
            </a:r>
            <a:r>
              <a:rPr lang="cs-CZ" sz="1800" dirty="0" smtClean="0">
                <a:latin typeface="Calibri"/>
              </a:rPr>
              <a:t>     1 b.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>
                <a:latin typeface="Calibri"/>
              </a:rPr>
              <a:t> </a:t>
            </a:r>
            <a:r>
              <a:rPr lang="cs-CZ" sz="1800" dirty="0" smtClean="0">
                <a:latin typeface="Calibri"/>
              </a:rPr>
              <a:t>   10.   </a:t>
            </a:r>
            <a:r>
              <a:rPr lang="cs-CZ" sz="1800" b="1" dirty="0">
                <a:latin typeface="Calibri"/>
              </a:rPr>
              <a:t>B</a:t>
            </a:r>
            <a:r>
              <a:rPr lang="cs-CZ" sz="1800" dirty="0" smtClean="0">
                <a:latin typeface="Calibri"/>
              </a:rPr>
              <a:t>    1 b.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>
                <a:latin typeface="Calibri"/>
              </a:rPr>
              <a:t> </a:t>
            </a:r>
            <a:r>
              <a:rPr lang="cs-CZ" sz="1800" dirty="0" smtClean="0">
                <a:latin typeface="Calibri"/>
              </a:rPr>
              <a:t>   11.   </a:t>
            </a:r>
            <a:r>
              <a:rPr lang="cs-CZ" sz="1800" b="1" dirty="0" smtClean="0">
                <a:latin typeface="Calibri"/>
              </a:rPr>
              <a:t>C</a:t>
            </a:r>
            <a:r>
              <a:rPr lang="cs-CZ" sz="1800" dirty="0" smtClean="0">
                <a:latin typeface="Calibri"/>
              </a:rPr>
              <a:t>     1 b.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>
                <a:latin typeface="Calibri"/>
              </a:rPr>
              <a:t> </a:t>
            </a:r>
            <a:r>
              <a:rPr lang="cs-CZ" sz="1800" dirty="0" smtClean="0">
                <a:latin typeface="Calibri"/>
              </a:rPr>
              <a:t>   12.   </a:t>
            </a:r>
            <a:r>
              <a:rPr lang="cs-CZ" sz="1800" b="1" dirty="0" smtClean="0">
                <a:latin typeface="Calibri"/>
              </a:rPr>
              <a:t>A</a:t>
            </a:r>
            <a:r>
              <a:rPr lang="cs-CZ" sz="1800" dirty="0" smtClean="0">
                <a:latin typeface="Calibri"/>
              </a:rPr>
              <a:t>     1 b.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</a:t>
            </a:r>
            <a:r>
              <a:rPr lang="cs-CZ" sz="2000" dirty="0" smtClean="0">
                <a:latin typeface="Calibri"/>
              </a:rPr>
              <a:t>                                                 </a:t>
            </a:r>
            <a:endParaRPr lang="cs-CZ" sz="2000" dirty="0">
              <a:latin typeface="Calibri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79023511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827747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>
                <a:solidFill>
                  <a:srgbClr val="FF0000"/>
                </a:solidFill>
              </a:rPr>
              <a:t>Síly a jejich vlastnosti, test </a:t>
            </a:r>
            <a:r>
              <a:rPr lang="cs-CZ" sz="2000" b="1" u="sng" dirty="0" smtClean="0">
                <a:solidFill>
                  <a:srgbClr val="FF0000"/>
                </a:solidFill>
              </a:rPr>
              <a:t>– návrh hodnocení</a:t>
            </a:r>
            <a:endParaRPr lang="cs-CZ" sz="2000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467544" y="1196752"/>
            <a:ext cx="8229600" cy="5472608"/>
          </a:xfrm>
        </p:spPr>
        <p:txBody>
          <a:bodyPr lIns="91440" tIns="45720" rIns="91440" bIns="45720"/>
          <a:lstStyle/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2000" u="sng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u="sng" dirty="0" smtClean="0">
                <a:latin typeface="Calibri"/>
              </a:rPr>
              <a:t>         Počet bodů              známka                                                         </a:t>
            </a:r>
            <a:endParaRPr lang="cs-CZ" sz="2000" b="1" u="sng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13 b. –  </a:t>
            </a:r>
            <a:r>
              <a:rPr lang="cs-CZ" sz="2000" dirty="0" smtClean="0">
                <a:latin typeface="Calibri"/>
              </a:rPr>
              <a:t>12</a:t>
            </a:r>
            <a:r>
              <a:rPr lang="cs-CZ" sz="2000" dirty="0" smtClean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b.        </a:t>
            </a:r>
            <a:r>
              <a:rPr lang="cs-CZ" sz="2000" dirty="0" smtClean="0">
                <a:latin typeface="Calibri"/>
              </a:rPr>
              <a:t>    </a:t>
            </a:r>
            <a:r>
              <a:rPr lang="cs-CZ" sz="2000" b="1" dirty="0" smtClean="0">
                <a:solidFill>
                  <a:srgbClr val="00B0F0"/>
                </a:solidFill>
                <a:latin typeface="Calibri"/>
              </a:rPr>
              <a:t>1</a:t>
            </a:r>
          </a:p>
          <a:p>
            <a:pPr marL="343082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</a:t>
            </a:r>
            <a:r>
              <a:rPr lang="cs-CZ" sz="2000" b="1" dirty="0" smtClean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11 </a:t>
            </a:r>
            <a:r>
              <a:rPr lang="cs-CZ" sz="2000" dirty="0">
                <a:latin typeface="Calibri"/>
              </a:rPr>
              <a:t>b. </a:t>
            </a:r>
            <a:r>
              <a:rPr lang="cs-CZ" sz="2000" dirty="0" smtClean="0">
                <a:latin typeface="Calibri"/>
              </a:rPr>
              <a:t>–  </a:t>
            </a:r>
            <a:r>
              <a:rPr lang="cs-CZ" sz="2000" dirty="0" smtClean="0">
                <a:latin typeface="Calibri"/>
              </a:rPr>
              <a:t>10  </a:t>
            </a:r>
            <a:r>
              <a:rPr lang="cs-CZ" sz="2000" dirty="0">
                <a:latin typeface="Calibri"/>
              </a:rPr>
              <a:t>b. </a:t>
            </a:r>
            <a:r>
              <a:rPr lang="cs-CZ" sz="2000" b="1" dirty="0">
                <a:latin typeface="Calibri"/>
              </a:rPr>
              <a:t>  </a:t>
            </a:r>
            <a:r>
              <a:rPr lang="cs-CZ" sz="2000" b="1" dirty="0" smtClean="0">
                <a:latin typeface="Calibri"/>
              </a:rPr>
              <a:t>    </a:t>
            </a:r>
            <a:r>
              <a:rPr lang="cs-CZ" sz="2000" b="1" dirty="0" smtClean="0">
                <a:latin typeface="Calibri"/>
              </a:rPr>
              <a:t>    </a:t>
            </a:r>
            <a:r>
              <a:rPr lang="cs-CZ" sz="2000" b="1" dirty="0" smtClean="0">
                <a:solidFill>
                  <a:srgbClr val="00B0F0"/>
                </a:solidFill>
                <a:latin typeface="Calibri"/>
              </a:rPr>
              <a:t>2  </a:t>
            </a:r>
            <a:r>
              <a:rPr lang="cs-CZ" sz="2000" b="1" dirty="0" smtClean="0">
                <a:latin typeface="Calibri"/>
              </a:rPr>
              <a:t>            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</a:t>
            </a:r>
            <a:r>
              <a:rPr lang="cs-CZ" sz="2000" dirty="0" smtClean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9</a:t>
            </a:r>
            <a:r>
              <a:rPr lang="cs-CZ" sz="2000" dirty="0" smtClean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b. –  </a:t>
            </a:r>
            <a:r>
              <a:rPr lang="cs-CZ" sz="2000" dirty="0" smtClean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6 </a:t>
            </a:r>
            <a:r>
              <a:rPr lang="cs-CZ" sz="2000" dirty="0" smtClean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b.</a:t>
            </a:r>
            <a:r>
              <a:rPr lang="cs-CZ" sz="2000" b="1" dirty="0" smtClean="0">
                <a:latin typeface="Calibri"/>
              </a:rPr>
              <a:t>        </a:t>
            </a:r>
            <a:r>
              <a:rPr lang="cs-CZ" sz="2000" b="1" dirty="0" smtClean="0">
                <a:latin typeface="Calibri"/>
              </a:rPr>
              <a:t>   </a:t>
            </a:r>
            <a:r>
              <a:rPr lang="cs-CZ" sz="2000" b="1" dirty="0" smtClean="0">
                <a:solidFill>
                  <a:srgbClr val="00B0F0"/>
                </a:solidFill>
                <a:latin typeface="Calibri"/>
              </a:rPr>
              <a:t>3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</a:t>
            </a:r>
            <a:r>
              <a:rPr lang="cs-CZ" sz="2000" dirty="0" smtClean="0">
                <a:latin typeface="Calibri"/>
              </a:rPr>
              <a:t>    5 </a:t>
            </a:r>
            <a:r>
              <a:rPr lang="cs-CZ" sz="2000" dirty="0" smtClean="0">
                <a:latin typeface="Calibri"/>
              </a:rPr>
              <a:t>b. –   </a:t>
            </a:r>
            <a:r>
              <a:rPr lang="cs-CZ" sz="2000" dirty="0" smtClean="0">
                <a:latin typeface="Calibri"/>
              </a:rPr>
              <a:t>3 </a:t>
            </a:r>
            <a:r>
              <a:rPr lang="cs-CZ" sz="2000" dirty="0" smtClean="0">
                <a:latin typeface="Calibri"/>
              </a:rPr>
              <a:t>b.         </a:t>
            </a:r>
            <a:r>
              <a:rPr lang="cs-CZ" sz="2000" dirty="0" smtClean="0">
                <a:latin typeface="Calibri"/>
              </a:rPr>
              <a:t>   </a:t>
            </a:r>
            <a:r>
              <a:rPr lang="cs-CZ" sz="2000" b="1" dirty="0" smtClean="0">
                <a:solidFill>
                  <a:srgbClr val="00B0F0"/>
                </a:solidFill>
                <a:latin typeface="Calibri"/>
              </a:rPr>
              <a:t>4</a:t>
            </a: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</a:t>
            </a:r>
            <a:r>
              <a:rPr lang="cs-CZ" sz="2000" dirty="0" smtClean="0">
                <a:latin typeface="Calibri"/>
              </a:rPr>
              <a:t>   2 </a:t>
            </a:r>
            <a:r>
              <a:rPr lang="cs-CZ" sz="2000" dirty="0" err="1" smtClean="0">
                <a:latin typeface="Calibri"/>
              </a:rPr>
              <a:t>b</a:t>
            </a:r>
            <a:r>
              <a:rPr lang="cs-CZ" sz="2000" dirty="0" smtClean="0">
                <a:latin typeface="Calibri"/>
              </a:rPr>
              <a:t>. </a:t>
            </a:r>
            <a:r>
              <a:rPr lang="cs-CZ" sz="2000" dirty="0" smtClean="0">
                <a:latin typeface="Calibri"/>
              </a:rPr>
              <a:t>–   0 b.  </a:t>
            </a:r>
            <a:r>
              <a:rPr lang="cs-CZ" sz="2000" b="1" dirty="0" smtClean="0">
                <a:latin typeface="Calibri"/>
              </a:rPr>
              <a:t>          </a:t>
            </a:r>
            <a:r>
              <a:rPr lang="cs-CZ" sz="2000" b="1" dirty="0" smtClean="0">
                <a:solidFill>
                  <a:srgbClr val="00B0F0"/>
                </a:solidFill>
                <a:latin typeface="Calibri"/>
              </a:rPr>
              <a:t>5</a:t>
            </a:r>
            <a:endParaRPr lang="cs-CZ" sz="2000" b="1" dirty="0" smtClean="0">
              <a:solidFill>
                <a:srgbClr val="00B0F0"/>
              </a:solidFill>
              <a:latin typeface="Calibri"/>
            </a:endParaRP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</a:t>
            </a: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</a:t>
            </a: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                                                        </a:t>
            </a:r>
            <a:endParaRPr lang="cs-CZ" sz="2000" b="1" dirty="0" smtClean="0">
              <a:latin typeface="Calibri"/>
            </a:endParaRP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                 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Font typeface="Arial" pitchFamily="34"/>
              <a:buChar char="•"/>
            </a:pPr>
            <a:endParaRPr lang="cs-CZ" dirty="0">
              <a:latin typeface="Calibri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40848168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108000" indent="0">
              <a:buNone/>
            </a:pPr>
            <a:r>
              <a:rPr lang="cs-CZ" dirty="0"/>
              <a:t>-</a:t>
            </a:r>
            <a:r>
              <a:rPr lang="cs-CZ" dirty="0" smtClean="0"/>
              <a:t> </a:t>
            </a:r>
            <a:r>
              <a:rPr lang="cs-CZ" dirty="0" err="1" smtClean="0"/>
              <a:t>Ilustrace:office.microsoft.com</a:t>
            </a:r>
            <a:endParaRPr lang="cs-CZ" dirty="0" smtClean="0"/>
          </a:p>
          <a:p>
            <a:pPr marL="108000" indent="0">
              <a:buNone/>
            </a:pPr>
            <a:r>
              <a:rPr lang="cs-CZ" sz="2800" dirty="0" smtClean="0"/>
              <a:t>- Testové otázky : archiv autora</a:t>
            </a:r>
            <a:endParaRPr lang="cs-CZ" sz="2800" dirty="0"/>
          </a:p>
          <a:p>
            <a:endParaRPr lang="cs-CZ" sz="2800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="" xmlns:p14="http://schemas.microsoft.com/office/powerpoint/2010/main" val="3138099591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1170</TotalTime>
  <Words>991</Words>
  <Application>Microsoft Office PowerPoint</Application>
  <PresentationFormat>Předvádění na obrazovce (4:3)</PresentationFormat>
  <Paragraphs>159</Paragraphs>
  <Slides>11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Snímek 1</vt:lpstr>
      <vt:lpstr>Anotace</vt:lpstr>
      <vt:lpstr>Síly a jejich vlastnosti, test – List 1 </vt:lpstr>
      <vt:lpstr>Síly a jejich vlastnosti, test – List 2 </vt:lpstr>
      <vt:lpstr>Síly a jejich vlastnosti, test – List 3 </vt:lpstr>
      <vt:lpstr>Síly a jejich vlastnosti, test – List 4 </vt:lpstr>
      <vt:lpstr>Síly a jejich vlastnosti, test – List 5 </vt:lpstr>
      <vt:lpstr>Síly a jejich vlastnosti, test – List 6 </vt:lpstr>
      <vt:lpstr>Síly a jejich vlastnosti, test – řešení</vt:lpstr>
      <vt:lpstr>Síly a jejich vlastnosti, test – návrh hodnocení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 A S</dc:title>
  <dc:creator>Škola</dc:creator>
  <cp:lastModifiedBy>Škola</cp:lastModifiedBy>
  <cp:revision>104</cp:revision>
  <dcterms:created xsi:type="dcterms:W3CDTF">2012-06-01T22:10:47Z</dcterms:created>
  <dcterms:modified xsi:type="dcterms:W3CDTF">2013-03-12T14:37:05Z</dcterms:modified>
</cp:coreProperties>
</file>