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2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45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66DAF-EB1F-4A34-B827-D17E4F9CE46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B879F2-8801-432F-98F0-25B42C489D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84188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66DAF-EB1F-4A34-B827-D17E4F9CE46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B879F2-8801-432F-98F0-25B42C489D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1456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66DAF-EB1F-4A34-B827-D17E4F9CE46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B879F2-8801-432F-98F0-25B42C489D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30040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66DAF-EB1F-4A34-B827-D17E4F9CE46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B879F2-8801-432F-98F0-25B42C489D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1546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66DAF-EB1F-4A34-B827-D17E4F9CE46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B879F2-8801-432F-98F0-25B42C489D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09504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66DAF-EB1F-4A34-B827-D17E4F9CE46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B879F2-8801-432F-98F0-25B42C489D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85305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66DAF-EB1F-4A34-B827-D17E4F9CE46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B879F2-8801-432F-98F0-25B42C489D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37432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66DAF-EB1F-4A34-B827-D17E4F9CE46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B879F2-8801-432F-98F0-25B42C489D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1156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66DAF-EB1F-4A34-B827-D17E4F9CE46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B879F2-8801-432F-98F0-25B42C489D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94151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66DAF-EB1F-4A34-B827-D17E4F9CE46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B879F2-8801-432F-98F0-25B42C489D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596098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66DAF-EB1F-4A34-B827-D17E4F9CE46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B879F2-8801-432F-98F0-25B42C489D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19687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566DAF-EB1F-4A34-B827-D17E4F9CE46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B879F2-8801-432F-98F0-25B42C489D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14421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fontAlgn="base"/>
            <a:r>
              <a:rPr lang="cs-CZ" dirty="0" smtClean="0"/>
              <a:t>NÁZEV ŠKOLY:</a:t>
            </a:r>
          </a:p>
          <a:p>
            <a:pPr fontAlgn="base"/>
            <a:r>
              <a:rPr lang="cs-CZ" dirty="0" smtClean="0"/>
              <a:t>ZÁKLADNÍ ŠKOLA TIŠICE, okres MĚLNÍK</a:t>
            </a:r>
          </a:p>
          <a:p>
            <a:pPr fontAlgn="base"/>
            <a:r>
              <a:rPr lang="cs-CZ" dirty="0" smtClean="0"/>
              <a:t>AUTOR:</a:t>
            </a:r>
          </a:p>
          <a:p>
            <a:pPr fontAlgn="base"/>
            <a:r>
              <a:rPr lang="cs-CZ" dirty="0" smtClean="0"/>
              <a:t>Mgr. Simona </a:t>
            </a:r>
            <a:r>
              <a:rPr lang="cs-CZ" dirty="0" err="1" smtClean="0"/>
              <a:t>Rendeková</a:t>
            </a:r>
            <a:endParaRPr lang="cs-CZ" dirty="0" smtClean="0"/>
          </a:p>
          <a:p>
            <a:pPr fontAlgn="base"/>
            <a:r>
              <a:rPr lang="cs-CZ" dirty="0" smtClean="0"/>
              <a:t>NÁZEV:</a:t>
            </a:r>
          </a:p>
          <a:p>
            <a:pPr fontAlgn="base"/>
            <a:r>
              <a:rPr lang="cs-CZ" dirty="0" smtClean="0"/>
              <a:t>VY_32_INOVACE_08_VYJMENOVANÁ SLOVA_PŘIŘAZENÍ PŘÍBUZNÝCH A VYJMENOVANÝCH SLOV PO M</a:t>
            </a:r>
          </a:p>
          <a:p>
            <a:pPr fontAlgn="base"/>
            <a:endParaRPr lang="cs-CZ" dirty="0" smtClean="0"/>
          </a:p>
          <a:p>
            <a:pPr fontAlgn="base"/>
            <a:r>
              <a:rPr lang="cs-CZ" dirty="0" smtClean="0"/>
              <a:t>ČÍSLO PROJEKTU:</a:t>
            </a:r>
          </a:p>
          <a:p>
            <a:pPr fontAlgn="base"/>
            <a:r>
              <a:rPr lang="cs-CZ" dirty="0" smtClean="0"/>
              <a:t>CZ.1.07/1.4.00/21.3130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332656"/>
            <a:ext cx="5407152" cy="1045464"/>
          </a:xfrm>
          <a:prstGeom prst="rect">
            <a:avLst/>
          </a:prstGeom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fontAlgn="base"/>
            <a:r>
              <a:rPr lang="cs-CZ" dirty="0" smtClean="0"/>
              <a:t>ANOTACE:</a:t>
            </a:r>
          </a:p>
          <a:p>
            <a:pPr fontAlgn="base"/>
            <a:r>
              <a:rPr lang="cs-CZ" dirty="0" smtClean="0"/>
              <a:t>Materiál je určen pro žáky od 3. tříd, slouží k procvičení  vyjmenovaných slov a slov příbuzných</a:t>
            </a:r>
          </a:p>
          <a:p>
            <a:pPr fontAlgn="base"/>
            <a:r>
              <a:rPr lang="cs-CZ" dirty="0" smtClean="0"/>
              <a:t>JAZYK:</a:t>
            </a:r>
          </a:p>
          <a:p>
            <a:pPr fontAlgn="base"/>
            <a:r>
              <a:rPr lang="cs-CZ" dirty="0" smtClean="0"/>
              <a:t>Čeština</a:t>
            </a:r>
          </a:p>
          <a:p>
            <a:pPr fontAlgn="base"/>
            <a:r>
              <a:rPr lang="cs-CZ" dirty="0" smtClean="0"/>
              <a:t>OČEKÁVANÝ VÝSTUP:</a:t>
            </a:r>
          </a:p>
          <a:p>
            <a:pPr fontAlgn="base"/>
            <a:r>
              <a:rPr lang="cs-CZ" dirty="0" smtClean="0"/>
              <a:t>Žák přiřazuje příbuzná slova k vyjmenovaným slovům</a:t>
            </a:r>
          </a:p>
          <a:p>
            <a:pPr fontAlgn="base"/>
            <a:r>
              <a:rPr lang="cs-CZ" dirty="0" smtClean="0"/>
              <a:t>KLÍČOVÁ SLOVA:</a:t>
            </a:r>
          </a:p>
          <a:p>
            <a:pPr fontAlgn="base"/>
            <a:r>
              <a:rPr lang="cs-CZ" dirty="0" smtClean="0"/>
              <a:t>vyjmenovaná slova, obojetné souhlásky, příbuzná slova</a:t>
            </a:r>
          </a:p>
          <a:p>
            <a:pPr fontAlgn="base"/>
            <a:r>
              <a:rPr lang="cs-CZ" dirty="0" smtClean="0"/>
              <a:t>DRUH INTERAKTIVITY:</a:t>
            </a:r>
          </a:p>
          <a:p>
            <a:pPr fontAlgn="base"/>
            <a:r>
              <a:rPr lang="cs-CZ" dirty="0" smtClean="0"/>
              <a:t>Procvičování</a:t>
            </a:r>
          </a:p>
          <a:p>
            <a:pPr fontAlgn="base"/>
            <a:r>
              <a:rPr lang="cs-CZ" dirty="0" smtClean="0"/>
              <a:t>CÍLOVÁ SKUPINA:</a:t>
            </a:r>
          </a:p>
          <a:p>
            <a:pPr fontAlgn="base"/>
            <a:r>
              <a:rPr lang="cs-CZ" dirty="0" smtClean="0"/>
              <a:t>Žák</a:t>
            </a:r>
          </a:p>
          <a:p>
            <a:pPr fontAlgn="base"/>
            <a:r>
              <a:rPr lang="cs-CZ" dirty="0" smtClean="0"/>
              <a:t>STUPEŇ A TYP VZDĚLÁNÍ:</a:t>
            </a:r>
          </a:p>
          <a:p>
            <a:pPr fontAlgn="base"/>
            <a:r>
              <a:rPr lang="cs-CZ" dirty="0" smtClean="0"/>
              <a:t>Základní vzdělávání – první stupeň</a:t>
            </a:r>
          </a:p>
          <a:p>
            <a:pPr fontAlgn="base"/>
            <a:r>
              <a:rPr lang="cs-CZ" dirty="0" smtClean="0"/>
              <a:t>TYPICKÁ VĚKOVÁ SKUPINA</a:t>
            </a:r>
          </a:p>
          <a:p>
            <a:pPr fontAlgn="base"/>
            <a:r>
              <a:rPr lang="cs-CZ" dirty="0" smtClean="0"/>
              <a:t>Od 3.ročníku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332656"/>
            <a:ext cx="5407152" cy="1045464"/>
          </a:xfrm>
          <a:prstGeom prst="rect">
            <a:avLst/>
          </a:prstGeom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4880" y="151775"/>
            <a:ext cx="3096344" cy="461665"/>
          </a:xfrm>
          <a:prstGeom prst="rect">
            <a:avLst/>
          </a:prstGeom>
          <a:ln/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my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4880" y="866329"/>
            <a:ext cx="3096344" cy="461665"/>
          </a:xfrm>
          <a:prstGeom prst="rect">
            <a:avLst/>
          </a:prstGeom>
          <a:ln/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mýt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4880" y="1623822"/>
            <a:ext cx="3096344" cy="461665"/>
          </a:xfrm>
          <a:prstGeom prst="rect">
            <a:avLst/>
          </a:prstGeom>
          <a:ln/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myslit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4880" y="2450505"/>
            <a:ext cx="3096344" cy="461665"/>
          </a:xfrm>
          <a:prstGeom prst="rect">
            <a:avLst/>
          </a:prstGeom>
          <a:ln/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mýlit se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4880" y="3216970"/>
            <a:ext cx="3096344" cy="461665"/>
          </a:xfrm>
          <a:prstGeom prst="rect">
            <a:avLst/>
          </a:prstGeom>
          <a:ln/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hmyz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4880" y="3983270"/>
            <a:ext cx="3096344" cy="461665"/>
          </a:xfrm>
          <a:prstGeom prst="rect">
            <a:avLst/>
          </a:prstGeom>
          <a:ln/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myš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4880" y="4771202"/>
            <a:ext cx="3096344" cy="461665"/>
          </a:xfrm>
          <a:prstGeom prst="rect">
            <a:avLst/>
          </a:prstGeom>
          <a:ln/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hlemýžď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151775"/>
            <a:ext cx="3096344" cy="461665"/>
          </a:xfrm>
          <a:prstGeom prst="rect">
            <a:avLst/>
          </a:prstGeom>
          <a:ln/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mýtit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96136" y="866329"/>
            <a:ext cx="3096344" cy="461665"/>
          </a:xfrm>
          <a:prstGeom prst="rect">
            <a:avLst/>
          </a:prstGeom>
          <a:ln/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zamykat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96136" y="1623822"/>
            <a:ext cx="3096344" cy="461665"/>
          </a:xfrm>
          <a:prstGeom prst="rect">
            <a:avLst/>
          </a:prstGeom>
          <a:ln/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smýkat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96136" y="2450504"/>
            <a:ext cx="3096344" cy="461665"/>
          </a:xfrm>
          <a:prstGeom prst="rect">
            <a:avLst/>
          </a:prstGeom>
          <a:ln/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dmýchat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96136" y="3216969"/>
            <a:ext cx="3096344" cy="461665"/>
          </a:xfrm>
          <a:prstGeom prst="rect">
            <a:avLst/>
          </a:prstGeom>
          <a:ln/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chmýří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96136" y="3983269"/>
            <a:ext cx="3096344" cy="461665"/>
          </a:xfrm>
          <a:prstGeom prst="rect">
            <a:avLst/>
          </a:prstGeom>
          <a:ln/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nachomýtnout se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796136" y="4767053"/>
            <a:ext cx="3096344" cy="461665"/>
          </a:xfrm>
          <a:prstGeom prst="rect">
            <a:avLst/>
          </a:prstGeom>
          <a:ln/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Litomyšl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483768" y="5805264"/>
            <a:ext cx="4176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zlomyslný</a:t>
            </a:r>
            <a:endParaRPr lang="cs-CZ" sz="4800" b="1" dirty="0"/>
          </a:p>
        </p:txBody>
      </p:sp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3995936" y="2450504"/>
            <a:ext cx="1152128" cy="122813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6236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grpId="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mph" presetSubtype="0" fill="hold" grpId="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mph" presetSubtype="0" fill="hold" grpId="5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mph" presetSubtype="0" fill="hold" grpId="6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mph" presetSubtype="0" fill="hold" grpId="7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mph" presetSubtype="0" fill="hold" grpId="8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mph" presetSubtype="0" fill="hold" grpId="9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mph" presetSubtype="0" fill="hold" grpId="1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mph" presetSubtype="0" fill="hold" grpId="1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mph" presetSubtype="0" fill="hold" grpId="1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6" presetClass="emph" presetSubtype="0" fill="hold" grpId="1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6" presetClass="emph" presetSubtype="0" fill="hold" grpId="1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34" presetClass="emph" presetSubtype="0" fill="hold" grpId="15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0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0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09" presetID="16" presetClass="emph" presetSubtype="0" fill="hold" grpId="16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1CF25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1CF25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900"/>
                            </p:stCondLst>
                            <p:childTnLst>
                              <p:par>
                                <p:cTn id="114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18" grpId="0"/>
      <p:bldP spid="18" grpId="2"/>
      <p:bldP spid="18" grpId="3"/>
      <p:bldP spid="18" grpId="4"/>
      <p:bldP spid="18" grpId="5"/>
      <p:bldP spid="18" grpId="6"/>
      <p:bldP spid="18" grpId="7"/>
      <p:bldP spid="18" grpId="8"/>
      <p:bldP spid="18" grpId="9"/>
      <p:bldP spid="18" grpId="10"/>
      <p:bldP spid="18" grpId="11"/>
      <p:bldP spid="18" grpId="12"/>
      <p:bldP spid="18" grpId="13"/>
      <p:bldP spid="18" grpId="14"/>
      <p:bldP spid="18" grpId="15"/>
      <p:bldP spid="18" grpId="16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4880" y="151774"/>
            <a:ext cx="3096344" cy="461665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my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4880" y="866328"/>
            <a:ext cx="3096344" cy="461665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mýt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4880" y="1623821"/>
            <a:ext cx="3096344" cy="461665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myslit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4880" y="2450504"/>
            <a:ext cx="3096344" cy="461665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mýlit se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4880" y="3216969"/>
            <a:ext cx="3096344" cy="461665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hmyz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4880" y="3983269"/>
            <a:ext cx="3096344" cy="461665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myš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4880" y="4771201"/>
            <a:ext cx="3096344" cy="461665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hlemýžď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151775"/>
            <a:ext cx="3096344" cy="461665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mýtit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96136" y="866329"/>
            <a:ext cx="3096344" cy="461665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zamykat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96136" y="1623822"/>
            <a:ext cx="3096344" cy="461665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smýkat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96136" y="2450504"/>
            <a:ext cx="3096344" cy="461665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dmýchat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96136" y="3216969"/>
            <a:ext cx="3096344" cy="461665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chmýří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96136" y="3983269"/>
            <a:ext cx="3096344" cy="461665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nachomýtnout se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796136" y="4767052"/>
            <a:ext cx="3096344" cy="461665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Litomyšl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483768" y="5805264"/>
            <a:ext cx="4176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dmychadlo</a:t>
            </a:r>
            <a:endParaRPr lang="cs-CZ" sz="4800" b="1" dirty="0"/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3995936" y="2450504"/>
            <a:ext cx="1152128" cy="122813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823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mph" presetSubtype="0" fill="hold" grpId="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mph" presetSubtype="0" fill="hold" grpId="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mph" presetSubtype="0" fill="hold" grpId="5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mph" presetSubtype="0" fill="hold" grpId="6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mph" presetSubtype="0" fill="hold" grpId="7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mph" presetSubtype="0" fill="hold" grpId="8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mph" presetSubtype="0" fill="hold" grpId="9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4" presetClass="emph" presetSubtype="0" fill="hold" grpId="1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7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8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1" presetID="16" presetClass="emph" presetSubtype="0" fill="hold" grpId="15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1CF25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1CF25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900"/>
                            </p:stCondLst>
                            <p:childTnLst>
                              <p:par>
                                <p:cTn id="86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6" presetClass="emph" presetSubtype="0" fill="hold" grpId="1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6" presetClass="emph" presetSubtype="0" fill="hold" grpId="1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6" presetClass="emph" presetSubtype="0" fill="hold" grpId="1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6" presetClass="emph" presetSubtype="0" fill="hold" grpId="1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18" grpId="0"/>
      <p:bldP spid="18" grpId="1"/>
      <p:bldP spid="18" grpId="2"/>
      <p:bldP spid="18" grpId="3"/>
      <p:bldP spid="18" grpId="4"/>
      <p:bldP spid="18" grpId="5"/>
      <p:bldP spid="18" grpId="6"/>
      <p:bldP spid="18" grpId="7"/>
      <p:bldP spid="18" grpId="8"/>
      <p:bldP spid="18" grpId="9"/>
      <p:bldP spid="18" grpId="10"/>
      <p:bldP spid="18" grpId="11"/>
      <p:bldP spid="18" grpId="12"/>
      <p:bldP spid="18" grpId="13"/>
      <p:bldP spid="18" grpId="14"/>
      <p:bldP spid="18" grpId="15"/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4880" y="151775"/>
            <a:ext cx="3096344" cy="461665"/>
          </a:xfrm>
          <a:prstGeom prst="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my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4880" y="866329"/>
            <a:ext cx="3096344" cy="461665"/>
          </a:xfrm>
          <a:prstGeom prst="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mýt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4880" y="1623822"/>
            <a:ext cx="3096344" cy="461665"/>
          </a:xfrm>
          <a:prstGeom prst="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myslit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4880" y="2450505"/>
            <a:ext cx="3096344" cy="461665"/>
          </a:xfrm>
          <a:prstGeom prst="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mýlit se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4880" y="3216970"/>
            <a:ext cx="3096344" cy="461665"/>
          </a:xfrm>
          <a:prstGeom prst="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hmyz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4880" y="3983270"/>
            <a:ext cx="3096344" cy="461665"/>
          </a:xfrm>
          <a:prstGeom prst="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myš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4880" y="4771202"/>
            <a:ext cx="3096344" cy="461665"/>
          </a:xfrm>
          <a:prstGeom prst="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hlemýžď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151775"/>
            <a:ext cx="3096344" cy="461665"/>
          </a:xfrm>
          <a:prstGeom prst="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mýtit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96136" y="866329"/>
            <a:ext cx="3096344" cy="461665"/>
          </a:xfrm>
          <a:prstGeom prst="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zamykat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96136" y="1623822"/>
            <a:ext cx="3096344" cy="461665"/>
          </a:xfrm>
          <a:prstGeom prst="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smýkat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96136" y="2450504"/>
            <a:ext cx="3096344" cy="461665"/>
          </a:xfrm>
          <a:prstGeom prst="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dmýchat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96136" y="3216969"/>
            <a:ext cx="3096344" cy="461665"/>
          </a:xfrm>
          <a:prstGeom prst="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chmýří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96136" y="3983269"/>
            <a:ext cx="3096344" cy="461665"/>
          </a:xfrm>
          <a:prstGeom prst="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nachomýtnout se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796136" y="4767053"/>
            <a:ext cx="3096344" cy="461665"/>
          </a:xfrm>
          <a:prstGeom prst="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Litomyšl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483768" y="5805264"/>
            <a:ext cx="4176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mýdlo</a:t>
            </a:r>
            <a:endParaRPr lang="cs-CZ" sz="4800" b="1" dirty="0"/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3995936" y="2450504"/>
            <a:ext cx="1152128" cy="122813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823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4" presetClass="emph" presetSubtype="0" fill="hold" grpId="1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5" presetID="16" presetClass="emph" presetSubtype="0" fill="hold" grpId="15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1CF25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1CF25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00"/>
                            </p:stCondLst>
                            <p:childTnLst>
                              <p:par>
                                <p:cTn id="3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mph" presetSubtype="0" fill="hold" grpId="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mph" presetSubtype="0" fill="hold" grpId="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mph" presetSubtype="0" fill="hold" grpId="5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mph" presetSubtype="0" fill="hold" grpId="6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6" presetClass="emph" presetSubtype="0" fill="hold" grpId="7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mph" presetSubtype="0" fill="hold" grpId="8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6" presetClass="emph" presetSubtype="0" fill="hold" grpId="9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mph" presetSubtype="0" fill="hold" grpId="1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6" presetClass="emph" presetSubtype="0" fill="hold" grpId="1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6" presetClass="emph" presetSubtype="0" fill="hold" grpId="1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6" presetClass="emph" presetSubtype="0" fill="hold" grpId="1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18" grpId="0"/>
      <p:bldP spid="18" grpId="1"/>
      <p:bldP spid="18" grpId="2"/>
      <p:bldP spid="18" grpId="3"/>
      <p:bldP spid="18" grpId="4"/>
      <p:bldP spid="18" grpId="5"/>
      <p:bldP spid="18" grpId="6"/>
      <p:bldP spid="18" grpId="7"/>
      <p:bldP spid="18" grpId="8"/>
      <p:bldP spid="18" grpId="9"/>
      <p:bldP spid="18" grpId="10"/>
      <p:bldP spid="18" grpId="11"/>
      <p:bldP spid="18" grpId="12"/>
      <p:bldP spid="18" grpId="13"/>
      <p:bldP spid="18" grpId="14"/>
      <p:bldP spid="18" grpId="15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4880" y="151775"/>
            <a:ext cx="3096344" cy="461665"/>
          </a:xfrm>
          <a:prstGeom prst="rect">
            <a:avLst/>
          </a:prstGeom>
          <a:ln/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my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4880" y="866329"/>
            <a:ext cx="3096344" cy="461665"/>
          </a:xfrm>
          <a:prstGeom prst="rect">
            <a:avLst/>
          </a:prstGeom>
          <a:ln/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mýt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4880" y="1623822"/>
            <a:ext cx="3096344" cy="461665"/>
          </a:xfrm>
          <a:prstGeom prst="rect">
            <a:avLst/>
          </a:prstGeom>
          <a:ln/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myslit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4880" y="2450505"/>
            <a:ext cx="3096344" cy="461665"/>
          </a:xfrm>
          <a:prstGeom prst="rect">
            <a:avLst/>
          </a:prstGeom>
          <a:ln/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mýlit se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4880" y="3216970"/>
            <a:ext cx="3096344" cy="461665"/>
          </a:xfrm>
          <a:prstGeom prst="rect">
            <a:avLst/>
          </a:prstGeom>
          <a:ln/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hmyz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4880" y="3983270"/>
            <a:ext cx="3096344" cy="461665"/>
          </a:xfrm>
          <a:prstGeom prst="rect">
            <a:avLst/>
          </a:prstGeom>
          <a:ln/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myš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4880" y="4771202"/>
            <a:ext cx="3096344" cy="461665"/>
          </a:xfrm>
          <a:prstGeom prst="rect">
            <a:avLst/>
          </a:prstGeom>
          <a:ln/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hlemýžď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151775"/>
            <a:ext cx="3096344" cy="461665"/>
          </a:xfrm>
          <a:prstGeom prst="rect">
            <a:avLst/>
          </a:prstGeom>
          <a:ln/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mýtit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96136" y="866329"/>
            <a:ext cx="3096344" cy="461665"/>
          </a:xfrm>
          <a:prstGeom prst="rect">
            <a:avLst/>
          </a:prstGeom>
          <a:ln/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zamykat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96136" y="1623822"/>
            <a:ext cx="3096344" cy="461665"/>
          </a:xfrm>
          <a:prstGeom prst="rect">
            <a:avLst/>
          </a:prstGeom>
          <a:ln/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smýkat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96136" y="2450504"/>
            <a:ext cx="3096344" cy="461665"/>
          </a:xfrm>
          <a:prstGeom prst="rect">
            <a:avLst/>
          </a:prstGeom>
          <a:ln/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dmýchat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96136" y="3216969"/>
            <a:ext cx="3096344" cy="461665"/>
          </a:xfrm>
          <a:prstGeom prst="rect">
            <a:avLst/>
          </a:prstGeom>
          <a:ln/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chmýří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96136" y="3983269"/>
            <a:ext cx="3096344" cy="461665"/>
          </a:xfrm>
          <a:prstGeom prst="rect">
            <a:avLst/>
          </a:prstGeom>
          <a:ln/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nachomýtnout se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796136" y="4767053"/>
            <a:ext cx="3096344" cy="461665"/>
          </a:xfrm>
          <a:prstGeom prst="rect">
            <a:avLst/>
          </a:prstGeom>
          <a:ln/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Litomyšl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483768" y="5805264"/>
            <a:ext cx="4176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litomyšlský</a:t>
            </a:r>
            <a:endParaRPr lang="cs-CZ" sz="4800" b="1" dirty="0"/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3995936" y="2450504"/>
            <a:ext cx="1152128" cy="122813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823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mph" presetSubtype="0" fill="hold" grpId="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mph" presetSubtype="0" fill="hold" grpId="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mph" presetSubtype="0" fill="hold" grpId="5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mph" presetSubtype="0" fill="hold" grpId="6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mph" presetSubtype="0" fill="hold" grpId="7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mph" presetSubtype="0" fill="hold" grpId="8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mph" presetSubtype="0" fill="hold" grpId="9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mph" presetSubtype="0" fill="hold" grpId="1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mph" presetSubtype="0" fill="hold" grpId="1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6" presetClass="emph" presetSubtype="0" fill="hold" grpId="1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4" presetClass="emph" presetSubtype="0" fill="hold" grpId="1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9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9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02" presetID="16" presetClass="emph" presetSubtype="0" fill="hold" grpId="15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1CF25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1CF25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1000"/>
                            </p:stCondLst>
                            <p:childTnLst>
                              <p:par>
                                <p:cTn id="10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6" presetClass="emph" presetSubtype="0" fill="hold" grpId="1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18" grpId="0"/>
      <p:bldP spid="18" grpId="1"/>
      <p:bldP spid="18" grpId="2"/>
      <p:bldP spid="18" grpId="3"/>
      <p:bldP spid="18" grpId="4"/>
      <p:bldP spid="18" grpId="5"/>
      <p:bldP spid="18" grpId="6"/>
      <p:bldP spid="18" grpId="7"/>
      <p:bldP spid="18" grpId="8"/>
      <p:bldP spid="18" grpId="9"/>
      <p:bldP spid="18" grpId="10"/>
      <p:bldP spid="18" grpId="11"/>
      <p:bldP spid="18" grpId="12"/>
      <p:bldP spid="18" grpId="13"/>
      <p:bldP spid="18" grpId="14"/>
      <p:bldP spid="18" grpId="15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4880" y="151775"/>
            <a:ext cx="3096344" cy="461665"/>
          </a:xfrm>
          <a:prstGeom prst="rect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my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4880" y="866329"/>
            <a:ext cx="3096344" cy="461665"/>
          </a:xfrm>
          <a:prstGeom prst="rect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mýt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4880" y="1623822"/>
            <a:ext cx="3096344" cy="461665"/>
          </a:xfrm>
          <a:prstGeom prst="rect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myslit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4880" y="2450505"/>
            <a:ext cx="3096344" cy="461665"/>
          </a:xfrm>
          <a:prstGeom prst="rect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mýlit se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4880" y="3216970"/>
            <a:ext cx="3096344" cy="461665"/>
          </a:xfrm>
          <a:prstGeom prst="rect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hmyz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4880" y="3983270"/>
            <a:ext cx="3096344" cy="461665"/>
          </a:xfrm>
          <a:prstGeom prst="rect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myš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4880" y="4771202"/>
            <a:ext cx="3096344" cy="461665"/>
          </a:xfrm>
          <a:prstGeom prst="rect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hlemýžď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151775"/>
            <a:ext cx="3096344" cy="461665"/>
          </a:xfrm>
          <a:prstGeom prst="rect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mýtit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96136" y="866329"/>
            <a:ext cx="3096344" cy="461665"/>
          </a:xfrm>
          <a:prstGeom prst="rect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zamykat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96136" y="1623822"/>
            <a:ext cx="3096344" cy="461665"/>
          </a:xfrm>
          <a:prstGeom prst="rect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smýkat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96136" y="2450504"/>
            <a:ext cx="3096344" cy="461665"/>
          </a:xfrm>
          <a:prstGeom prst="rect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dmýchat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96136" y="3216969"/>
            <a:ext cx="3096344" cy="461665"/>
          </a:xfrm>
          <a:prstGeom prst="rect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chmýří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96136" y="3983269"/>
            <a:ext cx="3096344" cy="461665"/>
          </a:xfrm>
          <a:prstGeom prst="rect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nachomýtnout se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796136" y="4767053"/>
            <a:ext cx="3096344" cy="461665"/>
          </a:xfrm>
          <a:prstGeom prst="rect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Litomyšl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483768" y="5805264"/>
            <a:ext cx="4176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omyl</a:t>
            </a:r>
            <a:endParaRPr lang="cs-CZ" sz="4800" b="1" dirty="0"/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3995936" y="2450504"/>
            <a:ext cx="1152128" cy="122813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823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2" presetID="16" presetClass="emph" presetSubtype="0" fill="hold" grpId="15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1CF25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1CF25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650"/>
                            </p:stCondLst>
                            <p:childTnLst>
                              <p:par>
                                <p:cTn id="3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mph" presetSubtype="0" fill="hold" grpId="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mph" presetSubtype="0" fill="hold" grpId="5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mph" presetSubtype="0" fill="hold" grpId="6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6" presetClass="emph" presetSubtype="0" fill="hold" grpId="7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mph" presetSubtype="0" fill="hold" grpId="8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6" presetClass="emph" presetSubtype="0" fill="hold" grpId="9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mph" presetSubtype="0" fill="hold" grpId="1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6" presetClass="emph" presetSubtype="0" fill="hold" grpId="1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6" presetClass="emph" presetSubtype="0" fill="hold" grpId="1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6" presetClass="emph" presetSubtype="0" fill="hold" grpId="1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6" presetClass="emph" presetSubtype="0" fill="hold" grpId="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18" grpId="0"/>
      <p:bldP spid="18" grpId="1"/>
      <p:bldP spid="18" grpId="2"/>
      <p:bldP spid="18" grpId="3"/>
      <p:bldP spid="18" grpId="4"/>
      <p:bldP spid="18" grpId="5"/>
      <p:bldP spid="18" grpId="6"/>
      <p:bldP spid="18" grpId="7"/>
      <p:bldP spid="18" grpId="8"/>
      <p:bldP spid="18" grpId="9"/>
      <p:bldP spid="18" grpId="10"/>
      <p:bldP spid="18" grpId="11"/>
      <p:bldP spid="18" grpId="12"/>
      <p:bldP spid="18" grpId="13"/>
      <p:bldP spid="18" grpId="14"/>
      <p:bldP spid="18" grpId="15"/>
      <p:bldP spid="1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4880" y="151775"/>
            <a:ext cx="3096344" cy="461665"/>
          </a:xfrm>
          <a:prstGeom prst="rect">
            <a:avLst/>
          </a:prstGeom>
          <a:ln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my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4880" y="866329"/>
            <a:ext cx="3096344" cy="461665"/>
          </a:xfrm>
          <a:prstGeom prst="rect">
            <a:avLst/>
          </a:prstGeom>
          <a:ln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mýt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4880" y="1623822"/>
            <a:ext cx="3096344" cy="461665"/>
          </a:xfrm>
          <a:prstGeom prst="rect">
            <a:avLst/>
          </a:prstGeom>
          <a:ln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myslit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4880" y="2450505"/>
            <a:ext cx="3096344" cy="461665"/>
          </a:xfrm>
          <a:prstGeom prst="rect">
            <a:avLst/>
          </a:prstGeom>
          <a:ln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mýlit se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4880" y="3216970"/>
            <a:ext cx="3096344" cy="461665"/>
          </a:xfrm>
          <a:prstGeom prst="rect">
            <a:avLst/>
          </a:prstGeom>
          <a:ln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hmyz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4880" y="3983270"/>
            <a:ext cx="3096344" cy="461665"/>
          </a:xfrm>
          <a:prstGeom prst="rect">
            <a:avLst/>
          </a:prstGeom>
          <a:ln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myš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4880" y="4771202"/>
            <a:ext cx="3096344" cy="461665"/>
          </a:xfrm>
          <a:prstGeom prst="rect">
            <a:avLst/>
          </a:prstGeom>
          <a:ln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hlemýžď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151775"/>
            <a:ext cx="3096344" cy="461665"/>
          </a:xfrm>
          <a:prstGeom prst="rect">
            <a:avLst/>
          </a:prstGeom>
          <a:ln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mýtit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96136" y="866329"/>
            <a:ext cx="3096344" cy="461665"/>
          </a:xfrm>
          <a:prstGeom prst="rect">
            <a:avLst/>
          </a:prstGeom>
          <a:ln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zamykat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96136" y="1623822"/>
            <a:ext cx="3096344" cy="461665"/>
          </a:xfrm>
          <a:prstGeom prst="rect">
            <a:avLst/>
          </a:prstGeom>
          <a:ln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smýkat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96136" y="2450504"/>
            <a:ext cx="3096344" cy="461665"/>
          </a:xfrm>
          <a:prstGeom prst="rect">
            <a:avLst/>
          </a:prstGeom>
          <a:ln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dmýchat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96136" y="3216969"/>
            <a:ext cx="3096344" cy="461665"/>
          </a:xfrm>
          <a:prstGeom prst="rect">
            <a:avLst/>
          </a:prstGeom>
          <a:ln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chmýří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96136" y="3983269"/>
            <a:ext cx="3096344" cy="461665"/>
          </a:xfrm>
          <a:prstGeom prst="rect">
            <a:avLst/>
          </a:prstGeom>
          <a:ln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nachomýtnout se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796136" y="4767053"/>
            <a:ext cx="3096344" cy="461665"/>
          </a:xfrm>
          <a:prstGeom prst="rect">
            <a:avLst/>
          </a:prstGeom>
          <a:ln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Litomyšl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483768" y="5805264"/>
            <a:ext cx="4176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hmyzožravec</a:t>
            </a:r>
            <a:endParaRPr lang="cs-CZ" sz="4800" b="1" dirty="0"/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3995936" y="2450504"/>
            <a:ext cx="1152128" cy="122813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823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mph" presetSubtype="0" fill="hold" grpId="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4" presetClass="emph" presetSubtype="0" fill="hold" grpId="1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9" presetID="16" presetClass="emph" presetSubtype="0" fill="hold" grpId="15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1CF25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1CF25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mph" presetSubtype="0" fill="hold" grpId="5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mph" presetSubtype="0" fill="hold" grpId="6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6" presetClass="emph" presetSubtype="0" fill="hold" grpId="7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mph" presetSubtype="0" fill="hold" grpId="8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6" presetClass="emph" presetSubtype="0" fill="hold" grpId="9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mph" presetSubtype="0" fill="hold" grpId="1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6" presetClass="emph" presetSubtype="0" fill="hold" grpId="1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6" presetClass="emph" presetSubtype="0" fill="hold" grpId="1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6" presetClass="emph" presetSubtype="0" fill="hold" grpId="1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6" presetClass="emph" presetSubtype="0" fill="hold" grpId="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18" grpId="0"/>
      <p:bldP spid="18" grpId="1"/>
      <p:bldP spid="18" grpId="2"/>
      <p:bldP spid="18" grpId="3"/>
      <p:bldP spid="18" grpId="4"/>
      <p:bldP spid="18" grpId="5"/>
      <p:bldP spid="18" grpId="6"/>
      <p:bldP spid="18" grpId="7"/>
      <p:bldP spid="18" grpId="8"/>
      <p:bldP spid="18" grpId="9"/>
      <p:bldP spid="18" grpId="10"/>
      <p:bldP spid="18" grpId="11"/>
      <p:bldP spid="18" grpId="12"/>
      <p:bldP spid="18" grpId="13"/>
      <p:bldP spid="18" grpId="14"/>
      <p:bldP spid="18" grpId="15"/>
      <p:bldP spid="1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4880" y="151775"/>
            <a:ext cx="3096344" cy="461665"/>
          </a:xfrm>
          <a:prstGeom prst="rect">
            <a:avLst/>
          </a:prstGeo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my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4880" y="866329"/>
            <a:ext cx="3096344" cy="461665"/>
          </a:xfrm>
          <a:prstGeom prst="rect">
            <a:avLst/>
          </a:prstGeo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mýt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4880" y="1623822"/>
            <a:ext cx="3096344" cy="461665"/>
          </a:xfrm>
          <a:prstGeom prst="rect">
            <a:avLst/>
          </a:prstGeo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myslit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4880" y="2450505"/>
            <a:ext cx="3096344" cy="461665"/>
          </a:xfrm>
          <a:prstGeom prst="rect">
            <a:avLst/>
          </a:prstGeo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mýlit se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4880" y="3216970"/>
            <a:ext cx="3096344" cy="461665"/>
          </a:xfrm>
          <a:prstGeom prst="rect">
            <a:avLst/>
          </a:prstGeo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hmyz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4880" y="3983270"/>
            <a:ext cx="3096344" cy="461665"/>
          </a:xfrm>
          <a:prstGeom prst="rect">
            <a:avLst/>
          </a:prstGeo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myš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4880" y="4771202"/>
            <a:ext cx="3096344" cy="461665"/>
          </a:xfrm>
          <a:prstGeom prst="rect">
            <a:avLst/>
          </a:prstGeo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hlemýžď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151775"/>
            <a:ext cx="3096344" cy="461665"/>
          </a:xfrm>
          <a:prstGeom prst="rect">
            <a:avLst/>
          </a:prstGeo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mýtit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96136" y="866329"/>
            <a:ext cx="3096344" cy="461665"/>
          </a:xfrm>
          <a:prstGeom prst="rect">
            <a:avLst/>
          </a:prstGeo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zamykat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96136" y="1623822"/>
            <a:ext cx="3096344" cy="461665"/>
          </a:xfrm>
          <a:prstGeom prst="rect">
            <a:avLst/>
          </a:prstGeo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smýkat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96136" y="2450504"/>
            <a:ext cx="3096344" cy="461665"/>
          </a:xfrm>
          <a:prstGeom prst="rect">
            <a:avLst/>
          </a:prstGeo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dmýchat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96136" y="3216969"/>
            <a:ext cx="3096344" cy="461665"/>
          </a:xfrm>
          <a:prstGeom prst="rect">
            <a:avLst/>
          </a:prstGeo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chmýří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96136" y="3983269"/>
            <a:ext cx="3096344" cy="461665"/>
          </a:xfrm>
          <a:prstGeom prst="rect">
            <a:avLst/>
          </a:prstGeo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nachomýtnout se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796136" y="4767053"/>
            <a:ext cx="3096344" cy="461665"/>
          </a:xfrm>
          <a:prstGeom prst="rect">
            <a:avLst/>
          </a:prstGeo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Litomyšl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483768" y="5805264"/>
            <a:ext cx="4176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odemykat</a:t>
            </a:r>
            <a:endParaRPr lang="cs-CZ" sz="4800" b="1" dirty="0"/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3995936" y="2450504"/>
            <a:ext cx="1152128" cy="122813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823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mph" presetSubtype="0" fill="hold" grpId="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mph" presetSubtype="0" fill="hold" grpId="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mph" presetSubtype="0" fill="hold" grpId="5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mph" presetSubtype="0" fill="hold" grpId="6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mph" presetSubtype="0" fill="hold" grpId="7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4" presetClass="emph" presetSubtype="0" fill="hold" grpId="1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7" presetID="16" presetClass="emph" presetSubtype="0" fill="hold" grpId="15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1CF25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1CF25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850"/>
                            </p:stCondLst>
                            <p:childTnLst>
                              <p:par>
                                <p:cTn id="72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6" presetClass="emph" presetSubtype="0" fill="hold" grpId="9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mph" presetSubtype="0" fill="hold" grpId="1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6" presetClass="emph" presetSubtype="0" fill="hold" grpId="1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6" presetClass="emph" presetSubtype="0" fill="hold" grpId="1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6" presetClass="emph" presetSubtype="0" fill="hold" grpId="1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6" presetClass="emph" presetSubtype="0" fill="hold" grpId="8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18" grpId="0"/>
      <p:bldP spid="18" grpId="1"/>
      <p:bldP spid="18" grpId="2"/>
      <p:bldP spid="18" grpId="3"/>
      <p:bldP spid="18" grpId="4"/>
      <p:bldP spid="18" grpId="5"/>
      <p:bldP spid="18" grpId="6"/>
      <p:bldP spid="18" grpId="7"/>
      <p:bldP spid="18" grpId="8"/>
      <p:bldP spid="18" grpId="9"/>
      <p:bldP spid="18" grpId="10"/>
      <p:bldP spid="18" grpId="11"/>
      <p:bldP spid="18" grpId="12"/>
      <p:bldP spid="18" grpId="13"/>
      <p:bldP spid="18" grpId="14"/>
      <p:bldP spid="18" grpId="15"/>
      <p:bldP spid="1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4880" y="151775"/>
            <a:ext cx="3096344" cy="461665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</a:rPr>
              <a:t>my</a:t>
            </a:r>
            <a:endParaRPr lang="cs-CZ" sz="2400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4880" y="866329"/>
            <a:ext cx="3096344" cy="461665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</a:rPr>
              <a:t>mýt</a:t>
            </a:r>
            <a:endParaRPr lang="cs-CZ" sz="2400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24880" y="1623822"/>
            <a:ext cx="3096344" cy="461665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</a:rPr>
              <a:t>myslit</a:t>
            </a:r>
            <a:endParaRPr lang="cs-CZ" sz="2400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24880" y="2450505"/>
            <a:ext cx="3096344" cy="461665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</a:rPr>
              <a:t>mýlit se</a:t>
            </a:r>
            <a:endParaRPr lang="cs-CZ" sz="2400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24880" y="3216970"/>
            <a:ext cx="3096344" cy="461665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</a:rPr>
              <a:t>hmyz</a:t>
            </a:r>
            <a:endParaRPr lang="cs-CZ" sz="2400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24880" y="3983270"/>
            <a:ext cx="3096344" cy="461665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</a:rPr>
              <a:t>myš</a:t>
            </a:r>
            <a:endParaRPr lang="cs-CZ" sz="2400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24880" y="4771202"/>
            <a:ext cx="3096344" cy="461665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</a:rPr>
              <a:t>hlemýžď</a:t>
            </a:r>
            <a:endParaRPr lang="cs-CZ" sz="2400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151775"/>
            <a:ext cx="3096344" cy="461665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</a:rPr>
              <a:t>mýtit</a:t>
            </a:r>
            <a:endParaRPr lang="cs-CZ" sz="2400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96136" y="866329"/>
            <a:ext cx="3096344" cy="461665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</a:rPr>
              <a:t>zamykat</a:t>
            </a:r>
            <a:endParaRPr lang="cs-CZ" sz="2400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96136" y="1623822"/>
            <a:ext cx="3096344" cy="461665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</a:rPr>
              <a:t>smýkat</a:t>
            </a:r>
            <a:endParaRPr lang="cs-CZ" sz="2400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96136" y="2450504"/>
            <a:ext cx="3096344" cy="461665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</a:rPr>
              <a:t>dmýchat</a:t>
            </a:r>
            <a:endParaRPr lang="cs-CZ" sz="2400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96136" y="3216969"/>
            <a:ext cx="3096344" cy="461665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</a:rPr>
              <a:t>chmýří</a:t>
            </a:r>
            <a:endParaRPr lang="cs-CZ" sz="2400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796136" y="3983269"/>
            <a:ext cx="3096344" cy="461665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</a:rPr>
              <a:t>nachomýtnout se</a:t>
            </a:r>
            <a:endParaRPr lang="cs-CZ" sz="2400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796136" y="4767053"/>
            <a:ext cx="3096344" cy="461665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</a:rPr>
              <a:t>Litomyšl</a:t>
            </a:r>
            <a:endParaRPr lang="cs-CZ" sz="2400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83768" y="5805264"/>
            <a:ext cx="4176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myšák</a:t>
            </a:r>
            <a:endParaRPr lang="cs-CZ" sz="4800" b="1" dirty="0"/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3995936" y="2450504"/>
            <a:ext cx="1152128" cy="122813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823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mph" presetSubtype="0" fill="hold" grpId="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mph" presetSubtype="0" fill="hold" grpId="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4" presetClass="emph" presetSubtype="0" fill="hold" grpId="1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6" presetID="16" presetClass="emph" presetSubtype="0" fill="hold" grpId="15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1CF25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1CF25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700"/>
                            </p:stCondLst>
                            <p:childTnLst>
                              <p:par>
                                <p:cTn id="5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mph" presetSubtype="0" fill="hold" grpId="6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6" presetClass="emph" presetSubtype="0" fill="hold" grpId="7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mph" presetSubtype="0" fill="hold" grpId="8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6" presetClass="emph" presetSubtype="0" fill="hold" grpId="9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mph" presetSubtype="0" fill="hold" grpId="1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6" presetClass="emph" presetSubtype="0" fill="hold" grpId="1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6" presetClass="emph" presetSubtype="0" fill="hold" grpId="1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6" presetClass="emph" presetSubtype="0" fill="hold" grpId="1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6" presetClass="emph" presetSubtype="0" fill="hold" grpId="5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18" grpId="0"/>
      <p:bldP spid="18" grpId="1"/>
      <p:bldP spid="18" grpId="2"/>
      <p:bldP spid="18" grpId="3"/>
      <p:bldP spid="18" grpId="4"/>
      <p:bldP spid="18" grpId="5"/>
      <p:bldP spid="18" grpId="6"/>
      <p:bldP spid="18" grpId="7"/>
      <p:bldP spid="18" grpId="8"/>
      <p:bldP spid="18" grpId="9"/>
      <p:bldP spid="18" grpId="10"/>
      <p:bldP spid="18" grpId="11"/>
      <p:bldP spid="18" grpId="12"/>
      <p:bldP spid="18" grpId="13"/>
      <p:bldP spid="18" grpId="14"/>
      <p:bldP spid="18" grpId="15"/>
      <p:bldP spid="1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4880" y="151775"/>
            <a:ext cx="3096344" cy="461665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my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4880" y="866329"/>
            <a:ext cx="3096344" cy="461665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mýt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4880" y="1623822"/>
            <a:ext cx="3096344" cy="461665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myslit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4880" y="2450505"/>
            <a:ext cx="3096344" cy="461665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mýlit se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4880" y="3216970"/>
            <a:ext cx="3096344" cy="461665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hmyz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4880" y="3983270"/>
            <a:ext cx="3096344" cy="461665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myš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4880" y="4771202"/>
            <a:ext cx="3096344" cy="461665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hlemýžď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151775"/>
            <a:ext cx="3096344" cy="461665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mýtit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96136" y="866329"/>
            <a:ext cx="3096344" cy="461665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zamykat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96136" y="1623822"/>
            <a:ext cx="3096344" cy="461665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smýkat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96136" y="2450504"/>
            <a:ext cx="3096344" cy="461665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dmýchat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96136" y="3216969"/>
            <a:ext cx="3096344" cy="461665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chmýří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96136" y="3983269"/>
            <a:ext cx="3096344" cy="461665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nachomýtnout se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796136" y="4767053"/>
            <a:ext cx="3096344" cy="461665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Litomyšl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483768" y="5805264"/>
            <a:ext cx="4176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ochomýtat se</a:t>
            </a:r>
            <a:endParaRPr lang="cs-CZ" sz="4800" b="1" dirty="0"/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3995936" y="2450504"/>
            <a:ext cx="1152128" cy="122813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823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mph" presetSubtype="0" fill="hold" grpId="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mph" presetSubtype="0" fill="hold" grpId="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mph" presetSubtype="0" fill="hold" grpId="5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mph" presetSubtype="0" fill="hold" grpId="6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mph" presetSubtype="0" fill="hold" grpId="7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mph" presetSubtype="0" fill="hold" grpId="8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mph" presetSubtype="0" fill="hold" grpId="9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mph" presetSubtype="0" fill="hold" grpId="1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mph" presetSubtype="0" fill="hold" grpId="1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4" presetClass="emph" presetSubtype="0" fill="hold" grpId="1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9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9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9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5" presetID="16" presetClass="emph" presetSubtype="0" fill="hold" grpId="15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1CF25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1CF25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6" presetClass="emph" presetSubtype="0" fill="hold" grpId="1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6" presetClass="emph" presetSubtype="0" fill="hold" grpId="1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18" grpId="0"/>
      <p:bldP spid="18" grpId="1"/>
      <p:bldP spid="18" grpId="2"/>
      <p:bldP spid="18" grpId="3"/>
      <p:bldP spid="18" grpId="4"/>
      <p:bldP spid="18" grpId="5"/>
      <p:bldP spid="18" grpId="6"/>
      <p:bldP spid="18" grpId="7"/>
      <p:bldP spid="18" grpId="8"/>
      <p:bldP spid="18" grpId="9"/>
      <p:bldP spid="18" grpId="10"/>
      <p:bldP spid="18" grpId="11"/>
      <p:bldP spid="18" grpId="12"/>
      <p:bldP spid="18" grpId="13"/>
      <p:bldP spid="18" grpId="14"/>
      <p:bldP spid="18" grpId="15"/>
      <p:bldP spid="1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4880" y="151775"/>
            <a:ext cx="3096344" cy="461665"/>
          </a:xfrm>
          <a:prstGeom prst="rect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my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4880" y="866329"/>
            <a:ext cx="3096344" cy="461665"/>
          </a:xfrm>
          <a:prstGeom prst="rect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mýt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4880" y="1623822"/>
            <a:ext cx="3096344" cy="461665"/>
          </a:xfrm>
          <a:prstGeom prst="rect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myslit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4880" y="2450505"/>
            <a:ext cx="3096344" cy="461665"/>
          </a:xfrm>
          <a:prstGeom prst="rect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mýlit se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4880" y="3216970"/>
            <a:ext cx="3096344" cy="461665"/>
          </a:xfrm>
          <a:prstGeom prst="rect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hmyz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4880" y="3983270"/>
            <a:ext cx="3096344" cy="461665"/>
          </a:xfrm>
          <a:prstGeom prst="rect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myš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4880" y="4771202"/>
            <a:ext cx="3096344" cy="461665"/>
          </a:xfrm>
          <a:prstGeom prst="rect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hlemýžď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151775"/>
            <a:ext cx="3096344" cy="461665"/>
          </a:xfrm>
          <a:prstGeom prst="rect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mýtit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96136" y="866329"/>
            <a:ext cx="3096344" cy="461665"/>
          </a:xfrm>
          <a:prstGeom prst="rect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zamykat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96136" y="1623822"/>
            <a:ext cx="3096344" cy="461665"/>
          </a:xfrm>
          <a:prstGeom prst="rect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smýkat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96136" y="2450504"/>
            <a:ext cx="3096344" cy="461665"/>
          </a:xfrm>
          <a:prstGeom prst="rect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dmýchat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96136" y="3216969"/>
            <a:ext cx="3096344" cy="461665"/>
          </a:xfrm>
          <a:prstGeom prst="rect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chmýří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96136" y="3983269"/>
            <a:ext cx="3096344" cy="461665"/>
          </a:xfrm>
          <a:prstGeom prst="rect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nachomýtnout se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796136" y="4767053"/>
            <a:ext cx="3096344" cy="461665"/>
          </a:xfrm>
          <a:prstGeom prst="rect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Litomyšl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483768" y="5805264"/>
            <a:ext cx="4176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hlemýždí</a:t>
            </a:r>
            <a:endParaRPr lang="cs-CZ" sz="4800" b="1" dirty="0"/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3995936" y="2450504"/>
            <a:ext cx="1152128" cy="122813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823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mph" presetSubtype="0" fill="hold" grpId="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mph" presetSubtype="0" fill="hold" grpId="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mph" presetSubtype="0" fill="hold" grpId="5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4" presetClass="emph" presetSubtype="0" fill="hold" grpId="1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3" presetID="16" presetClass="emph" presetSubtype="0" fill="hold" grpId="15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1CF25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1CF25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850"/>
                            </p:stCondLst>
                            <p:childTnLst>
                              <p:par>
                                <p:cTn id="58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6" presetClass="emph" presetSubtype="0" fill="hold" grpId="7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mph" presetSubtype="0" fill="hold" grpId="8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6" presetClass="emph" presetSubtype="0" fill="hold" grpId="9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mph" presetSubtype="0" fill="hold" grpId="1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6" presetClass="emph" presetSubtype="0" fill="hold" grpId="1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6" presetClass="emph" presetSubtype="0" fill="hold" grpId="1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6" presetClass="emph" presetSubtype="0" fill="hold" grpId="1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6" presetClass="emph" presetSubtype="0" fill="hold" grpId="6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18" grpId="0"/>
      <p:bldP spid="18" grpId="1"/>
      <p:bldP spid="18" grpId="2"/>
      <p:bldP spid="18" grpId="3"/>
      <p:bldP spid="18" grpId="4"/>
      <p:bldP spid="18" grpId="5"/>
      <p:bldP spid="18" grpId="6"/>
      <p:bldP spid="18" grpId="7"/>
      <p:bldP spid="18" grpId="8"/>
      <p:bldP spid="18" grpId="9"/>
      <p:bldP spid="18" grpId="10"/>
      <p:bldP spid="18" grpId="11"/>
      <p:bldP spid="18" grpId="12"/>
      <p:bldP spid="18" grpId="13"/>
      <p:bldP spid="18" grpId="14"/>
      <p:bldP spid="18" grpId="15"/>
      <p:bldP spid="1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4880" y="151775"/>
            <a:ext cx="3096344" cy="461665"/>
          </a:xfrm>
          <a:prstGeom prst="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my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4880" y="866329"/>
            <a:ext cx="3096344" cy="461665"/>
          </a:xfrm>
          <a:prstGeom prst="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mýt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4880" y="1623822"/>
            <a:ext cx="3096344" cy="461665"/>
          </a:xfrm>
          <a:prstGeom prst="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myslit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4880" y="2450505"/>
            <a:ext cx="3096344" cy="461665"/>
          </a:xfrm>
          <a:prstGeom prst="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mýlit se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4880" y="3216970"/>
            <a:ext cx="3096344" cy="461665"/>
          </a:xfrm>
          <a:prstGeom prst="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hmyz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4880" y="3983270"/>
            <a:ext cx="3096344" cy="461665"/>
          </a:xfrm>
          <a:prstGeom prst="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myš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4880" y="4771202"/>
            <a:ext cx="3096344" cy="461665"/>
          </a:xfrm>
          <a:prstGeom prst="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hlemýžď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151775"/>
            <a:ext cx="3096344" cy="461665"/>
          </a:xfrm>
          <a:prstGeom prst="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mýtit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96136" y="866329"/>
            <a:ext cx="3096344" cy="461665"/>
          </a:xfrm>
          <a:prstGeom prst="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zamykat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96136" y="1623822"/>
            <a:ext cx="3096344" cy="461665"/>
          </a:xfrm>
          <a:prstGeom prst="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smýkat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96136" y="2450504"/>
            <a:ext cx="3096344" cy="461665"/>
          </a:xfrm>
          <a:prstGeom prst="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dmýchat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96136" y="3216969"/>
            <a:ext cx="3096344" cy="461665"/>
          </a:xfrm>
          <a:prstGeom prst="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chmýří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96136" y="3983269"/>
            <a:ext cx="3096344" cy="461665"/>
          </a:xfrm>
          <a:prstGeom prst="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nachomýtnout se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796136" y="4767053"/>
            <a:ext cx="3096344" cy="461665"/>
          </a:xfrm>
          <a:prstGeom prst="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Litomyšl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483768" y="5805264"/>
            <a:ext cx="4176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ochmýřený</a:t>
            </a:r>
            <a:endParaRPr lang="cs-CZ" sz="4800" b="1" dirty="0"/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3995936" y="2450504"/>
            <a:ext cx="1152128" cy="122813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823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mph" presetSubtype="0" fill="hold" grpId="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mph" presetSubtype="0" fill="hold" grpId="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mph" presetSubtype="0" fill="hold" grpId="5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mph" presetSubtype="0" fill="hold" grpId="6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mph" presetSubtype="0" fill="hold" grpId="7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mph" presetSubtype="0" fill="hold" grpId="8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mph" presetSubtype="0" fill="hold" grpId="9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mph" presetSubtype="0" fill="hold" grpId="1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4" presetClass="emph" presetSubtype="0" fill="hold" grpId="1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8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8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8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8" presetID="16" presetClass="emph" presetSubtype="0" fill="hold" grpId="15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1CF25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1CF25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900"/>
                            </p:stCondLst>
                            <p:childTnLst>
                              <p:par>
                                <p:cTn id="9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6" presetClass="emph" presetSubtype="0" fill="hold" grpId="1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6" presetClass="emph" presetSubtype="0" fill="hold" grpId="1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6" presetClass="emph" presetSubtype="0" fill="hold" grpId="1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18" grpId="0"/>
      <p:bldP spid="18" grpId="1"/>
      <p:bldP spid="18" grpId="2"/>
      <p:bldP spid="18" grpId="3"/>
      <p:bldP spid="18" grpId="4"/>
      <p:bldP spid="18" grpId="5"/>
      <p:bldP spid="18" grpId="6"/>
      <p:bldP spid="18" grpId="7"/>
      <p:bldP spid="18" grpId="8"/>
      <p:bldP spid="18" grpId="9"/>
      <p:bldP spid="18" grpId="10"/>
      <p:bldP spid="18" grpId="11"/>
      <p:bldP spid="18" grpId="12"/>
      <p:bldP spid="18" grpId="13"/>
      <p:bldP spid="18" grpId="14"/>
      <p:bldP spid="18" grpId="15"/>
      <p:bldP spid="1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06624" y="151775"/>
            <a:ext cx="3096344" cy="461665"/>
          </a:xfrm>
          <a:prstGeom prst="rect">
            <a:avLst/>
          </a:prstGeo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my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06624" y="866329"/>
            <a:ext cx="3096344" cy="461665"/>
          </a:xfrm>
          <a:prstGeom prst="rect">
            <a:avLst/>
          </a:prstGeo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mýt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4880" y="1623822"/>
            <a:ext cx="3096344" cy="461665"/>
          </a:xfrm>
          <a:prstGeom prst="rect">
            <a:avLst/>
          </a:prstGeo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myslit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4880" y="2450505"/>
            <a:ext cx="3096344" cy="461665"/>
          </a:xfrm>
          <a:prstGeom prst="rect">
            <a:avLst/>
          </a:prstGeo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mýlit se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4880" y="3216970"/>
            <a:ext cx="3096344" cy="461665"/>
          </a:xfrm>
          <a:prstGeom prst="rect">
            <a:avLst/>
          </a:prstGeo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hmyz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4880" y="3983270"/>
            <a:ext cx="3096344" cy="461665"/>
          </a:xfrm>
          <a:prstGeom prst="rect">
            <a:avLst/>
          </a:prstGeo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myš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4880" y="4771202"/>
            <a:ext cx="3096344" cy="461665"/>
          </a:xfrm>
          <a:prstGeom prst="rect">
            <a:avLst/>
          </a:prstGeo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hlemýžď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151775"/>
            <a:ext cx="3096344" cy="461665"/>
          </a:xfrm>
          <a:prstGeom prst="rect">
            <a:avLst/>
          </a:prstGeo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mýtit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96136" y="866329"/>
            <a:ext cx="3096344" cy="461665"/>
          </a:xfrm>
          <a:prstGeom prst="rect">
            <a:avLst/>
          </a:prstGeo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zamykat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96136" y="1623822"/>
            <a:ext cx="3096344" cy="461665"/>
          </a:xfrm>
          <a:prstGeom prst="rect">
            <a:avLst/>
          </a:prstGeo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smýkat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96136" y="2450504"/>
            <a:ext cx="3096344" cy="461665"/>
          </a:xfrm>
          <a:prstGeom prst="rect">
            <a:avLst/>
          </a:prstGeo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dmýchat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96136" y="3216969"/>
            <a:ext cx="3096344" cy="461665"/>
          </a:xfrm>
          <a:prstGeom prst="rect">
            <a:avLst/>
          </a:prstGeo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chmýří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96136" y="3983269"/>
            <a:ext cx="3096344" cy="461665"/>
          </a:xfrm>
          <a:prstGeom prst="rect">
            <a:avLst/>
          </a:prstGeo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nachomýtnout se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796136" y="4767053"/>
            <a:ext cx="3096344" cy="461665"/>
          </a:xfrm>
          <a:prstGeom prst="rect">
            <a:avLst/>
          </a:prstGeo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Litomyšl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483768" y="5805264"/>
            <a:ext cx="4176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mýtina</a:t>
            </a:r>
            <a:endParaRPr lang="cs-CZ" sz="4800" b="1" dirty="0"/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3995936" y="2450504"/>
            <a:ext cx="1152128" cy="122813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823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mph" presetSubtype="0" fill="hold" grpId="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mph" presetSubtype="0" fill="hold" grpId="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mph" presetSubtype="0" fill="hold" grpId="5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mph" presetSubtype="0" fill="hold" grpId="6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4" presetClass="emph" presetSubtype="0" fill="hold" grpId="1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0" presetID="16" presetClass="emph" presetSubtype="0" fill="hold" grpId="15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1CF25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1CF25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50"/>
                            </p:stCondLst>
                            <p:childTnLst>
                              <p:par>
                                <p:cTn id="6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mph" presetSubtype="0" fill="hold" grpId="8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6" presetClass="emph" presetSubtype="0" fill="hold" grpId="9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mph" presetSubtype="0" fill="hold" grpId="1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6" presetClass="emph" presetSubtype="0" fill="hold" grpId="1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6" presetClass="emph" presetSubtype="0" fill="hold" grpId="1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6" presetClass="emph" presetSubtype="0" fill="hold" grpId="1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6" presetClass="emph" presetSubtype="0" fill="hold" grpId="7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18" grpId="0"/>
      <p:bldP spid="18" grpId="1"/>
      <p:bldP spid="18" grpId="2"/>
      <p:bldP spid="18" grpId="3"/>
      <p:bldP spid="18" grpId="4"/>
      <p:bldP spid="18" grpId="5"/>
      <p:bldP spid="18" grpId="6"/>
      <p:bldP spid="18" grpId="7"/>
      <p:bldP spid="18" grpId="8"/>
      <p:bldP spid="18" grpId="9"/>
      <p:bldP spid="18" grpId="10"/>
      <p:bldP spid="18" grpId="11"/>
      <p:bldP spid="18" grpId="12"/>
      <p:bldP spid="18" grpId="13"/>
      <p:bldP spid="18" grpId="14"/>
      <p:bldP spid="18" grpId="15"/>
      <p:bldP spid="1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4880" y="151775"/>
            <a:ext cx="3096344" cy="461665"/>
          </a:xfrm>
          <a:prstGeom prst="rect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my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4880" y="866329"/>
            <a:ext cx="3096344" cy="461665"/>
          </a:xfrm>
          <a:prstGeom prst="rect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mýt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4880" y="1623822"/>
            <a:ext cx="3096344" cy="461665"/>
          </a:xfrm>
          <a:prstGeom prst="rect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myslit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4880" y="2450505"/>
            <a:ext cx="3096344" cy="461665"/>
          </a:xfrm>
          <a:prstGeom prst="rect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mýlit se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4880" y="3216970"/>
            <a:ext cx="3096344" cy="461665"/>
          </a:xfrm>
          <a:prstGeom prst="rect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hmyz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4880" y="3983270"/>
            <a:ext cx="3096344" cy="461665"/>
          </a:xfrm>
          <a:prstGeom prst="rect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myš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4880" y="4771202"/>
            <a:ext cx="3096344" cy="461665"/>
          </a:xfrm>
          <a:prstGeom prst="rect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hlemýžď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151775"/>
            <a:ext cx="3096344" cy="461665"/>
          </a:xfrm>
          <a:prstGeom prst="rect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mýtit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96136" y="866329"/>
            <a:ext cx="3096344" cy="461665"/>
          </a:xfrm>
          <a:prstGeom prst="rect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zamykat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96136" y="1623822"/>
            <a:ext cx="3096344" cy="461665"/>
          </a:xfrm>
          <a:prstGeom prst="rect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smýkat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96136" y="2450504"/>
            <a:ext cx="3096344" cy="461665"/>
          </a:xfrm>
          <a:prstGeom prst="rect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dmýchat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96136" y="3216969"/>
            <a:ext cx="3096344" cy="461665"/>
          </a:xfrm>
          <a:prstGeom prst="rect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chmýří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96136" y="3983269"/>
            <a:ext cx="3096344" cy="461665"/>
          </a:xfrm>
          <a:prstGeom prst="rect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nachomýtnout se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796136" y="4767053"/>
            <a:ext cx="3096344" cy="461665"/>
          </a:xfrm>
          <a:prstGeom prst="rect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Litomyšl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483768" y="5805264"/>
            <a:ext cx="4176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smyk</a:t>
            </a:r>
            <a:endParaRPr lang="cs-CZ" sz="4800" b="1" dirty="0"/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3995936" y="2450504"/>
            <a:ext cx="1152128" cy="122813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823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mph" presetSubtype="0" fill="hold" grpId="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mph" presetSubtype="0" fill="hold" grpId="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mph" presetSubtype="0" fill="hold" grpId="5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mph" presetSubtype="0" fill="hold" grpId="6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mph" presetSubtype="0" fill="hold" grpId="7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mph" presetSubtype="0" fill="hold" grpId="8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4" presetClass="emph" presetSubtype="0" fill="hold" grpId="1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7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4" presetID="16" presetClass="emph" presetSubtype="0" fill="hold" grpId="15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1CF25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1CF25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650"/>
                            </p:stCondLst>
                            <p:childTnLst>
                              <p:par>
                                <p:cTn id="7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mph" presetSubtype="0" fill="hold" grpId="1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6" presetClass="emph" presetSubtype="0" fill="hold" grpId="1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6" presetClass="emph" presetSubtype="0" fill="hold" grpId="1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6" presetClass="emph" presetSubtype="0" fill="hold" grpId="1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6" presetClass="emph" presetSubtype="0" fill="hold" grpId="9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18" grpId="0"/>
      <p:bldP spid="18" grpId="1"/>
      <p:bldP spid="18" grpId="2"/>
      <p:bldP spid="18" grpId="3"/>
      <p:bldP spid="18" grpId="4"/>
      <p:bldP spid="18" grpId="5"/>
      <p:bldP spid="18" grpId="6"/>
      <p:bldP spid="18" grpId="7"/>
      <p:bldP spid="18" grpId="8"/>
      <p:bldP spid="18" grpId="9"/>
      <p:bldP spid="18" grpId="10"/>
      <p:bldP spid="18" grpId="11"/>
      <p:bldP spid="18" grpId="12"/>
      <p:bldP spid="18" grpId="13"/>
      <p:bldP spid="18" grpId="14"/>
      <p:bldP spid="18" grpId="15"/>
      <p:bldP spid="19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318</Words>
  <Application>Microsoft Office PowerPoint</Application>
  <PresentationFormat>Předvádění na obrazovce (4:3)</PresentationFormat>
  <Paragraphs>220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Company>Toshiba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Ondra</dc:creator>
  <cp:lastModifiedBy>ZŠ Tišice</cp:lastModifiedBy>
  <cp:revision>6</cp:revision>
  <dcterms:created xsi:type="dcterms:W3CDTF">2013-01-30T16:08:24Z</dcterms:created>
  <dcterms:modified xsi:type="dcterms:W3CDTF">2013-03-12T08:40:39Z</dcterms:modified>
</cp:coreProperties>
</file>