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1" r:id="rId4"/>
    <p:sldId id="257" r:id="rId5"/>
    <p:sldId id="258" r:id="rId6"/>
    <p:sldId id="259" r:id="rId7"/>
    <p:sldId id="260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5E274-18B6-45E9-AB4A-144E0F6892AB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FE185-23AA-4FBD-A8D0-18E48FE28EF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05433239"/>
      </p:ext>
    </p:extLst>
  </p:cSld>
  <p:clrMapOvr>
    <a:masterClrMapping/>
  </p:clrMapOvr>
  <p:transition spd="slow" advClick="0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5E274-18B6-45E9-AB4A-144E0F6892AB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FE185-23AA-4FBD-A8D0-18E48FE28EF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36894620"/>
      </p:ext>
    </p:extLst>
  </p:cSld>
  <p:clrMapOvr>
    <a:masterClrMapping/>
  </p:clrMapOvr>
  <p:transition spd="slow" advClick="0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5E274-18B6-45E9-AB4A-144E0F6892AB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FE185-23AA-4FBD-A8D0-18E48FE28EF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03938073"/>
      </p:ext>
    </p:extLst>
  </p:cSld>
  <p:clrMapOvr>
    <a:masterClrMapping/>
  </p:clrMapOvr>
  <p:transition spd="slow" advClick="0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5E274-18B6-45E9-AB4A-144E0F6892AB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FE185-23AA-4FBD-A8D0-18E48FE28EF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99955324"/>
      </p:ext>
    </p:extLst>
  </p:cSld>
  <p:clrMapOvr>
    <a:masterClrMapping/>
  </p:clrMapOvr>
  <p:transition spd="slow" advClick="0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5E274-18B6-45E9-AB4A-144E0F6892AB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FE185-23AA-4FBD-A8D0-18E48FE28EF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70631821"/>
      </p:ext>
    </p:extLst>
  </p:cSld>
  <p:clrMapOvr>
    <a:masterClrMapping/>
  </p:clrMapOvr>
  <p:transition spd="slow" advClick="0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5E274-18B6-45E9-AB4A-144E0F6892AB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FE185-23AA-4FBD-A8D0-18E48FE28EF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23302842"/>
      </p:ext>
    </p:extLst>
  </p:cSld>
  <p:clrMapOvr>
    <a:masterClrMapping/>
  </p:clrMapOvr>
  <p:transition spd="slow" advClick="0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5E274-18B6-45E9-AB4A-144E0F6892AB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FE185-23AA-4FBD-A8D0-18E48FE28EF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3080279"/>
      </p:ext>
    </p:extLst>
  </p:cSld>
  <p:clrMapOvr>
    <a:masterClrMapping/>
  </p:clrMapOvr>
  <p:transition spd="slow" advClick="0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5E274-18B6-45E9-AB4A-144E0F6892AB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FE185-23AA-4FBD-A8D0-18E48FE28EF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60846867"/>
      </p:ext>
    </p:extLst>
  </p:cSld>
  <p:clrMapOvr>
    <a:masterClrMapping/>
  </p:clrMapOvr>
  <p:transition spd="slow" advClick="0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5E274-18B6-45E9-AB4A-144E0F6892AB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FE185-23AA-4FBD-A8D0-18E48FE28EF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69537946"/>
      </p:ext>
    </p:extLst>
  </p:cSld>
  <p:clrMapOvr>
    <a:masterClrMapping/>
  </p:clrMapOvr>
  <p:transition spd="slow" advClick="0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5E274-18B6-45E9-AB4A-144E0F6892AB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FE185-23AA-4FBD-A8D0-18E48FE28EF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28690207"/>
      </p:ext>
    </p:extLst>
  </p:cSld>
  <p:clrMapOvr>
    <a:masterClrMapping/>
  </p:clrMapOvr>
  <p:transition spd="slow" advClick="0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5E274-18B6-45E9-AB4A-144E0F6892AB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FE185-23AA-4FBD-A8D0-18E48FE28EF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7524224"/>
      </p:ext>
    </p:extLst>
  </p:cSld>
  <p:clrMapOvr>
    <a:masterClrMapping/>
  </p:clrMapOvr>
  <p:transition spd="slow" advClick="0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25E274-18B6-45E9-AB4A-144E0F6892AB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FE185-23AA-4FBD-A8D0-18E48FE28EF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80203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>
    <p:cov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NÁZEV ŠKOLY: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ZÁKLADNÍ ŠKOLA TIŠICE, okres MĚLNÍK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AUTOR: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Mgr. Simona </a:t>
            </a:r>
            <a:r>
              <a:rPr kumimoji="0" lang="cs-CZ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Rendeková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NÁZEV: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VY_32_INOVACE_15_ VYJMENOVANÁ SLOVA_PROBLÉMOVÁ  SLOVA 2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ČÍSLO PROJEKTU: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CZ.1.07/1.4.00/21.3130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3265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41752388"/>
      </p:ext>
    </p:extLst>
  </p:cSld>
  <p:clrMapOvr>
    <a:masterClrMapping/>
  </p:clrMapOvr>
  <p:transition spd="slow" advClick="0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ANOTACE: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Materiál je určen pro žáky od 3. tříd, slouží k procvičení  </a:t>
            </a:r>
            <a:r>
              <a:rPr lang="cs-CZ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psaní i/y v problémových vyjmenovaných slovech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JAZYK: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Čeština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OČEKÁVANÝ VÝSTUP: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Žák odůvodňuje a píše správně –i/-y po obojetných souhláskách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KLÍČOVÁ SLOVA: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vyjmenovaná slova, obojetné souhlásky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DRUH INTERAKTIVITY: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Procvičování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CÍLOVÁ SKUPINA: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Žák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STUPEŇ A TYP VZDĚLÁNÍ: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Základní vzdělávání – první stupeň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TYPICKÁ VĚKOVÁ SKUPINA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Od 3.ročníku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3265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83560505"/>
      </p:ext>
    </p:extLst>
  </p:cSld>
  <p:clrMapOvr>
    <a:masterClrMapping/>
  </p:clrMapOvr>
  <p:transition spd="slow" advClick="0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548680"/>
            <a:ext cx="8964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Ráno se máme ______ studenou vodou.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5589240"/>
            <a:ext cx="8964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Chci	______  dobré známky.</a:t>
            </a:r>
            <a:endParaRPr lang="cs-CZ" sz="3600" dirty="0"/>
          </a:p>
        </p:txBody>
      </p:sp>
      <p:sp>
        <p:nvSpPr>
          <p:cNvPr id="8" name="Šipka nahoru 7"/>
          <p:cNvSpPr/>
          <p:nvPr/>
        </p:nvSpPr>
        <p:spPr>
          <a:xfrm>
            <a:off x="3762164" y="1556792"/>
            <a:ext cx="1440160" cy="100811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nahoru 8"/>
          <p:cNvSpPr/>
          <p:nvPr/>
        </p:nvSpPr>
        <p:spPr>
          <a:xfrm rot="10800000">
            <a:off x="3762164" y="4453097"/>
            <a:ext cx="1440160" cy="100811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3330116" y="548679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mýt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4404" y="5589239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mít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069975" y="2825512"/>
            <a:ext cx="48245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smtClean="0"/>
              <a:t>mýt</a:t>
            </a:r>
            <a:endParaRPr lang="cs-CZ" sz="8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069975" y="2825512"/>
            <a:ext cx="48245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smtClean="0"/>
              <a:t>mít</a:t>
            </a:r>
            <a:endParaRPr lang="cs-CZ" sz="8800" b="1" dirty="0"/>
          </a:p>
        </p:txBody>
      </p:sp>
      <p:pic>
        <p:nvPicPr>
          <p:cNvPr id="1026" name="Picture 2" descr="C:\Users\Ondra\AppData\Local\Microsoft\Windows\Temporary Internet Files\Content.IE5\11J5G16Q\MC900432558[1]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766" y="2520210"/>
            <a:ext cx="2006953" cy="20069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92073760"/>
      </p:ext>
    </p:extLst>
  </p:cSld>
  <p:clrMapOvr>
    <a:masterClrMapping/>
  </p:clrMapOvr>
  <p:transition spd="slow" advClick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6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6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0.00209 -0.1958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-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0.00209 0.1925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9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3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 animBg="1"/>
      <p:bldP spid="8" grpId="1" animBg="1"/>
      <p:bldP spid="9" grpId="0" animBg="1"/>
      <p:bldP spid="9" grpId="1" animBg="1"/>
      <p:bldP spid="10" grpId="0"/>
      <p:bldP spid="11" grpId="0"/>
      <p:bldP spid="12" grpId="0"/>
      <p:bldP spid="12" grpId="1"/>
      <p:bldP spid="12" grpId="2"/>
      <p:bldP spid="12" grpId="3"/>
      <p:bldP spid="13" grpId="0"/>
      <p:bldP spid="13" grpId="1"/>
      <p:bldP spid="13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548680"/>
            <a:ext cx="8964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Pes______ na měsíc.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5589240"/>
            <a:ext cx="8964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Alenka ______  krásné věnečky z kopretin.</a:t>
            </a:r>
            <a:endParaRPr lang="cs-CZ" sz="3600" dirty="0"/>
          </a:p>
        </p:txBody>
      </p:sp>
      <p:sp>
        <p:nvSpPr>
          <p:cNvPr id="8" name="Šipka nahoru 7"/>
          <p:cNvSpPr/>
          <p:nvPr/>
        </p:nvSpPr>
        <p:spPr>
          <a:xfrm>
            <a:off x="3762164" y="1556792"/>
            <a:ext cx="1440160" cy="100811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nahoru 8"/>
          <p:cNvSpPr/>
          <p:nvPr/>
        </p:nvSpPr>
        <p:spPr>
          <a:xfrm rot="10800000">
            <a:off x="3762164" y="4453097"/>
            <a:ext cx="1440160" cy="100811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2915816" y="548679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vyje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661984" y="5589240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vije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069975" y="2825512"/>
            <a:ext cx="48245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smtClean="0"/>
              <a:t>vyje</a:t>
            </a:r>
            <a:endParaRPr lang="cs-CZ" sz="8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069976" y="2825512"/>
            <a:ext cx="48245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smtClean="0"/>
              <a:t>vije</a:t>
            </a:r>
            <a:endParaRPr lang="cs-CZ" sz="8800" b="1" dirty="0"/>
          </a:p>
        </p:txBody>
      </p:sp>
      <p:pic>
        <p:nvPicPr>
          <p:cNvPr id="1026" name="Picture 2" descr="C:\Users\Ondra\AppData\Local\Microsoft\Windows\Temporary Internet Files\Content.IE5\11J5G16Q\MC900432558[1]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767" y="2539400"/>
            <a:ext cx="2006953" cy="20069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92073760"/>
      </p:ext>
    </p:extLst>
  </p:cSld>
  <p:clrMapOvr>
    <a:masterClrMapping/>
  </p:clrMapOvr>
  <p:transition spd="slow" advClick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6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6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0.00209 -0.1958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-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0.00209 0.1925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9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3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 animBg="1"/>
      <p:bldP spid="8" grpId="1" animBg="1"/>
      <p:bldP spid="9" grpId="0" animBg="1"/>
      <p:bldP spid="9" grpId="1" animBg="1"/>
      <p:bldP spid="10" grpId="0"/>
      <p:bldP spid="11" grpId="0"/>
      <p:bldP spid="12" grpId="0"/>
      <p:bldP spid="12" grpId="1"/>
      <p:bldP spid="12" grpId="2"/>
      <p:bldP spid="12" grpId="3"/>
      <p:bldP spid="13" grpId="0"/>
      <p:bldP spid="13" grpId="1"/>
      <p:bldP spid="13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548680"/>
            <a:ext cx="8964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Tatínkova ______ hlava se na slunci leskne.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5589240"/>
            <a:ext cx="8964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Pes se ______  ke svému pánovi.</a:t>
            </a:r>
            <a:endParaRPr lang="cs-CZ" sz="3600" dirty="0"/>
          </a:p>
        </p:txBody>
      </p:sp>
      <p:sp>
        <p:nvSpPr>
          <p:cNvPr id="8" name="Šipka nahoru 7"/>
          <p:cNvSpPr/>
          <p:nvPr/>
        </p:nvSpPr>
        <p:spPr>
          <a:xfrm>
            <a:off x="3762164" y="1556792"/>
            <a:ext cx="1440160" cy="100811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nahoru 8"/>
          <p:cNvSpPr/>
          <p:nvPr/>
        </p:nvSpPr>
        <p:spPr>
          <a:xfrm rot="10800000">
            <a:off x="3762164" y="4453097"/>
            <a:ext cx="1440160" cy="100811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2088271" y="548678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lysá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4404" y="5589239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lísá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069975" y="2825512"/>
            <a:ext cx="48245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smtClean="0"/>
              <a:t>lysá</a:t>
            </a:r>
            <a:endParaRPr lang="cs-CZ" sz="8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069975" y="2825512"/>
            <a:ext cx="48245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smtClean="0"/>
              <a:t>lísá</a:t>
            </a:r>
            <a:endParaRPr lang="cs-CZ" sz="8800" b="1" dirty="0"/>
          </a:p>
        </p:txBody>
      </p:sp>
      <p:pic>
        <p:nvPicPr>
          <p:cNvPr id="1026" name="Picture 2" descr="C:\Users\Ondra\AppData\Local\Microsoft\Windows\Temporary Internet Files\Content.IE5\11J5G16Q\MC900432558[1]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767" y="2545310"/>
            <a:ext cx="2006953" cy="20069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92073760"/>
      </p:ext>
    </p:extLst>
  </p:cSld>
  <p:clrMapOvr>
    <a:masterClrMapping/>
  </p:clrMapOvr>
  <p:transition spd="slow" advClick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6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6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0.00209 -0.1958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-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0.00209 0.1925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9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3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 animBg="1"/>
      <p:bldP spid="8" grpId="1" animBg="1"/>
      <p:bldP spid="9" grpId="0" animBg="1"/>
      <p:bldP spid="9" grpId="1" animBg="1"/>
      <p:bldP spid="10" grpId="0"/>
      <p:bldP spid="11" grpId="0"/>
      <p:bldP spid="12" grpId="0"/>
      <p:bldP spid="12" grpId="1"/>
      <p:bldP spid="12" grpId="2"/>
      <p:bldP spid="12" grpId="3"/>
      <p:bldP spid="13" grpId="0"/>
      <p:bldP spid="13" grpId="1"/>
      <p:bldP spid="13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548680"/>
            <a:ext cx="8964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Petr ______ znovu, ostatní se schovávají.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5589240"/>
            <a:ext cx="8964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Vězeň ______  za svůj zločin.</a:t>
            </a:r>
            <a:endParaRPr lang="cs-CZ" sz="3600" dirty="0"/>
          </a:p>
        </p:txBody>
      </p:sp>
      <p:sp>
        <p:nvSpPr>
          <p:cNvPr id="8" name="Šipka nahoru 7"/>
          <p:cNvSpPr/>
          <p:nvPr/>
        </p:nvSpPr>
        <p:spPr>
          <a:xfrm>
            <a:off x="3762164" y="1556792"/>
            <a:ext cx="1440160" cy="100811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nahoru 8"/>
          <p:cNvSpPr/>
          <p:nvPr/>
        </p:nvSpPr>
        <p:spPr>
          <a:xfrm rot="10800000">
            <a:off x="3762164" y="4453097"/>
            <a:ext cx="1440160" cy="100811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1259632" y="548680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err="1" smtClean="0"/>
              <a:t>piká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826059" y="5589239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pyká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069975" y="2825512"/>
            <a:ext cx="48245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err="1" smtClean="0"/>
              <a:t>piká</a:t>
            </a:r>
            <a:endParaRPr lang="cs-CZ" sz="8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069976" y="2825512"/>
            <a:ext cx="48245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smtClean="0"/>
              <a:t>pyká</a:t>
            </a:r>
            <a:endParaRPr lang="cs-CZ" sz="8800" b="1" dirty="0"/>
          </a:p>
        </p:txBody>
      </p:sp>
      <p:pic>
        <p:nvPicPr>
          <p:cNvPr id="1026" name="Picture 2" descr="C:\Users\Ondra\AppData\Local\Microsoft\Windows\Temporary Internet Files\Content.IE5\11J5G16Q\MC900432558[1]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767" y="2482736"/>
            <a:ext cx="2006953" cy="20069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92073760"/>
      </p:ext>
    </p:extLst>
  </p:cSld>
  <p:clrMapOvr>
    <a:masterClrMapping/>
  </p:clrMapOvr>
  <p:transition spd="slow" advClick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6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6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0.00209 -0.1958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-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0.00209 0.1925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9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3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 animBg="1"/>
      <p:bldP spid="8" grpId="1" animBg="1"/>
      <p:bldP spid="9" grpId="0" animBg="1"/>
      <p:bldP spid="9" grpId="1" animBg="1"/>
      <p:bldP spid="10" grpId="0"/>
      <p:bldP spid="11" grpId="0"/>
      <p:bldP spid="12" grpId="0"/>
      <p:bldP spid="12" grpId="1"/>
      <p:bldP spid="12" grpId="2"/>
      <p:bldP spid="12" grpId="3"/>
      <p:bldP spid="13" grpId="0"/>
      <p:bldP spid="13" grpId="1"/>
      <p:bldP spid="13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548680"/>
            <a:ext cx="8964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Kočka ______ mléko.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5589240"/>
            <a:ext cx="8964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Dostal jsem nové ______,  hůlky a helmu.</a:t>
            </a:r>
            <a:endParaRPr lang="cs-CZ" sz="3600" dirty="0"/>
          </a:p>
        </p:txBody>
      </p:sp>
      <p:sp>
        <p:nvSpPr>
          <p:cNvPr id="8" name="Šipka nahoru 7"/>
          <p:cNvSpPr/>
          <p:nvPr/>
        </p:nvSpPr>
        <p:spPr>
          <a:xfrm>
            <a:off x="3762164" y="1556792"/>
            <a:ext cx="1440160" cy="100811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nahoru 8"/>
          <p:cNvSpPr/>
          <p:nvPr/>
        </p:nvSpPr>
        <p:spPr>
          <a:xfrm rot="10800000">
            <a:off x="3762164" y="4453097"/>
            <a:ext cx="1440160" cy="100811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3450508" y="548678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líže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649475" y="5589240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lyže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069975" y="2825512"/>
            <a:ext cx="48245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smtClean="0"/>
              <a:t>líže</a:t>
            </a:r>
            <a:endParaRPr lang="cs-CZ" sz="8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069975" y="2825512"/>
            <a:ext cx="48245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smtClean="0"/>
              <a:t>lyže</a:t>
            </a:r>
            <a:endParaRPr lang="cs-CZ" sz="8800" b="1" dirty="0"/>
          </a:p>
        </p:txBody>
      </p:sp>
      <p:pic>
        <p:nvPicPr>
          <p:cNvPr id="1026" name="Picture 2" descr="C:\Users\Ondra\AppData\Local\Microsoft\Windows\Temporary Internet Files\Content.IE5\11J5G16Q\MC900432558[1]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767" y="2446144"/>
            <a:ext cx="2006953" cy="20069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92073760"/>
      </p:ext>
    </p:extLst>
  </p:cSld>
  <p:clrMapOvr>
    <a:masterClrMapping/>
  </p:clrMapOvr>
  <p:transition spd="slow" advClick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6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6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0.00209 -0.1958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-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0.00209 0.1925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9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3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 animBg="1"/>
      <p:bldP spid="8" grpId="1" animBg="1"/>
      <p:bldP spid="9" grpId="0" animBg="1"/>
      <p:bldP spid="9" grpId="1" animBg="1"/>
      <p:bldP spid="10" grpId="0"/>
      <p:bldP spid="11" grpId="0"/>
      <p:bldP spid="12" grpId="0"/>
      <p:bldP spid="12" grpId="1"/>
      <p:bldP spid="12" grpId="2"/>
      <p:bldP spid="12" grpId="3"/>
      <p:bldP spid="13" grpId="0"/>
      <p:bldP spid="13" grpId="1"/>
      <p:bldP spid="13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1340768"/>
            <a:ext cx="6659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Obrázek - </a:t>
            </a:r>
            <a:r>
              <a:rPr lang="cs-CZ" smtClean="0"/>
              <a:t>http://</a:t>
            </a:r>
            <a:r>
              <a:rPr lang="cs-CZ" smtClean="0"/>
              <a:t>iesolossalados.centros.educa.jcyl.es/sitio</a:t>
            </a:r>
            <a:r>
              <a:rPr lang="cs-CZ" smtClean="0"/>
              <a:t>/</a:t>
            </a:r>
            <a:endParaRPr lang="cs-CZ" dirty="0" smtClean="0"/>
          </a:p>
          <a:p>
            <a:r>
              <a:rPr lang="cs-CZ" dirty="0" smtClean="0"/>
              <a:t>index.</a:t>
            </a:r>
            <a:r>
              <a:rPr lang="cs-CZ" dirty="0" err="1" smtClean="0"/>
              <a:t>cgi</a:t>
            </a:r>
            <a:r>
              <a:rPr lang="cs-CZ" dirty="0" smtClean="0"/>
              <a:t>?</a:t>
            </a:r>
            <a:r>
              <a:rPr lang="cs-CZ" dirty="0" err="1" smtClean="0"/>
              <a:t>wAccion</a:t>
            </a:r>
            <a:r>
              <a:rPr lang="cs-CZ" dirty="0" smtClean="0"/>
              <a:t>=</a:t>
            </a:r>
            <a:r>
              <a:rPr lang="cs-CZ" dirty="0" err="1" smtClean="0"/>
              <a:t>news</a:t>
            </a:r>
            <a:r>
              <a:rPr lang="cs-CZ" dirty="0" smtClean="0"/>
              <a:t>&amp;</a:t>
            </a:r>
            <a:r>
              <a:rPr lang="cs-CZ" dirty="0" err="1" smtClean="0"/>
              <a:t>wid</a:t>
            </a:r>
            <a:r>
              <a:rPr lang="cs-CZ" dirty="0" smtClean="0"/>
              <a:t>_</a:t>
            </a:r>
            <a:r>
              <a:rPr lang="cs-CZ" dirty="0" err="1" smtClean="0"/>
              <a:t>news</a:t>
            </a:r>
            <a:r>
              <a:rPr lang="cs-CZ" dirty="0" smtClean="0"/>
              <a:t>=148&amp;</a:t>
            </a:r>
            <a:r>
              <a:rPr lang="cs-CZ" dirty="0" err="1" smtClean="0"/>
              <a:t>wid</a:t>
            </a:r>
            <a:r>
              <a:rPr lang="cs-CZ" dirty="0" smtClean="0"/>
              <a:t>_</a:t>
            </a:r>
            <a:r>
              <a:rPr lang="cs-CZ" dirty="0" err="1" smtClean="0"/>
              <a:t>seccion</a:t>
            </a:r>
            <a:r>
              <a:rPr lang="cs-CZ" dirty="0" smtClean="0"/>
              <a:t>=&amp;</a:t>
            </a:r>
            <a:r>
              <a:rPr lang="cs-CZ" dirty="0" err="1" smtClean="0"/>
              <a:t>wid</a:t>
            </a:r>
            <a:r>
              <a:rPr lang="cs-CZ" dirty="0" smtClean="0"/>
              <a:t>_</a:t>
            </a:r>
            <a:r>
              <a:rPr lang="cs-CZ" dirty="0" err="1" smtClean="0"/>
              <a:t>item</a:t>
            </a:r>
            <a:r>
              <a:rPr lang="cs-CZ" dirty="0" smtClean="0"/>
              <a:t>=</a:t>
            </a:r>
            <a:endParaRPr lang="cs-CZ" dirty="0"/>
          </a:p>
        </p:txBody>
      </p:sp>
    </p:spTree>
  </p:cSld>
  <p:clrMapOvr>
    <a:masterClrMapping/>
  </p:clrMapOvr>
  <p:transition spd="slow" advClick="0">
    <p:cover/>
  </p:transition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188</Words>
  <Application>Microsoft Office PowerPoint</Application>
  <PresentationFormat>Předvádění na obrazovce (4:3)</PresentationFormat>
  <Paragraphs>59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Ondra</dc:creator>
  <cp:lastModifiedBy>Dum</cp:lastModifiedBy>
  <cp:revision>9</cp:revision>
  <dcterms:created xsi:type="dcterms:W3CDTF">2013-03-03T13:46:58Z</dcterms:created>
  <dcterms:modified xsi:type="dcterms:W3CDTF">2013-03-12T16:29:14Z</dcterms:modified>
</cp:coreProperties>
</file>