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22FF9-1537-4624-857E-35B361FB1AF6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982316C-FB5F-4DDD-BD8E-C7B25BD73B1C}">
      <dgm:prSet phldrT="[Text]"/>
      <dgm:spPr/>
      <dgm:t>
        <a:bodyPr/>
        <a:lstStyle/>
        <a:p>
          <a:r>
            <a:rPr lang="cs-CZ" dirty="0" smtClean="0"/>
            <a:t>římskokatolická</a:t>
          </a:r>
          <a:endParaRPr lang="cs-CZ" dirty="0"/>
        </a:p>
      </dgm:t>
    </dgm:pt>
    <dgm:pt modelId="{94F26068-40DB-4A8E-86B8-50FAF1FA466B}" type="parTrans" cxnId="{7D7D0CCD-94C0-45AB-BF4E-1D35CD3CFD1F}">
      <dgm:prSet/>
      <dgm:spPr/>
      <dgm:t>
        <a:bodyPr/>
        <a:lstStyle/>
        <a:p>
          <a:endParaRPr lang="cs-CZ"/>
        </a:p>
      </dgm:t>
    </dgm:pt>
    <dgm:pt modelId="{609E2028-732A-4E52-8878-834C541B2348}" type="sibTrans" cxnId="{7D7D0CCD-94C0-45AB-BF4E-1D35CD3CFD1F}">
      <dgm:prSet/>
      <dgm:spPr/>
      <dgm:t>
        <a:bodyPr/>
        <a:lstStyle/>
        <a:p>
          <a:endParaRPr lang="cs-CZ"/>
        </a:p>
      </dgm:t>
    </dgm:pt>
    <dgm:pt modelId="{0240973E-3352-4929-B994-AC6A0044C848}">
      <dgm:prSet phldrT="[Text]"/>
      <dgm:spPr/>
      <dgm:t>
        <a:bodyPr/>
        <a:lstStyle/>
        <a:p>
          <a:r>
            <a:rPr lang="cs-CZ" dirty="0" smtClean="0"/>
            <a:t>čs. husitská</a:t>
          </a:r>
          <a:endParaRPr lang="cs-CZ" dirty="0"/>
        </a:p>
      </dgm:t>
    </dgm:pt>
    <dgm:pt modelId="{D2F2B8E7-5668-46B7-AF06-321F57A19D0C}" type="parTrans" cxnId="{B8A23746-5357-4E8E-89C7-B18ECB327E1E}">
      <dgm:prSet/>
      <dgm:spPr/>
      <dgm:t>
        <a:bodyPr/>
        <a:lstStyle/>
        <a:p>
          <a:endParaRPr lang="cs-CZ"/>
        </a:p>
      </dgm:t>
    </dgm:pt>
    <dgm:pt modelId="{C5B3F642-59FA-4379-8D62-84D479782E2E}" type="sibTrans" cxnId="{B8A23746-5357-4E8E-89C7-B18ECB327E1E}">
      <dgm:prSet/>
      <dgm:spPr/>
      <dgm:t>
        <a:bodyPr/>
        <a:lstStyle/>
        <a:p>
          <a:endParaRPr lang="cs-CZ"/>
        </a:p>
      </dgm:t>
    </dgm:pt>
    <dgm:pt modelId="{E92BE0E0-716E-4CDE-B142-16453A486D4A}">
      <dgm:prSet phldrT="[Text]"/>
      <dgm:spPr/>
      <dgm:t>
        <a:bodyPr/>
        <a:lstStyle/>
        <a:p>
          <a:r>
            <a:rPr lang="cs-CZ" dirty="0" smtClean="0"/>
            <a:t>pravoslavná</a:t>
          </a:r>
          <a:endParaRPr lang="cs-CZ" dirty="0"/>
        </a:p>
      </dgm:t>
    </dgm:pt>
    <dgm:pt modelId="{BCCC1CD8-6DCA-435C-BB18-9BF69BB05ED9}" type="parTrans" cxnId="{6B75303E-D6A1-48DF-A218-BAA5E6A18801}">
      <dgm:prSet/>
      <dgm:spPr/>
      <dgm:t>
        <a:bodyPr/>
        <a:lstStyle/>
        <a:p>
          <a:endParaRPr lang="cs-CZ"/>
        </a:p>
      </dgm:t>
    </dgm:pt>
    <dgm:pt modelId="{37D83AF0-4B3A-47D1-A473-FB322F0443B4}" type="sibTrans" cxnId="{6B75303E-D6A1-48DF-A218-BAA5E6A18801}">
      <dgm:prSet/>
      <dgm:spPr/>
      <dgm:t>
        <a:bodyPr/>
        <a:lstStyle/>
        <a:p>
          <a:endParaRPr lang="cs-CZ"/>
        </a:p>
      </dgm:t>
    </dgm:pt>
    <dgm:pt modelId="{E64B2AA8-E267-4AEC-96CF-8AFB4F5D5464}">
      <dgm:prSet phldrT="[Text]"/>
      <dgm:spPr/>
      <dgm:t>
        <a:bodyPr/>
        <a:lstStyle/>
        <a:p>
          <a:r>
            <a:rPr lang="cs-CZ" dirty="0" smtClean="0"/>
            <a:t>evangelická</a:t>
          </a:r>
          <a:endParaRPr lang="cs-CZ" dirty="0"/>
        </a:p>
      </dgm:t>
    </dgm:pt>
    <dgm:pt modelId="{2CB03FF8-11D8-4EF1-829C-AB1CD7FE874F}" type="parTrans" cxnId="{67EB1FAF-EC43-4C20-928E-1D6923671D38}">
      <dgm:prSet/>
      <dgm:spPr/>
      <dgm:t>
        <a:bodyPr/>
        <a:lstStyle/>
        <a:p>
          <a:endParaRPr lang="cs-CZ"/>
        </a:p>
      </dgm:t>
    </dgm:pt>
    <dgm:pt modelId="{0FFA2E52-BAF8-42DF-A026-6F83AAEBE3B6}" type="sibTrans" cxnId="{67EB1FAF-EC43-4C20-928E-1D6923671D38}">
      <dgm:prSet/>
      <dgm:spPr/>
      <dgm:t>
        <a:bodyPr/>
        <a:lstStyle/>
        <a:p>
          <a:endParaRPr lang="cs-CZ"/>
        </a:p>
      </dgm:t>
    </dgm:pt>
    <dgm:pt modelId="{59ECC542-BC51-4443-B9C9-8FC3F1DA0B32}" type="pres">
      <dgm:prSet presAssocID="{C6B22FF9-1537-4624-857E-35B361FB1AF6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E4CEC2-391E-4405-BF32-6D0CE235DF2D}" type="pres">
      <dgm:prSet presAssocID="{C6B22FF9-1537-4624-857E-35B361FB1AF6}" presName="diamond" presStyleLbl="bgShp" presStyleIdx="0" presStyleCnt="1"/>
      <dgm:spPr/>
    </dgm:pt>
    <dgm:pt modelId="{6AB8DBD1-DABE-45B2-9EC3-6B1C904CE71A}" type="pres">
      <dgm:prSet presAssocID="{C6B22FF9-1537-4624-857E-35B361FB1AF6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0E70C6-0FD5-4E86-B4A5-E5C75757E406}" type="pres">
      <dgm:prSet presAssocID="{C6B22FF9-1537-4624-857E-35B361FB1AF6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E2DCD-B5BC-4057-BDA6-F474484AB7F7}" type="pres">
      <dgm:prSet presAssocID="{C6B22FF9-1537-4624-857E-35B361FB1AF6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E6981F-B4AB-447C-8401-5FD50AAA107C}" type="pres">
      <dgm:prSet presAssocID="{C6B22FF9-1537-4624-857E-35B361FB1AF6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F9909C-5A4A-4363-9488-3E057D26F54B}" type="presOf" srcId="{0240973E-3352-4929-B994-AC6A0044C848}" destId="{F20E70C6-0FD5-4E86-B4A5-E5C75757E406}" srcOrd="0" destOrd="0" presId="urn:microsoft.com/office/officeart/2005/8/layout/matrix3"/>
    <dgm:cxn modelId="{AF7EAA5C-B5F5-4B5E-8BFF-CCB00988DC4A}" type="presOf" srcId="{E64B2AA8-E267-4AEC-96CF-8AFB4F5D5464}" destId="{1BE6981F-B4AB-447C-8401-5FD50AAA107C}" srcOrd="0" destOrd="0" presId="urn:microsoft.com/office/officeart/2005/8/layout/matrix3"/>
    <dgm:cxn modelId="{7DA067C8-1B8F-4493-B897-925ACBFF6B26}" type="presOf" srcId="{E92BE0E0-716E-4CDE-B142-16453A486D4A}" destId="{382E2DCD-B5BC-4057-BDA6-F474484AB7F7}" srcOrd="0" destOrd="0" presId="urn:microsoft.com/office/officeart/2005/8/layout/matrix3"/>
    <dgm:cxn modelId="{67EB1FAF-EC43-4C20-928E-1D6923671D38}" srcId="{C6B22FF9-1537-4624-857E-35B361FB1AF6}" destId="{E64B2AA8-E267-4AEC-96CF-8AFB4F5D5464}" srcOrd="3" destOrd="0" parTransId="{2CB03FF8-11D8-4EF1-829C-AB1CD7FE874F}" sibTransId="{0FFA2E52-BAF8-42DF-A026-6F83AAEBE3B6}"/>
    <dgm:cxn modelId="{97CCE845-264C-4449-ACE6-9F5C5BDAF96A}" type="presOf" srcId="{D982316C-FB5F-4DDD-BD8E-C7B25BD73B1C}" destId="{6AB8DBD1-DABE-45B2-9EC3-6B1C904CE71A}" srcOrd="0" destOrd="0" presId="urn:microsoft.com/office/officeart/2005/8/layout/matrix3"/>
    <dgm:cxn modelId="{B8A23746-5357-4E8E-89C7-B18ECB327E1E}" srcId="{C6B22FF9-1537-4624-857E-35B361FB1AF6}" destId="{0240973E-3352-4929-B994-AC6A0044C848}" srcOrd="1" destOrd="0" parTransId="{D2F2B8E7-5668-46B7-AF06-321F57A19D0C}" sibTransId="{C5B3F642-59FA-4379-8D62-84D479782E2E}"/>
    <dgm:cxn modelId="{6B75303E-D6A1-48DF-A218-BAA5E6A18801}" srcId="{C6B22FF9-1537-4624-857E-35B361FB1AF6}" destId="{E92BE0E0-716E-4CDE-B142-16453A486D4A}" srcOrd="2" destOrd="0" parTransId="{BCCC1CD8-6DCA-435C-BB18-9BF69BB05ED9}" sibTransId="{37D83AF0-4B3A-47D1-A473-FB322F0443B4}"/>
    <dgm:cxn modelId="{4FD8E7C9-585A-4972-92A0-CD31C5947076}" type="presOf" srcId="{C6B22FF9-1537-4624-857E-35B361FB1AF6}" destId="{59ECC542-BC51-4443-B9C9-8FC3F1DA0B32}" srcOrd="0" destOrd="0" presId="urn:microsoft.com/office/officeart/2005/8/layout/matrix3"/>
    <dgm:cxn modelId="{7D7D0CCD-94C0-45AB-BF4E-1D35CD3CFD1F}" srcId="{C6B22FF9-1537-4624-857E-35B361FB1AF6}" destId="{D982316C-FB5F-4DDD-BD8E-C7B25BD73B1C}" srcOrd="0" destOrd="0" parTransId="{94F26068-40DB-4A8E-86B8-50FAF1FA466B}" sibTransId="{609E2028-732A-4E52-8878-834C541B2348}"/>
    <dgm:cxn modelId="{CB7EB070-6D7A-4948-A5AE-00B9B54E4DA4}" type="presParOf" srcId="{59ECC542-BC51-4443-B9C9-8FC3F1DA0B32}" destId="{F0E4CEC2-391E-4405-BF32-6D0CE235DF2D}" srcOrd="0" destOrd="0" presId="urn:microsoft.com/office/officeart/2005/8/layout/matrix3"/>
    <dgm:cxn modelId="{04094275-9668-4842-8718-5EEB43A8FC3E}" type="presParOf" srcId="{59ECC542-BC51-4443-B9C9-8FC3F1DA0B32}" destId="{6AB8DBD1-DABE-45B2-9EC3-6B1C904CE71A}" srcOrd="1" destOrd="0" presId="urn:microsoft.com/office/officeart/2005/8/layout/matrix3"/>
    <dgm:cxn modelId="{1313C5C9-C12D-41EE-A1B9-5C1DBE762DCC}" type="presParOf" srcId="{59ECC542-BC51-4443-B9C9-8FC3F1DA0B32}" destId="{F20E70C6-0FD5-4E86-B4A5-E5C75757E406}" srcOrd="2" destOrd="0" presId="urn:microsoft.com/office/officeart/2005/8/layout/matrix3"/>
    <dgm:cxn modelId="{FBAFED16-F36B-4FB3-A1CA-B957F3AC23FC}" type="presParOf" srcId="{59ECC542-BC51-4443-B9C9-8FC3F1DA0B32}" destId="{382E2DCD-B5BC-4057-BDA6-F474484AB7F7}" srcOrd="3" destOrd="0" presId="urn:microsoft.com/office/officeart/2005/8/layout/matrix3"/>
    <dgm:cxn modelId="{7C2412CD-7845-4A54-967B-8AF1D4930C1D}" type="presParOf" srcId="{59ECC542-BC51-4443-B9C9-8FC3F1DA0B32}" destId="{1BE6981F-B4AB-447C-8401-5FD50AAA107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4CEC2-391E-4405-BF32-6D0CE235DF2D}">
      <dsp:nvSpPr>
        <dsp:cNvPr id="0" name=""/>
        <dsp:cNvSpPr/>
      </dsp:nvSpPr>
      <dsp:spPr>
        <a:xfrm>
          <a:off x="936628" y="0"/>
          <a:ext cx="5032395" cy="503239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8DBD1-DABE-45B2-9EC3-6B1C904CE71A}">
      <dsp:nvSpPr>
        <dsp:cNvPr id="0" name=""/>
        <dsp:cNvSpPr/>
      </dsp:nvSpPr>
      <dsp:spPr>
        <a:xfrm>
          <a:off x="1414705" y="478077"/>
          <a:ext cx="1962634" cy="19626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římskokatolická</a:t>
          </a:r>
          <a:endParaRPr lang="cs-CZ" sz="2000" kern="1200" dirty="0"/>
        </a:p>
      </dsp:txBody>
      <dsp:txXfrm>
        <a:off x="1510513" y="573885"/>
        <a:ext cx="1771018" cy="1771018"/>
      </dsp:txXfrm>
    </dsp:sp>
    <dsp:sp modelId="{F20E70C6-0FD5-4E86-B4A5-E5C75757E406}">
      <dsp:nvSpPr>
        <dsp:cNvPr id="0" name=""/>
        <dsp:cNvSpPr/>
      </dsp:nvSpPr>
      <dsp:spPr>
        <a:xfrm>
          <a:off x="3528311" y="478077"/>
          <a:ext cx="1962634" cy="1962634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čs. husitská</a:t>
          </a:r>
          <a:endParaRPr lang="cs-CZ" sz="2000" kern="1200" dirty="0"/>
        </a:p>
      </dsp:txBody>
      <dsp:txXfrm>
        <a:off x="3624119" y="573885"/>
        <a:ext cx="1771018" cy="1771018"/>
      </dsp:txXfrm>
    </dsp:sp>
    <dsp:sp modelId="{382E2DCD-B5BC-4057-BDA6-F474484AB7F7}">
      <dsp:nvSpPr>
        <dsp:cNvPr id="0" name=""/>
        <dsp:cNvSpPr/>
      </dsp:nvSpPr>
      <dsp:spPr>
        <a:xfrm>
          <a:off x="1414705" y="2591683"/>
          <a:ext cx="1962634" cy="1962634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pravoslavná</a:t>
          </a:r>
          <a:endParaRPr lang="cs-CZ" sz="2000" kern="1200" dirty="0"/>
        </a:p>
      </dsp:txBody>
      <dsp:txXfrm>
        <a:off x="1510513" y="2687491"/>
        <a:ext cx="1771018" cy="1771018"/>
      </dsp:txXfrm>
    </dsp:sp>
    <dsp:sp modelId="{1BE6981F-B4AB-447C-8401-5FD50AAA107C}">
      <dsp:nvSpPr>
        <dsp:cNvPr id="0" name=""/>
        <dsp:cNvSpPr/>
      </dsp:nvSpPr>
      <dsp:spPr>
        <a:xfrm>
          <a:off x="3528311" y="2591683"/>
          <a:ext cx="1962634" cy="196263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evangelická</a:t>
          </a:r>
          <a:endParaRPr lang="cs-CZ" sz="2000" kern="1200" dirty="0"/>
        </a:p>
      </dsp:txBody>
      <dsp:txXfrm>
        <a:off x="3624119" y="2687491"/>
        <a:ext cx="1771018" cy="1771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3.mkcr.cz/cns_internet/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slide" Target="slide9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8/Peterpaulcarlsbad.jpg" TargetMode="External"/><Relationship Id="rId7" Type="http://schemas.openxmlformats.org/officeDocument/2006/relationships/hyperlink" Target="http://upload.wikimedia.org/wikipedia/commons/4/49/Anakin_Skywalker_costume_Retouched.jpg" TargetMode="External"/><Relationship Id="rId2" Type="http://schemas.openxmlformats.org/officeDocument/2006/relationships/hyperlink" Target="http://upload.wikimedia.org/wikipedia/commons/e/e8/Kostel_apo%C5%A1tola_sv._Pavla_(%C3%9Ast%C3%AD_nad_Labem)_(3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4/Budda.svg/500px-Budda.svg.png" TargetMode="External"/><Relationship Id="rId5" Type="http://schemas.openxmlformats.org/officeDocument/2006/relationships/hyperlink" Target="http://upload.wikimedia.org/wikipedia/commons/b/bf/Brno,_%C5%A0t%C3%BD%C5%99ice,_me%C5%A1ita_(2).jpg" TargetMode="External"/><Relationship Id="rId4" Type="http://schemas.openxmlformats.org/officeDocument/2006/relationships/hyperlink" Target="http://upload.wikimedia.org/wikipedia/commons/1/1d/T%C4%9Brlicko_evang._kost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/>
              <a:t>Musil	B1 </a:t>
            </a:r>
            <a:r>
              <a:rPr lang="cs-CZ" sz="1800" b="1" dirty="0" smtClean="0"/>
              <a:t>VY_32_INOVACE_13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3.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bližšímu seznámení s církvemi, které mají významné zastoupení v české společnosti, případně se podílejí  na historické paměti Česka.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Církev, seznamte 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Ježíš, Mojžíš a ti druzí…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Církev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registrovaná náboženská společnost</a:t>
            </a:r>
          </a:p>
          <a:p>
            <a:r>
              <a:rPr lang="cs-CZ" dirty="0" smtClean="0"/>
              <a:t>nyní v ČR: 33 církví</a:t>
            </a:r>
          </a:p>
          <a:p>
            <a:r>
              <a:rPr lang="cs-CZ" dirty="0" smtClean="0"/>
              <a:t>tradici má křesťanství a judaismus</a:t>
            </a:r>
          </a:p>
          <a:p>
            <a:r>
              <a:rPr lang="cs-CZ" dirty="0" smtClean="0"/>
              <a:t>ve 20. a 21. století přibývají další společnosti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429124" y="1428736"/>
          <a:ext cx="4548197" cy="50331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85244"/>
                <a:gridCol w="1646887"/>
                <a:gridCol w="1516066"/>
              </a:tblGrid>
              <a:tr h="35719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Apoštolská církev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řeckokatolická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Hnutí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Hare</a:t>
                      </a:r>
                      <a:r>
                        <a:rPr lang="cs-CZ" sz="1200" baseline="0" dirty="0" smtClean="0"/>
                        <a:t> Krišna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Bratrská jednota baptistů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římskokatolická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Náb</a:t>
                      </a:r>
                      <a:r>
                        <a:rPr lang="cs-CZ" sz="1200" dirty="0" smtClean="0"/>
                        <a:t>. společnost českých unitářů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Buddhismus</a:t>
                      </a:r>
                      <a:r>
                        <a:rPr lang="cs-CZ" sz="1200" baseline="0" dirty="0" smtClean="0"/>
                        <a:t> Diamantové cesty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Slovo života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Svědkové Jehovovi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Česká hinduistická společnost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víry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Novoapoštolská</a:t>
                      </a:r>
                      <a:r>
                        <a:rPr lang="cs-CZ" sz="1200" dirty="0" smtClean="0"/>
                        <a:t> církev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Českobratrská církev evangelická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živého Boha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Obec křesťanů ČR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adventistů sedmého dne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Evangelická církev a. v.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Pravoslavná církev v českých zemích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bratrská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Evangelická církev metodistická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Ruská pravoslavná církev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čs. husitská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Federace židovských obcí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Slezská církev evangelická a. v.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JK Sv. posledních dnů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Jednota bratrská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Ústředí muslimských obcí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Křesťanská společenství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Křesťanské sbory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Starokatolická církev</a:t>
                      </a:r>
                      <a:endParaRPr lang="cs-CZ" sz="1200" dirty="0"/>
                    </a:p>
                  </a:txBody>
                  <a:tcPr/>
                </a:tc>
              </a:tr>
              <a:tr h="46759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Církev Nová naděje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Luterská evangelická</a:t>
                      </a:r>
                      <a:r>
                        <a:rPr lang="cs-CZ" sz="1200" baseline="0" dirty="0" smtClean="0"/>
                        <a:t> církev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Višva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Nirmala</a:t>
                      </a:r>
                      <a:r>
                        <a:rPr lang="cs-CZ" sz="1200" dirty="0" smtClean="0"/>
                        <a:t> Dharma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709773" y="6611779"/>
            <a:ext cx="44342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Calibri" pitchFamily="34" charset="0"/>
              </a:rPr>
              <a:t>Zdroj informací: Informační systém Ministerstva kultury ČR (dostupné online </a:t>
            </a:r>
            <a:r>
              <a:rPr lang="cs-CZ" sz="1000" dirty="0" smtClean="0">
                <a:latin typeface="Calibri" pitchFamily="34" charset="0"/>
                <a:hlinkClick r:id="rId2"/>
              </a:rPr>
              <a:t>zde</a:t>
            </a:r>
            <a:r>
              <a:rPr lang="cs-CZ" sz="1000" dirty="0" smtClean="0">
                <a:latin typeface="Calibri" pitchFamily="34" charset="0"/>
              </a:rPr>
              <a:t>).</a:t>
            </a:r>
            <a:endParaRPr lang="cs-CZ" sz="10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119174" y="1428736"/>
          <a:ext cx="6905652" cy="5032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Představujeme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Církev římskokatolická</a:t>
            </a:r>
            <a:endParaRPr lang="cs-CZ" sz="2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nejstarší a nejtradičnější církev v Česku</a:t>
            </a:r>
          </a:p>
          <a:p>
            <a:r>
              <a:rPr lang="cs-CZ" dirty="0" smtClean="0"/>
              <a:t>nejvyšším představitelem je papež, v Česku primas český (</a:t>
            </a:r>
            <a:r>
              <a:rPr lang="cs-CZ" dirty="0" err="1" smtClean="0"/>
              <a:t>Mons</a:t>
            </a:r>
            <a:r>
              <a:rPr lang="cs-CZ" dirty="0" smtClean="0"/>
              <a:t>. Dominik </a:t>
            </a:r>
            <a:r>
              <a:rPr lang="cs-CZ" dirty="0" err="1" smtClean="0"/>
              <a:t>Duka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nejpočetnější náboženská skupina</a:t>
            </a:r>
          </a:p>
          <a:p>
            <a:r>
              <a:rPr lang="cs-CZ" dirty="0" smtClean="0"/>
              <a:t>místem bohoslužeb je kostel (příp. chrám)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Církev československá husitská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vznikla v r. 1920 odštěpením z římskokatolické církve</a:t>
            </a:r>
          </a:p>
          <a:p>
            <a:r>
              <a:rPr lang="cs-CZ" dirty="0" smtClean="0"/>
              <a:t>nejvyšším představitelem je patriarcha (volen na 7 let)</a:t>
            </a:r>
          </a:p>
          <a:p>
            <a:r>
              <a:rPr lang="cs-CZ" dirty="0" smtClean="0"/>
              <a:t>největší ryze česká církev</a:t>
            </a:r>
          </a:p>
          <a:p>
            <a:r>
              <a:rPr lang="cs-CZ" dirty="0" smtClean="0"/>
              <a:t>odkazuje na historickou českou tradici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928926" y="5643578"/>
            <a:ext cx="7585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Calibri" pitchFamily="34" charset="0"/>
                <a:sym typeface="Wingdings"/>
              </a:rPr>
              <a:t></a:t>
            </a:r>
            <a:endParaRPr lang="cs-CZ" dirty="0">
              <a:latin typeface="Calibri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714876" y="1000108"/>
            <a:ext cx="4168050" cy="5705476"/>
            <a:chOff x="4714876" y="1000108"/>
            <a:chExt cx="4168050" cy="5705476"/>
          </a:xfrm>
        </p:grpSpPr>
        <p:pic>
          <p:nvPicPr>
            <p:cNvPr id="2050" name="Picture 2" descr="File:Kostel apoštola sv. Pavla (Ústí nad Labem) (3)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714876" y="1000108"/>
              <a:ext cx="3800475" cy="5705476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8501090" y="6429396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3" action="ppaction://hlinksldjump"/>
                </a:rPr>
                <a:t>[1]</a:t>
              </a:r>
              <a:endParaRPr lang="cs-CZ" sz="1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Představujeme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Pravoslavná církev</a:t>
            </a:r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navazuje na tradiční východoevropskou církev, ale je autokefální </a:t>
            </a:r>
            <a:r>
              <a:rPr lang="cs-CZ" sz="1800" dirty="0" smtClean="0"/>
              <a:t>(samostatná)</a:t>
            </a:r>
            <a:endParaRPr lang="cs-CZ" dirty="0" smtClean="0"/>
          </a:p>
          <a:p>
            <a:r>
              <a:rPr lang="cs-CZ" dirty="0" smtClean="0"/>
              <a:t>odvolává se na učení Cyrila a Metoděje</a:t>
            </a:r>
          </a:p>
          <a:p>
            <a:r>
              <a:rPr lang="cs-CZ" dirty="0" smtClean="0"/>
              <a:t>nejvyšším představitelem je metropolita (metr. Kryštof)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Evangelická církev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odkazuje na reformaci křesťanské církve z 16. století</a:t>
            </a:r>
          </a:p>
          <a:p>
            <a:r>
              <a:rPr lang="cs-CZ" dirty="0" smtClean="0"/>
              <a:t>snaží se o návrat církve k lidem a ke zdrojům (Bible)</a:t>
            </a:r>
          </a:p>
          <a:p>
            <a:r>
              <a:rPr lang="cs-CZ" dirty="0" smtClean="0"/>
              <a:t>nejvyšším představitelem je synod (sbor biskupů)</a:t>
            </a:r>
          </a:p>
          <a:p>
            <a:r>
              <a:rPr lang="cs-CZ" dirty="0" smtClean="0"/>
              <a:t>funguje několik evangelických církví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034" y="1428736"/>
            <a:ext cx="4168050" cy="5104005"/>
            <a:chOff x="500034" y="1428736"/>
            <a:chExt cx="4168050" cy="5104005"/>
          </a:xfrm>
        </p:grpSpPr>
        <p:pic>
          <p:nvPicPr>
            <p:cNvPr id="1026" name="Picture 2" descr="File:Peterpaulcarlsbad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00034" y="1428736"/>
              <a:ext cx="3804074" cy="5072098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4286248" y="6286520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3" action="ppaction://hlinksldjump"/>
                </a:rPr>
                <a:t>[2]</a:t>
              </a:r>
              <a:endParaRPr lang="cs-CZ" sz="1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714876" y="1428736"/>
            <a:ext cx="4188888" cy="5143496"/>
            <a:chOff x="4714876" y="1428736"/>
            <a:chExt cx="4188888" cy="5143496"/>
          </a:xfrm>
        </p:grpSpPr>
        <p:pic>
          <p:nvPicPr>
            <p:cNvPr id="1028" name="Picture 4" descr="Soubor:Těrlicko evang. kostel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714876" y="1428736"/>
              <a:ext cx="3857622" cy="5143496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8501090" y="6286520"/>
              <a:ext cx="402674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50" dirty="0" smtClean="0">
                  <a:hlinkClick r:id="rId3" action="ppaction://hlinksldjump"/>
                </a:rPr>
                <a:t>[3]</a:t>
              </a:r>
              <a:endParaRPr lang="cs-CZ" sz="105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ostatní?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351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judaismus: dlouhá historická tradice, stabilní počet členů</a:t>
            </a:r>
          </a:p>
          <a:p>
            <a:pPr lvl="1"/>
            <a:r>
              <a:rPr lang="cs-CZ" dirty="0" smtClean="0"/>
              <a:t>zemský rabín, synagoga</a:t>
            </a:r>
          </a:p>
          <a:p>
            <a:r>
              <a:rPr lang="cs-CZ" dirty="0" smtClean="0"/>
              <a:t>islám: fenomén 20. století, centrem je Brno</a:t>
            </a:r>
          </a:p>
          <a:p>
            <a:pPr lvl="1"/>
            <a:r>
              <a:rPr lang="cs-CZ" dirty="0" smtClean="0"/>
              <a:t>imám, mešita</a:t>
            </a:r>
          </a:p>
          <a:p>
            <a:r>
              <a:rPr lang="cs-CZ" dirty="0" smtClean="0"/>
              <a:t>asijská náboženství: hlavně velká města</a:t>
            </a:r>
          </a:p>
          <a:p>
            <a:r>
              <a:rPr lang="cs-CZ" dirty="0" smtClean="0"/>
              <a:t>sekty</a:t>
            </a:r>
          </a:p>
          <a:p>
            <a:r>
              <a:rPr lang="cs-CZ" dirty="0" smtClean="0"/>
              <a:t>recesistická uskupení (např. </a:t>
            </a:r>
            <a:r>
              <a:rPr lang="cs-CZ" i="1" dirty="0" smtClean="0"/>
              <a:t>řád rytířů </a:t>
            </a:r>
            <a:r>
              <a:rPr lang="cs-CZ" i="1" dirty="0" err="1" smtClean="0"/>
              <a:t>Jedi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285860"/>
            <a:ext cx="2911475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8" name="Picture 4" descr="File:Brno, Štýřice, mešita (2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3429000"/>
            <a:ext cx="2657436" cy="1993077"/>
          </a:xfrm>
          <a:prstGeom prst="rect">
            <a:avLst/>
          </a:prstGeom>
          <a:noFill/>
        </p:spPr>
      </p:pic>
      <p:pic>
        <p:nvPicPr>
          <p:cNvPr id="21510" name="Picture 6" descr="http://upload.wikimedia.org/wikipedia/commons/thumb/4/44/Budda.svg/500px-Budda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4286256"/>
            <a:ext cx="2166906" cy="221457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72396" y="1285860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5" action="ppaction://hlinksldjump"/>
              </a:rPr>
              <a:t>[4]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62164" y="3429000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5" action="ppaction://hlinksldjump"/>
              </a:rPr>
              <a:t>[5]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2264" y="6357958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5" action="ppaction://hlinksldjump"/>
              </a:rPr>
              <a:t>[6]</a:t>
            </a:r>
            <a:endParaRPr lang="cs-CZ" sz="10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143636" y="1000108"/>
            <a:ext cx="3096480" cy="4399076"/>
            <a:chOff x="6143636" y="1000108"/>
            <a:chExt cx="3096480" cy="4399076"/>
          </a:xfrm>
        </p:grpSpPr>
        <p:pic>
          <p:nvPicPr>
            <p:cNvPr id="21512" name="Picture 8" descr="File:Anakin Skywalker costume Retouched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143636" y="1000108"/>
              <a:ext cx="2786082" cy="4399076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8858280" y="1000108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5" action="ppaction://hlinksldjump"/>
                </a:rPr>
                <a:t>[7]</a:t>
              </a:r>
              <a:endParaRPr lang="cs-CZ" sz="1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Kostel_apoštola_sv._Pavla_(Ústí_nad_Labem)_(3).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,15. 9. 2012 </a:t>
            </a:r>
            <a:r>
              <a:rPr lang="cs-CZ" sz="1400" dirty="0" err="1" smtClean="0"/>
              <a:t>dostupnéz</a:t>
            </a:r>
            <a:r>
              <a:rPr lang="cs-CZ" sz="1400" dirty="0" smtClean="0"/>
              <a:t> URL:&lt;</a:t>
            </a:r>
            <a:r>
              <a:rPr lang="cs-CZ" sz="1400" dirty="0" smtClean="0">
                <a:hlinkClick r:id="rId2"/>
              </a:rPr>
              <a:t>http://upload.wikimedia.org/wikipedia/commons/e/e8/Kostel_apo%C5%A1tola_sv._Pavla_(%C3%9Ast%C3%AD_nad_Labem)_(3).jpg</a:t>
            </a:r>
            <a:r>
              <a:rPr lang="cs-CZ" sz="1400" dirty="0" smtClean="0"/>
              <a:t> [cit. dne 9. 11.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Peterpaulcarlsbad.jpg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10. 7. 2007, dostupné z URL:&lt;</a:t>
            </a:r>
            <a:r>
              <a:rPr lang="cs-CZ" sz="1400" dirty="0" smtClean="0">
                <a:hlinkClick r:id="rId3"/>
              </a:rPr>
              <a:t>http://upload.wikimedia.org/wikipedia/commons/5/58/Peterpaulcarlsbad.jpg</a:t>
            </a:r>
            <a:r>
              <a:rPr lang="cs-CZ" sz="1400" dirty="0" smtClean="0"/>
              <a:t>&gt; [cit. dne 9. 11. 2012].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err="1" smtClean="0"/>
              <a:t>Těrlicko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evang</a:t>
            </a:r>
            <a:r>
              <a:rPr lang="cs-CZ" sz="1400" i="1" dirty="0" smtClean="0"/>
              <a:t>._kostel.JPG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28. 6. 2009, dostupné z URL:&lt;</a:t>
            </a:r>
            <a:r>
              <a:rPr lang="cs-CZ" sz="1400" dirty="0" smtClean="0">
                <a:hlinkClick r:id="rId4"/>
              </a:rPr>
              <a:t>http://upload.wikimedia.org/wikipedia/commons/1/1d/T%C4%9Brlicko_evang._kostel.JPG</a:t>
            </a:r>
            <a:r>
              <a:rPr lang="cs-CZ" sz="1400" dirty="0" smtClean="0"/>
              <a:t>&gt; [cit. dne 9. 11. 2012].</a:t>
            </a:r>
          </a:p>
          <a:p>
            <a:pPr>
              <a:buNone/>
            </a:pPr>
            <a:r>
              <a:rPr lang="cs-CZ" sz="1400" dirty="0" smtClean="0"/>
              <a:t>[4] Autor: Mgr. Jan Musil.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smtClean="0"/>
              <a:t>Brno, </a:t>
            </a:r>
            <a:r>
              <a:rPr lang="cs-CZ" sz="1400" i="1" dirty="0" err="1" smtClean="0"/>
              <a:t>Štýřice</a:t>
            </a:r>
            <a:r>
              <a:rPr lang="cs-CZ" sz="1400" i="1" dirty="0" smtClean="0"/>
              <a:t>, mešita (2).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2.3. 2010, dostupné z URL:&lt;</a:t>
            </a:r>
            <a:r>
              <a:rPr lang="cs-CZ" sz="1400" dirty="0" smtClean="0">
                <a:hlinkClick r:id="rId5"/>
              </a:rPr>
              <a:t>http://upload.wikimedia.org/wikipedia/commons/b/bf/Brno%2C_%C5%A0t%C3%BD%C5%99ice%2C_me%C5%A1ita_%282%29.jpg</a:t>
            </a:r>
            <a:r>
              <a:rPr lang="cs-CZ" sz="1400" dirty="0" smtClean="0"/>
              <a:t>&gt; [cit. dne 9. 11. 2012].</a:t>
            </a:r>
          </a:p>
          <a:p>
            <a:pPr>
              <a:buNone/>
            </a:pPr>
            <a:r>
              <a:rPr lang="cs-CZ" sz="1400" dirty="0" smtClean="0"/>
              <a:t>[6]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Budda.svg.png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28. 12. 2009, dostupné z URL:&lt;</a:t>
            </a:r>
            <a:r>
              <a:rPr lang="cs-CZ" sz="1400" dirty="0" smtClean="0">
                <a:hlinkClick r:id="rId6"/>
              </a:rPr>
              <a:t>http://upload.wikimedia.org/wikipedia/commons/thumb/4/44/Budda.svg/500px-Budda.svg.png</a:t>
            </a:r>
            <a:r>
              <a:rPr lang="cs-CZ" sz="1400" dirty="0" smtClean="0"/>
              <a:t>&gt; [cit. dne 9. 11. 2012].</a:t>
            </a:r>
          </a:p>
          <a:p>
            <a:pPr>
              <a:buNone/>
            </a:pPr>
            <a:r>
              <a:rPr lang="cs-CZ" sz="1400" dirty="0" smtClean="0"/>
              <a:t>[7] </a:t>
            </a:r>
            <a:r>
              <a:rPr lang="cs-CZ" sz="1400" i="1" dirty="0" err="1" smtClean="0"/>
              <a:t>Anakin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Skywalker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costume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Retouched.jpg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6. 12. 2011, dostupné z URL:&lt;</a:t>
            </a:r>
            <a:r>
              <a:rPr lang="cs-CZ" sz="1400" dirty="0" smtClean="0">
                <a:hlinkClick r:id="rId7"/>
              </a:rPr>
              <a:t>http://upload.wikimedia.org/wikipedia/commons/4/49/Anakin_Skywalker_costume_Retouched.jpg</a:t>
            </a:r>
            <a:r>
              <a:rPr lang="cs-CZ" sz="1400" dirty="0" smtClean="0"/>
              <a:t>&gt; [cit. dne 9. 11. 2012].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130</TotalTime>
  <Words>657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! šablona DUM</vt:lpstr>
      <vt:lpstr>Prezentace aplikace PowerPoint</vt:lpstr>
      <vt:lpstr>Prezentace aplikace PowerPoint</vt:lpstr>
      <vt:lpstr>Církev, seznamte se</vt:lpstr>
      <vt:lpstr>Církev</vt:lpstr>
      <vt:lpstr>Nejdůležitější</vt:lpstr>
      <vt:lpstr>Představujeme</vt:lpstr>
      <vt:lpstr>Představujeme</vt:lpstr>
      <vt:lpstr>A ostatní?</vt:lpstr>
      <vt:lpstr>Zdroje obrázků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František Bret</cp:lastModifiedBy>
  <cp:revision>17</cp:revision>
  <dcterms:created xsi:type="dcterms:W3CDTF">2012-12-13T16:48:11Z</dcterms:created>
  <dcterms:modified xsi:type="dcterms:W3CDTF">2013-02-26T16:46:07Z</dcterms:modified>
</cp:coreProperties>
</file>