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4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4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List1!$H$19</c:f>
              <c:strCache>
                <c:ptCount val="1"/>
                <c:pt idx="0">
                  <c:v>muži</c:v>
                </c:pt>
              </c:strCache>
            </c:strRef>
          </c:tx>
          <c:spPr>
            <a:ln>
              <a:solidFill>
                <a:schemeClr val="bg1">
                  <a:lumMod val="85000"/>
                </a:schemeClr>
              </a:solidFill>
            </a:ln>
          </c:spPr>
          <c:invertIfNegative val="0"/>
          <c:cat>
            <c:strRef>
              <c:f>List1!$G$20:$G$33</c:f>
              <c:strCache>
                <c:ptCount val="14"/>
                <c:pt idx="0">
                  <c:v>0-5</c:v>
                </c:pt>
                <c:pt idx="1">
                  <c:v>5-10</c:v>
                </c:pt>
                <c:pt idx="2">
                  <c:v>10-15</c:v>
                </c:pt>
                <c:pt idx="3">
                  <c:v>15-20</c:v>
                </c:pt>
                <c:pt idx="4">
                  <c:v>20-25</c:v>
                </c:pt>
                <c:pt idx="5">
                  <c:v>25-30</c:v>
                </c:pt>
                <c:pt idx="6">
                  <c:v>30-35</c:v>
                </c:pt>
                <c:pt idx="7">
                  <c:v>35-40</c:v>
                </c:pt>
                <c:pt idx="8">
                  <c:v>40-45</c:v>
                </c:pt>
                <c:pt idx="9">
                  <c:v>45-50</c:v>
                </c:pt>
                <c:pt idx="10">
                  <c:v>50-55</c:v>
                </c:pt>
                <c:pt idx="11">
                  <c:v>55-60</c:v>
                </c:pt>
                <c:pt idx="12">
                  <c:v>60-65</c:v>
                </c:pt>
                <c:pt idx="13">
                  <c:v>65+</c:v>
                </c:pt>
              </c:strCache>
            </c:strRef>
          </c:cat>
          <c:val>
            <c:numRef>
              <c:f>List1!$H$20:$H$33</c:f>
              <c:numCache>
                <c:formatCode>General</c:formatCode>
                <c:ptCount val="14"/>
                <c:pt idx="0">
                  <c:v>358298</c:v>
                </c:pt>
                <c:pt idx="1">
                  <c:v>246852</c:v>
                </c:pt>
                <c:pt idx="2">
                  <c:v>232516</c:v>
                </c:pt>
                <c:pt idx="3">
                  <c:v>260768</c:v>
                </c:pt>
                <c:pt idx="4">
                  <c:v>348260</c:v>
                </c:pt>
                <c:pt idx="5">
                  <c:v>376301</c:v>
                </c:pt>
                <c:pt idx="6">
                  <c:v>455787</c:v>
                </c:pt>
                <c:pt idx="7">
                  <c:v>454743</c:v>
                </c:pt>
                <c:pt idx="8">
                  <c:v>360532</c:v>
                </c:pt>
                <c:pt idx="9">
                  <c:v>353703</c:v>
                </c:pt>
                <c:pt idx="10">
                  <c:v>335032</c:v>
                </c:pt>
                <c:pt idx="11">
                  <c:v>365616</c:v>
                </c:pt>
                <c:pt idx="12">
                  <c:v>348571</c:v>
                </c:pt>
                <c:pt idx="13">
                  <c:v>624004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axId val="116167168"/>
        <c:axId val="98336064"/>
      </c:barChart>
      <c:catAx>
        <c:axId val="116167168"/>
        <c:scaling>
          <c:orientation val="minMax"/>
        </c:scaling>
        <c:delete val="1"/>
        <c:axPos val="l"/>
        <c:majorTickMark val="out"/>
        <c:minorTickMark val="none"/>
        <c:tickLblPos val="nextTo"/>
        <c:crossAx val="98336064"/>
        <c:crosses val="autoZero"/>
        <c:auto val="1"/>
        <c:lblAlgn val="ctr"/>
        <c:lblOffset val="100"/>
        <c:noMultiLvlLbl val="0"/>
      </c:catAx>
      <c:valAx>
        <c:axId val="98336064"/>
        <c:scaling>
          <c:orientation val="minMax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116167168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List1!$I$19</c:f>
              <c:strCache>
                <c:ptCount val="1"/>
                <c:pt idx="0">
                  <c:v>ženy</c:v>
                </c:pt>
              </c:strCache>
            </c:strRef>
          </c:tx>
          <c:spPr>
            <a:solidFill>
              <a:srgbClr val="FF0000"/>
            </a:solidFill>
            <a:ln>
              <a:solidFill>
                <a:schemeClr val="bg1">
                  <a:lumMod val="85000"/>
                </a:schemeClr>
              </a:solidFill>
            </a:ln>
          </c:spPr>
          <c:invertIfNegative val="1"/>
          <c:cat>
            <c:strRef>
              <c:f>List1!$G$20:$G$33</c:f>
              <c:strCache>
                <c:ptCount val="14"/>
                <c:pt idx="0">
                  <c:v>0-5</c:v>
                </c:pt>
                <c:pt idx="1">
                  <c:v>5-10</c:v>
                </c:pt>
                <c:pt idx="2">
                  <c:v>10-15</c:v>
                </c:pt>
                <c:pt idx="3">
                  <c:v>15-20</c:v>
                </c:pt>
                <c:pt idx="4">
                  <c:v>20-25</c:v>
                </c:pt>
                <c:pt idx="5">
                  <c:v>25-30</c:v>
                </c:pt>
                <c:pt idx="6">
                  <c:v>30-35</c:v>
                </c:pt>
                <c:pt idx="7">
                  <c:v>35-40</c:v>
                </c:pt>
                <c:pt idx="8">
                  <c:v>40-45</c:v>
                </c:pt>
                <c:pt idx="9">
                  <c:v>45-50</c:v>
                </c:pt>
                <c:pt idx="10">
                  <c:v>50-55</c:v>
                </c:pt>
                <c:pt idx="11">
                  <c:v>55-60</c:v>
                </c:pt>
                <c:pt idx="12">
                  <c:v>60-65</c:v>
                </c:pt>
                <c:pt idx="13">
                  <c:v>65+</c:v>
                </c:pt>
              </c:strCache>
            </c:strRef>
          </c:cat>
          <c:val>
            <c:numRef>
              <c:f>List1!$I$20:$I$33</c:f>
              <c:numCache>
                <c:formatCode>General</c:formatCode>
                <c:ptCount val="14"/>
                <c:pt idx="0">
                  <c:v>341158</c:v>
                </c:pt>
                <c:pt idx="1">
                  <c:v>233643</c:v>
                </c:pt>
                <c:pt idx="2">
                  <c:v>219780</c:v>
                </c:pt>
                <c:pt idx="3">
                  <c:v>247682</c:v>
                </c:pt>
                <c:pt idx="4">
                  <c:v>332292</c:v>
                </c:pt>
                <c:pt idx="5">
                  <c:v>354660</c:v>
                </c:pt>
                <c:pt idx="6">
                  <c:v>429878</c:v>
                </c:pt>
                <c:pt idx="7">
                  <c:v>429888</c:v>
                </c:pt>
                <c:pt idx="8">
                  <c:v>341664</c:v>
                </c:pt>
                <c:pt idx="9">
                  <c:v>341011</c:v>
                </c:pt>
                <c:pt idx="10">
                  <c:v>334729</c:v>
                </c:pt>
                <c:pt idx="11">
                  <c:v>384882</c:v>
                </c:pt>
                <c:pt idx="12">
                  <c:v>388526</c:v>
                </c:pt>
                <c:pt idx="13">
                  <c:v>932145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  <a:ln>
                    <a:solidFill>
                      <a:schemeClr val="bg1">
                        <a:lumMod val="85000"/>
                      </a:schemeClr>
                    </a:solidFill>
                  </a:ln>
                </c14:spPr>
              </c14:invertSolidFillFmt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axId val="116168192"/>
        <c:axId val="103138432"/>
      </c:barChart>
      <c:catAx>
        <c:axId val="116168192"/>
        <c:scaling>
          <c:orientation val="minMax"/>
        </c:scaling>
        <c:delete val="1"/>
        <c:axPos val="r"/>
        <c:majorTickMark val="out"/>
        <c:minorTickMark val="none"/>
        <c:tickLblPos val="nextTo"/>
        <c:crossAx val="103138432"/>
        <c:crosses val="autoZero"/>
        <c:auto val="1"/>
        <c:lblAlgn val="ctr"/>
        <c:lblOffset val="100"/>
        <c:noMultiLvlLbl val="0"/>
      </c:catAx>
      <c:valAx>
        <c:axId val="103138432"/>
        <c:scaling>
          <c:orientation val="maxMin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116168192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csu/redakce.nsf/i/casova_rada_demografi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Autor: Mgr. Jan </a:t>
            </a:r>
            <a:r>
              <a:rPr lang="cs-CZ" sz="1800" b="1" dirty="0"/>
              <a:t>Musil	B1 </a:t>
            </a:r>
            <a:r>
              <a:rPr lang="cs-CZ" sz="1800" b="1" dirty="0" smtClean="0"/>
              <a:t>VY_32_INOVACE_16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12. 11.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OBYVATELSTVO ČESKA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základními charakteristikami demografie České republiky a demografického vývoje. Žáci se seznamují se základními demografickými nástroji a jejich použitím. Nedílnou součástí tohoto materiálu je DUM </a:t>
            </a:r>
            <a:r>
              <a:rPr lang="cs-CZ" sz="1800" i="1" dirty="0" smtClean="0"/>
              <a:t>Demografické praktikum – </a:t>
            </a:r>
            <a:r>
              <a:rPr lang="cs-CZ" sz="1800" i="1" dirty="0" err="1" smtClean="0"/>
              <a:t>prac</a:t>
            </a:r>
            <a:r>
              <a:rPr lang="cs-CZ" sz="1800" i="1" dirty="0" smtClean="0"/>
              <a:t>. list</a:t>
            </a:r>
            <a:r>
              <a:rPr lang="cs-CZ" sz="1800" dirty="0" smtClean="0"/>
              <a:t>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Demografické praktikum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Jak se kreslí </a:t>
            </a:r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strom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 života - Česko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základním krokem je vytvořit síť grafu</a:t>
            </a:r>
          </a:p>
          <a:p>
            <a:r>
              <a:rPr lang="cs-CZ" dirty="0" smtClean="0"/>
              <a:t>dále do ní vyneseme údaje podle listu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3929058" y="1714488"/>
            <a:ext cx="4500594" cy="3930678"/>
            <a:chOff x="3929058" y="1714488"/>
            <a:chExt cx="4500594" cy="3930678"/>
          </a:xfrm>
        </p:grpSpPr>
        <p:cxnSp>
          <p:nvCxnSpPr>
            <p:cNvPr id="12" name="Přímá spojovací čára 11"/>
            <p:cNvCxnSpPr/>
            <p:nvPr/>
          </p:nvCxnSpPr>
          <p:spPr>
            <a:xfrm rot="16200000" flipH="1">
              <a:off x="4214810" y="3643314"/>
              <a:ext cx="3929090" cy="7143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10800000">
              <a:off x="3929058" y="5643578"/>
              <a:ext cx="4500594" cy="158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/>
          <p:cNvSpPr txBox="1"/>
          <p:nvPr/>
        </p:nvSpPr>
        <p:spPr>
          <a:xfrm>
            <a:off x="6858016" y="5786454"/>
            <a:ext cx="740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muži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86314" y="5786454"/>
            <a:ext cx="724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ženy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6286512" y="1357298"/>
            <a:ext cx="757340" cy="1214446"/>
            <a:chOff x="6286512" y="1357298"/>
            <a:chExt cx="757340" cy="1214446"/>
          </a:xfrm>
        </p:grpSpPr>
        <p:sp>
          <p:nvSpPr>
            <p:cNvPr id="20" name="TextovéPole 19"/>
            <p:cNvSpPr txBox="1"/>
            <p:nvPr/>
          </p:nvSpPr>
          <p:spPr>
            <a:xfrm>
              <a:off x="6429388" y="1357298"/>
              <a:ext cx="6144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+mn-lt"/>
                </a:rPr>
                <a:t>věk</a:t>
              </a:r>
              <a:endParaRPr lang="cs-CZ" sz="2400" dirty="0">
                <a:latin typeface="+mn-lt"/>
              </a:endParaRPr>
            </a:p>
          </p:txBody>
        </p:sp>
        <p:cxnSp>
          <p:nvCxnSpPr>
            <p:cNvPr id="25" name="Přímá spojovací šipka 24"/>
            <p:cNvCxnSpPr/>
            <p:nvPr/>
          </p:nvCxnSpPr>
          <p:spPr>
            <a:xfrm rot="5400000">
              <a:off x="6143636" y="2071678"/>
              <a:ext cx="642942" cy="35719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5572132" y="5786454"/>
            <a:ext cx="1236236" cy="890293"/>
            <a:chOff x="5572132" y="5786454"/>
            <a:chExt cx="1236236" cy="890293"/>
          </a:xfrm>
        </p:grpSpPr>
        <p:sp>
          <p:nvSpPr>
            <p:cNvPr id="23" name="TextovéPole 22"/>
            <p:cNvSpPr txBox="1"/>
            <p:nvPr/>
          </p:nvSpPr>
          <p:spPr>
            <a:xfrm>
              <a:off x="5572132" y="6215082"/>
              <a:ext cx="12362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+mn-lt"/>
                </a:rPr>
                <a:t>hodnoty</a:t>
              </a:r>
              <a:endParaRPr lang="cs-CZ" dirty="0">
                <a:latin typeface="+mn-lt"/>
              </a:endParaRPr>
            </a:p>
          </p:txBody>
        </p:sp>
        <p:cxnSp>
          <p:nvCxnSpPr>
            <p:cNvPr id="26" name="Přímá spojovací šipka 25"/>
            <p:cNvCxnSpPr/>
            <p:nvPr/>
          </p:nvCxnSpPr>
          <p:spPr>
            <a:xfrm rot="10800000">
              <a:off x="5572132" y="5786454"/>
              <a:ext cx="500066" cy="428628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šipka 28"/>
            <p:cNvCxnSpPr>
              <a:stCxn id="23" idx="0"/>
            </p:cNvCxnSpPr>
            <p:nvPr/>
          </p:nvCxnSpPr>
          <p:spPr>
            <a:xfrm rot="5400000" flipH="1" flipV="1">
              <a:off x="6202662" y="5774042"/>
              <a:ext cx="428628" cy="45345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7"/>
          <p:cNvGrpSpPr/>
          <p:nvPr/>
        </p:nvGrpSpPr>
        <p:grpSpPr>
          <a:xfrm>
            <a:off x="571472" y="1214422"/>
            <a:ext cx="8034448" cy="4357718"/>
            <a:chOff x="2428860" y="3786189"/>
            <a:chExt cx="6473021" cy="2933706"/>
          </a:xfrm>
        </p:grpSpPr>
        <p:graphicFrame>
          <p:nvGraphicFramePr>
            <p:cNvPr id="5" name="Graf 4"/>
            <p:cNvGraphicFramePr/>
            <p:nvPr/>
          </p:nvGraphicFramePr>
          <p:xfrm>
            <a:off x="5249037" y="3786189"/>
            <a:ext cx="3652844" cy="2933706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graphicFrame>
          <p:nvGraphicFramePr>
            <p:cNvPr id="6" name="Graf 5"/>
            <p:cNvGraphicFramePr/>
            <p:nvPr/>
          </p:nvGraphicFramePr>
          <p:xfrm>
            <a:off x="2428860" y="3786190"/>
            <a:ext cx="3081339" cy="2928934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</p:grpSp>
      <p:sp>
        <p:nvSpPr>
          <p:cNvPr id="4" name="TextovéPole 3"/>
          <p:cNvSpPr txBox="1"/>
          <p:nvPr/>
        </p:nvSpPr>
        <p:spPr>
          <a:xfrm>
            <a:off x="8001024" y="1142984"/>
            <a:ext cx="502109" cy="3952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 action="ppaction://hlinksldjump"/>
              </a:rPr>
              <a:t>[1]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0166" y="5857892"/>
            <a:ext cx="65210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n-lt"/>
              </a:rPr>
              <a:t>K jakému typu náleží strom života České republiky?</a:t>
            </a:r>
          </a:p>
          <a:p>
            <a:r>
              <a:rPr lang="cs-CZ" sz="2400" dirty="0" smtClean="0">
                <a:latin typeface="+mn-lt"/>
              </a:rPr>
              <a:t>Čím je způsoben výkyv v kategorii kolem 40 let?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Graf vychází ze zdrojových dat </a:t>
            </a:r>
            <a:r>
              <a:rPr lang="cs-CZ" sz="1400" i="1" dirty="0" smtClean="0"/>
              <a:t>Demografické ročenky </a:t>
            </a:r>
            <a:r>
              <a:rPr lang="cs-CZ" sz="1400" dirty="0" smtClean="0"/>
              <a:t>za rok 2011, vydané ČSÚ v r. 2012 (dostupné z URL:&lt;</a:t>
            </a: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czso.cz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csu</a:t>
            </a:r>
            <a:r>
              <a:rPr lang="cs-CZ" sz="1400" dirty="0" smtClean="0">
                <a:hlinkClick r:id="rId2"/>
              </a:rPr>
              <a:t>/redakce.</a:t>
            </a:r>
            <a:r>
              <a:rPr lang="cs-CZ" sz="1400" dirty="0" err="1" smtClean="0">
                <a:hlinkClick r:id="rId2"/>
              </a:rPr>
              <a:t>nsf</a:t>
            </a:r>
            <a:r>
              <a:rPr lang="cs-CZ" sz="1400" dirty="0" smtClean="0">
                <a:hlinkClick r:id="rId2"/>
              </a:rPr>
              <a:t>/i/</a:t>
            </a:r>
            <a:r>
              <a:rPr lang="cs-CZ" sz="1400" dirty="0" err="1" smtClean="0">
                <a:hlinkClick r:id="rId2"/>
              </a:rPr>
              <a:t>casova</a:t>
            </a:r>
            <a:r>
              <a:rPr lang="cs-CZ" sz="1400" dirty="0" smtClean="0">
                <a:hlinkClick r:id="rId2"/>
              </a:rPr>
              <a:t>_rada_demografie</a:t>
            </a:r>
            <a:r>
              <a:rPr lang="cs-CZ" sz="1400" dirty="0" smtClean="0"/>
              <a:t>&gt;).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42</TotalTime>
  <Words>138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! šablona DUM</vt:lpstr>
      <vt:lpstr>Prezentace aplikace PowerPoint</vt:lpstr>
      <vt:lpstr>Prezentace aplikace PowerPoint</vt:lpstr>
      <vt:lpstr>Demografické praktikum</vt:lpstr>
      <vt:lpstr>Strom života - Česko</vt:lpstr>
      <vt:lpstr>Prezentace aplikace PowerPoint</vt:lpstr>
      <vt:lpstr>Zdroje obrázků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František Bret</cp:lastModifiedBy>
  <cp:revision>7</cp:revision>
  <dcterms:created xsi:type="dcterms:W3CDTF">2012-12-13T20:38:04Z</dcterms:created>
  <dcterms:modified xsi:type="dcterms:W3CDTF">2013-02-26T16:48:25Z</dcterms:modified>
</cp:coreProperties>
</file>