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60" r:id="rId5"/>
    <p:sldId id="262" r:id="rId6"/>
    <p:sldId id="257" r:id="rId7"/>
    <p:sldId id="263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9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Relationship Id="rId4" Type="http://schemas.openxmlformats.org/officeDocument/2006/relationships/slide" Target="slide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5/Twintowers_of_Deutsche_Bank_Headquarter_in_Frankfurt_a.M..jpg" TargetMode="External"/><Relationship Id="rId2" Type="http://schemas.openxmlformats.org/officeDocument/2006/relationships/hyperlink" Target="http://upload.wikimedia.org/wikipedia/commons/thumb/6/61/Emblem-person-grey.svg/500px-Emblem-person-grey.svg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6/62/Mapa_m%C4%9Bst_%C4%8CR.PNG" TargetMode="External"/><Relationship Id="rId4" Type="http://schemas.openxmlformats.org/officeDocument/2006/relationships/hyperlink" Target="http://upload.wikimedia.org/wikipedia/commons/2/20/Rural_Jhelum.JP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None/>
            </a:pPr>
            <a:r>
              <a:rPr lang="cs-CZ" sz="1800" b="1" dirty="0" smtClean="0"/>
              <a:t>Autor: Mgr. Jan </a:t>
            </a:r>
            <a:r>
              <a:rPr lang="cs-CZ" sz="1800" b="1" dirty="0" smtClean="0"/>
              <a:t>Musil	B1 VY_32_INOVACE_02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29. 10. 2012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ZEMĚPIS – ČESKÁ REPUBLIKA – ROZMÍSTĚNÍ OBYVATELSTVA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ke geografické orientaci vzhledem k demografickým ukazatelům.</a:t>
            </a:r>
            <a:r>
              <a:rPr lang="cs-CZ" sz="1800" dirty="0"/>
              <a:t> </a:t>
            </a:r>
            <a:r>
              <a:rPr lang="cs-CZ" sz="1800" dirty="0" smtClean="0"/>
              <a:t>Žáci zdůvodňují rozmístění jednotlivých národnostních menšin.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Hustota a ty ostatní…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Kde kdo žije</a:t>
            </a:r>
          </a:p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 proč zrovna tam?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Hustota zalidnění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popisuje, kolik lidí žije průměrně na určitém území (km</a:t>
            </a:r>
            <a:r>
              <a:rPr lang="cs-CZ" baseline="30000" dirty="0" smtClean="0"/>
              <a:t>2</a:t>
            </a:r>
            <a:r>
              <a:rPr lang="cs-CZ" dirty="0" smtClean="0"/>
              <a:t>, m</a:t>
            </a:r>
            <a:r>
              <a:rPr lang="cs-CZ" baseline="30000" dirty="0" smtClean="0"/>
              <a:t>2</a:t>
            </a:r>
            <a:r>
              <a:rPr lang="cs-CZ" dirty="0" smtClean="0"/>
              <a:t>…)</a:t>
            </a:r>
          </a:p>
          <a:p>
            <a:r>
              <a:rPr lang="cs-CZ" dirty="0" smtClean="0"/>
              <a:t>záleží také na míře urbanizace a povaze krajiny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00100" y="2928934"/>
            <a:ext cx="3000396" cy="2571768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50000"/>
                </a:schemeClr>
              </a:gs>
              <a:gs pos="80000">
                <a:schemeClr val="accent3">
                  <a:shade val="93000"/>
                  <a:satMod val="130000"/>
                </a:schemeClr>
              </a:gs>
              <a:gs pos="100000">
                <a:schemeClr val="accent3">
                  <a:shade val="94000"/>
                  <a:satMod val="135000"/>
                </a:schemeClr>
              </a:gs>
            </a:gsLst>
            <a:path path="shape">
              <a:fillToRect l="50000" t="50000" r="50000" b="50000"/>
            </a:path>
            <a:tileRect/>
          </a:gradFill>
          <a:scene3d>
            <a:camera prst="isometricOffAxis2Top"/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9" descr="http://upload.wikimedia.org/wikipedia/commons/thumb/6/61/Emblem-person-grey.svg/500px-Emblem-person-grey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3500438"/>
            <a:ext cx="928694" cy="928694"/>
          </a:xfrm>
          <a:prstGeom prst="rect">
            <a:avLst/>
          </a:prstGeom>
          <a:noFill/>
        </p:spPr>
      </p:pic>
      <p:pic>
        <p:nvPicPr>
          <p:cNvPr id="7" name="Picture 9" descr="http://upload.wikimedia.org/wikipedia/commons/thumb/6/61/Emblem-person-grey.svg/500px-Emblem-person-grey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3429000"/>
            <a:ext cx="928694" cy="928694"/>
          </a:xfrm>
          <a:prstGeom prst="rect">
            <a:avLst/>
          </a:prstGeom>
          <a:noFill/>
        </p:spPr>
      </p:pic>
      <p:pic>
        <p:nvPicPr>
          <p:cNvPr id="8" name="Picture 9" descr="http://upload.wikimedia.org/wikipedia/commons/thumb/6/61/Emblem-person-grey.svg/500px-Emblem-person-grey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3500438"/>
            <a:ext cx="928694" cy="928694"/>
          </a:xfrm>
          <a:prstGeom prst="rect">
            <a:avLst/>
          </a:prstGeom>
          <a:noFill/>
        </p:spPr>
      </p:pic>
      <p:pic>
        <p:nvPicPr>
          <p:cNvPr id="9" name="Picture 9" descr="http://upload.wikimedia.org/wikipedia/commons/thumb/6/61/Emblem-person-grey.svg/500px-Emblem-person-grey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3357562"/>
            <a:ext cx="928694" cy="928694"/>
          </a:xfrm>
          <a:prstGeom prst="rect">
            <a:avLst/>
          </a:prstGeom>
          <a:noFill/>
        </p:spPr>
      </p:pic>
      <p:pic>
        <p:nvPicPr>
          <p:cNvPr id="10" name="Picture 9" descr="http://upload.wikimedia.org/wikipedia/commons/thumb/6/61/Emblem-person-grey.svg/500px-Emblem-person-grey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3571876"/>
            <a:ext cx="928694" cy="928694"/>
          </a:xfrm>
          <a:prstGeom prst="rect">
            <a:avLst/>
          </a:prstGeom>
          <a:noFill/>
        </p:spPr>
      </p:pic>
      <p:pic>
        <p:nvPicPr>
          <p:cNvPr id="11" name="Picture 9" descr="http://upload.wikimedia.org/wikipedia/commons/thumb/6/61/Emblem-person-grey.svg/500px-Emblem-person-grey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3643314"/>
            <a:ext cx="928694" cy="928694"/>
          </a:xfrm>
          <a:prstGeom prst="rect">
            <a:avLst/>
          </a:prstGeom>
          <a:noFill/>
        </p:spPr>
      </p:pic>
      <p:pic>
        <p:nvPicPr>
          <p:cNvPr id="12" name="Picture 9" descr="http://upload.wikimedia.org/wikipedia/commons/thumb/6/61/Emblem-person-grey.svg/500px-Emblem-person-grey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3857628"/>
            <a:ext cx="928694" cy="928694"/>
          </a:xfrm>
          <a:prstGeom prst="rect">
            <a:avLst/>
          </a:prstGeom>
          <a:noFill/>
        </p:spPr>
      </p:pic>
      <p:pic>
        <p:nvPicPr>
          <p:cNvPr id="13" name="Picture 9" descr="http://upload.wikimedia.org/wikipedia/commons/thumb/6/61/Emblem-person-grey.svg/500px-Emblem-person-grey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3714752"/>
            <a:ext cx="928694" cy="928694"/>
          </a:xfrm>
          <a:prstGeom prst="rect">
            <a:avLst/>
          </a:prstGeom>
          <a:noFill/>
        </p:spPr>
      </p:pic>
      <p:pic>
        <p:nvPicPr>
          <p:cNvPr id="14" name="Picture 9" descr="http://upload.wikimedia.org/wikipedia/commons/thumb/6/61/Emblem-person-grey.svg/500px-Emblem-person-grey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3500438"/>
            <a:ext cx="928694" cy="928694"/>
          </a:xfrm>
          <a:prstGeom prst="rect">
            <a:avLst/>
          </a:prstGeom>
          <a:noFill/>
        </p:spPr>
      </p:pic>
      <p:pic>
        <p:nvPicPr>
          <p:cNvPr id="15" name="Picture 9" descr="http://upload.wikimedia.org/wikipedia/commons/thumb/6/61/Emblem-person-grey.svg/500px-Emblem-person-grey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3714752"/>
            <a:ext cx="928694" cy="928694"/>
          </a:xfrm>
          <a:prstGeom prst="rect">
            <a:avLst/>
          </a:prstGeom>
          <a:noFill/>
        </p:spPr>
      </p:pic>
      <p:pic>
        <p:nvPicPr>
          <p:cNvPr id="16" name="Picture 9" descr="http://upload.wikimedia.org/wikipedia/commons/thumb/6/61/Emblem-person-grey.svg/500px-Emblem-person-grey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3857628"/>
            <a:ext cx="928694" cy="928694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3857620" y="3571876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[1]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21509" y="357166"/>
            <a:ext cx="72876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Ve které krajině byste našli více obyvatel? Proč?</a:t>
            </a:r>
            <a:endParaRPr lang="cs-CZ" sz="2800" b="1" dirty="0"/>
          </a:p>
        </p:txBody>
      </p:sp>
      <p:pic>
        <p:nvPicPr>
          <p:cNvPr id="1026" name="Picture 2" descr="C:\Documents and Settings\JM\Plocha\nizin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26" y="1285859"/>
            <a:ext cx="3589485" cy="3240000"/>
          </a:xfrm>
          <a:prstGeom prst="rect">
            <a:avLst/>
          </a:prstGeom>
          <a:noFill/>
        </p:spPr>
      </p:pic>
      <p:pic>
        <p:nvPicPr>
          <p:cNvPr id="1027" name="Picture 3" descr="C:\Documents and Settings\JM\Plocha\pohori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1285860"/>
            <a:ext cx="3585219" cy="3240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857356" y="4643446"/>
            <a:ext cx="4651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388" y="4643446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000496" y="1214422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4" action="ppaction://hlinksldjump"/>
              </a:rPr>
              <a:t>[2]</a:t>
            </a:r>
            <a:endParaRPr lang="cs-CZ" sz="1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429652" y="1214422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4" action="ppaction://hlinksldjump"/>
              </a:rPr>
              <a:t>[2]</a:t>
            </a:r>
            <a:endParaRPr lang="cs-CZ" sz="1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065884" y="6488668"/>
            <a:ext cx="1078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Metodika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Urbanizace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mnoho výhod (služby, doprava, školy)</a:t>
            </a:r>
          </a:p>
          <a:p>
            <a:r>
              <a:rPr lang="cs-CZ" dirty="0" smtClean="0"/>
              <a:t>horší životní prostředí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Venkov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méně dostupné služby</a:t>
            </a:r>
          </a:p>
          <a:p>
            <a:r>
              <a:rPr lang="cs-CZ" dirty="0" smtClean="0"/>
              <a:t>lepší životní prostředí</a:t>
            </a:r>
            <a:endParaRPr lang="cs-CZ" dirty="0"/>
          </a:p>
        </p:txBody>
      </p:sp>
      <p:pic>
        <p:nvPicPr>
          <p:cNvPr id="33794" name="Picture 2" descr="File:Twintowers of Deutsche Bank Headquarter in Frankfurt a.M.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3429000"/>
            <a:ext cx="2286016" cy="30497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3796" name="Picture 4" descr="File:Rural Jhelu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643314"/>
            <a:ext cx="4074512" cy="27146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3071802" y="3500438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4" action="ppaction://hlinksldjump"/>
              </a:rPr>
              <a:t>[3]</a:t>
            </a:r>
            <a:endParaRPr lang="cs-CZ" sz="1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501090" y="3714752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4" action="ppaction://hlinksldjump"/>
              </a:rPr>
              <a:t>[4]</a:t>
            </a:r>
            <a:endParaRPr lang="cs-CZ" sz="1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85860"/>
            <a:ext cx="66302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poměr mezi lidmi žijícími ve městech a na venkově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Mapa měst ČR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500414"/>
            <a:ext cx="5801444" cy="3357586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1472" y="1214422"/>
            <a:ext cx="8115328" cy="4786346"/>
          </a:xfrm>
        </p:spPr>
        <p:txBody>
          <a:bodyPr>
            <a:noAutofit/>
          </a:bodyPr>
          <a:lstStyle/>
          <a:p>
            <a:r>
              <a:rPr lang="cs-CZ" dirty="0" smtClean="0"/>
              <a:t>jediné milionové město &gt; </a:t>
            </a:r>
            <a:r>
              <a:rPr lang="cs-CZ" b="1" dirty="0" smtClean="0"/>
              <a:t>Praha</a:t>
            </a:r>
            <a:r>
              <a:rPr lang="cs-CZ" dirty="0" smtClean="0"/>
              <a:t> (vždy hlavní město)</a:t>
            </a:r>
            <a:endParaRPr lang="cs-CZ" b="1" dirty="0" smtClean="0"/>
          </a:p>
          <a:p>
            <a:pPr lvl="7"/>
            <a:r>
              <a:rPr lang="cs-CZ" sz="2400" dirty="0" smtClean="0"/>
              <a:t>další města nad 100 000 obyvatel:</a:t>
            </a:r>
          </a:p>
          <a:p>
            <a:pPr lvl="8">
              <a:buNone/>
            </a:pPr>
            <a:r>
              <a:rPr lang="cs-CZ" sz="2400" dirty="0" smtClean="0"/>
              <a:t>Brno … 385 000</a:t>
            </a:r>
          </a:p>
          <a:p>
            <a:pPr lvl="8">
              <a:buNone/>
            </a:pPr>
            <a:r>
              <a:rPr lang="cs-CZ" sz="2400" dirty="0" smtClean="0"/>
              <a:t>	Ostrava … 305 000</a:t>
            </a:r>
          </a:p>
          <a:p>
            <a:pPr lvl="8">
              <a:buNone/>
            </a:pPr>
            <a:r>
              <a:rPr lang="cs-CZ" sz="2400" dirty="0" smtClean="0"/>
              <a:t>		Plzeň … 170 000</a:t>
            </a:r>
          </a:p>
          <a:p>
            <a:pPr lvl="8">
              <a:buNone/>
            </a:pPr>
            <a:r>
              <a:rPr lang="cs-CZ" sz="2400" dirty="0" smtClean="0"/>
              <a:t>		Liberec … 105 000</a:t>
            </a:r>
          </a:p>
          <a:p>
            <a:pPr lvl="8">
              <a:buNone/>
            </a:pPr>
            <a:r>
              <a:rPr lang="cs-CZ" sz="2400" dirty="0" smtClean="0"/>
              <a:t>		Olomouc … 100 000</a:t>
            </a:r>
          </a:p>
          <a:p>
            <a:pPr lvl="8">
              <a:buNone/>
            </a:pPr>
            <a:r>
              <a:rPr lang="cs-CZ" dirty="0" smtClean="0"/>
              <a:t>		[Ústí nad Labem … 95 000]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14942" y="5929330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[5]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[1] </a:t>
            </a:r>
            <a:r>
              <a:rPr lang="cs-CZ" sz="1400" i="1" dirty="0" smtClean="0"/>
              <a:t>500px-</a:t>
            </a:r>
            <a:r>
              <a:rPr lang="cs-CZ" sz="1400" i="1" dirty="0" err="1" smtClean="0"/>
              <a:t>Emblem</a:t>
            </a:r>
            <a:r>
              <a:rPr lang="cs-CZ" sz="1400" i="1" dirty="0" smtClean="0"/>
              <a:t>-person-</a:t>
            </a:r>
            <a:r>
              <a:rPr lang="cs-CZ" sz="1400" i="1" dirty="0" err="1" smtClean="0"/>
              <a:t>grey.svg.png</a:t>
            </a:r>
            <a:r>
              <a:rPr lang="cs-CZ" sz="1400" i="1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18. 2. 2011, dostupné z URL:&lt;</a:t>
            </a:r>
            <a:r>
              <a:rPr lang="cs-CZ" sz="1400" dirty="0" smtClean="0">
                <a:hlinkClick r:id="rId2"/>
              </a:rPr>
              <a:t>http://upload.wikimedia.org/wikipedia/commons/thumb/6/61/Emblem-person-grey.svg/500px-Emblem-person-grey.svg.png</a:t>
            </a:r>
            <a:r>
              <a:rPr lang="cs-CZ" sz="1400" dirty="0" smtClean="0"/>
              <a:t>&gt; [cit. dne 28. 10. 2012].</a:t>
            </a:r>
          </a:p>
          <a:p>
            <a:pPr>
              <a:buNone/>
            </a:pPr>
            <a:r>
              <a:rPr lang="cs-CZ" sz="1400" dirty="0" smtClean="0"/>
              <a:t>[2] Autor: Mgr. </a:t>
            </a:r>
            <a:r>
              <a:rPr lang="cs-CZ" sz="1400" dirty="0"/>
              <a:t>J</a:t>
            </a:r>
            <a:r>
              <a:rPr lang="cs-CZ" sz="1400" dirty="0" smtClean="0"/>
              <a:t>an Musil.</a:t>
            </a:r>
          </a:p>
          <a:p>
            <a:pPr>
              <a:buNone/>
            </a:pPr>
            <a:r>
              <a:rPr lang="cs-CZ" sz="1400" dirty="0" smtClean="0"/>
              <a:t>[3] </a:t>
            </a:r>
            <a:r>
              <a:rPr lang="cs-CZ" sz="1400" i="1" dirty="0" err="1" smtClean="0"/>
              <a:t>Twintowers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of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Deutsche</a:t>
            </a:r>
            <a:r>
              <a:rPr lang="cs-CZ" sz="1400" i="1" dirty="0" smtClean="0"/>
              <a:t>_Bank_</a:t>
            </a:r>
            <a:r>
              <a:rPr lang="cs-CZ" sz="1400" i="1" dirty="0" err="1" smtClean="0"/>
              <a:t>Headquarter</a:t>
            </a:r>
            <a:r>
              <a:rPr lang="cs-CZ" sz="1400" i="1" dirty="0" smtClean="0"/>
              <a:t>_in_Frankfurt_a.M..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/>
              <a:t>C</a:t>
            </a:r>
            <a:r>
              <a:rPr lang="cs-CZ" sz="1400" dirty="0" err="1" smtClean="0"/>
              <a:t>ommons</a:t>
            </a:r>
            <a:r>
              <a:rPr lang="cs-CZ" sz="1400" dirty="0" smtClean="0"/>
              <a:t> 21. 6. 2008, dostupné z URL:&lt;</a:t>
            </a:r>
            <a:r>
              <a:rPr lang="cs-CZ" sz="1400" dirty="0" smtClean="0">
                <a:hlinkClick r:id="rId3"/>
              </a:rPr>
              <a:t>http://upload.wikimedia.org/wikipedia/commons/9/95/Twintowers_of_Deutsche_Bank_Headquarter_in_Frankfurt_a.M..jpg</a:t>
            </a:r>
            <a:r>
              <a:rPr lang="cs-CZ" sz="1400" dirty="0" smtClean="0"/>
              <a:t>&gt; [cit. dne 28. 10. 2012].</a:t>
            </a:r>
          </a:p>
          <a:p>
            <a:pPr>
              <a:buNone/>
            </a:pPr>
            <a:r>
              <a:rPr lang="cs-CZ" sz="1400" dirty="0" smtClean="0"/>
              <a:t>[4] </a:t>
            </a:r>
            <a:r>
              <a:rPr lang="cs-CZ" sz="1400" i="1" dirty="0" err="1" smtClean="0"/>
              <a:t>Rural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Jhelum.JPG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/>
              <a:t>C</a:t>
            </a:r>
            <a:r>
              <a:rPr lang="cs-CZ" sz="1400" dirty="0" err="1" smtClean="0"/>
              <a:t>ommons</a:t>
            </a:r>
            <a:r>
              <a:rPr lang="cs-CZ" sz="1400" dirty="0" smtClean="0"/>
              <a:t> 20. 8. 2012, dostupné z URL:&lt;</a:t>
            </a:r>
            <a:r>
              <a:rPr lang="cs-CZ" sz="1400" dirty="0" smtClean="0">
                <a:hlinkClick r:id="rId4"/>
              </a:rPr>
              <a:t>http://upload.wikimedia.org/wikipedia/commons/2/20/Rural_Jhelum.JPG</a:t>
            </a:r>
            <a:r>
              <a:rPr lang="cs-CZ" sz="1400" dirty="0" smtClean="0"/>
              <a:t>&gt;  [cit. dne 28. 10. 2012].</a:t>
            </a:r>
          </a:p>
          <a:p>
            <a:pPr>
              <a:buNone/>
            </a:pPr>
            <a:r>
              <a:rPr lang="cs-CZ" sz="1400" dirty="0" smtClean="0"/>
              <a:t>[5] </a:t>
            </a:r>
            <a:r>
              <a:rPr lang="cs-CZ" sz="1400" i="1" dirty="0" smtClean="0"/>
              <a:t>Mapa_měst_ČR.PNG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7. 9. 2010, dostupné z URL:&lt;</a:t>
            </a:r>
            <a:r>
              <a:rPr lang="cs-CZ" sz="1400" dirty="0" smtClean="0">
                <a:hlinkClick r:id="rId5"/>
              </a:rPr>
              <a:t>http://upload.wikimedia.org/wikipedia/commons/6/62/Mapa_m%C4%9Bst_%C4%8CR.PNG</a:t>
            </a:r>
            <a:r>
              <a:rPr lang="cs-CZ" sz="1400" dirty="0" smtClean="0"/>
              <a:t>&gt; [cit. dne 28. 10. 2012].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 ke snímku č.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Otázka nemá jednoznačné řešení, záleží na formulačních dovednostech žáků.</a:t>
            </a:r>
          </a:p>
          <a:p>
            <a:pPr marL="0" indent="0">
              <a:buNone/>
            </a:pPr>
            <a:r>
              <a:rPr lang="cs-CZ" sz="2400" dirty="0" smtClean="0"/>
              <a:t>Žáci by v případě výběru krajiny A měli uvést následující důvody: snazší budování staveb, patrně úrodnější půda (nížina), lepší podmínky pro komunikace (silnice, železnice) apod.</a:t>
            </a:r>
          </a:p>
          <a:p>
            <a:pPr marL="0" indent="0">
              <a:buNone/>
            </a:pPr>
            <a:r>
              <a:rPr lang="cs-CZ" sz="2400" dirty="0" smtClean="0"/>
              <a:t>Žáci by v případě výběru krajiny B měli uvést následující důvody: lepší ochrana území, možné využití energetického potenciálu vodního toku apod.</a:t>
            </a:r>
            <a:endParaRPr lang="cs-CZ" sz="2400" dirty="0"/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8072462" y="6286520"/>
            <a:ext cx="714380" cy="357190"/>
          </a:xfrm>
          <a:prstGeom prst="actionButtonRetur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429520" y="6286520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ZPĚT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403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Hustota a ty ostatní…</vt:lpstr>
      <vt:lpstr>Hustota zalidnění</vt:lpstr>
      <vt:lpstr>Prezentace aplikace PowerPoint</vt:lpstr>
      <vt:lpstr>Urbanizace</vt:lpstr>
      <vt:lpstr>Města</vt:lpstr>
      <vt:lpstr>Zdroje obrázků</vt:lpstr>
      <vt:lpstr>Metodika ke snímku č. 5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Hustota a ty ostatní</dc:title>
  <dc:creator>Jan Musil</dc:creator>
  <cp:lastModifiedBy>František Bret</cp:lastModifiedBy>
  <cp:revision>13</cp:revision>
  <dcterms:created xsi:type="dcterms:W3CDTF">2012-10-30T18:43:36Z</dcterms:created>
  <dcterms:modified xsi:type="dcterms:W3CDTF">2013-02-26T16:34:56Z</dcterms:modified>
</cp:coreProperties>
</file>