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9" r:id="rId5"/>
    <p:sldId id="260" r:id="rId6"/>
    <p:sldId id="278" r:id="rId7"/>
    <p:sldId id="276" r:id="rId8"/>
    <p:sldId id="280" r:id="rId9"/>
    <p:sldId id="27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5A22"/>
    <a:srgbClr val="007434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3286124"/>
            <a:ext cx="6643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 Rýsujeme </a:t>
            </a:r>
            <a:r>
              <a:rPr lang="cs-CZ" sz="5400" b="1" dirty="0" smtClean="0">
                <a:solidFill>
                  <a:srgbClr val="7030A0"/>
                </a:solidFill>
              </a:rPr>
              <a:t>čtverec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2013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1" y="428604"/>
            <a:ext cx="7863319" cy="607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714488"/>
            <a:ext cx="821537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Seznámit žáky 4. tříd s postupem rýsování </a:t>
            </a:r>
            <a:r>
              <a:rPr lang="cs-CZ" sz="2800" dirty="0" smtClean="0"/>
              <a:t>č</a:t>
            </a:r>
            <a:r>
              <a:rPr lang="cs-CZ" sz="2800" dirty="0" smtClean="0"/>
              <a:t>tverce.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643314"/>
            <a:ext cx="1428759" cy="9331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71546"/>
            <a:ext cx="2740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7030A0"/>
                </a:solidFill>
              </a:rPr>
              <a:t>Potřebujeme:</a:t>
            </a:r>
            <a:endParaRPr lang="cs-CZ" sz="3600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3438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trojúhelník s ryskou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5357826"/>
            <a:ext cx="3417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E65A22"/>
                </a:solidFill>
              </a:rPr>
              <a:t>ořezanou tužku č. 3</a:t>
            </a:r>
            <a:endParaRPr lang="cs-CZ" sz="3200" dirty="0">
              <a:solidFill>
                <a:srgbClr val="E65A22"/>
              </a:solidFill>
            </a:endParaRPr>
          </a:p>
        </p:txBody>
      </p:sp>
      <p:pic>
        <p:nvPicPr>
          <p:cNvPr id="6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2037">
            <a:off x="4461830" y="1048418"/>
            <a:ext cx="3799467" cy="3271234"/>
          </a:xfrm>
          <a:prstGeom prst="rect">
            <a:avLst/>
          </a:prstGeom>
          <a:noFill/>
        </p:spPr>
      </p:pic>
      <p:pic>
        <p:nvPicPr>
          <p:cNvPr id="7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4786322"/>
            <a:ext cx="1571636" cy="157163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928662" y="3286124"/>
            <a:ext cx="15125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kružítko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28728" y="142852"/>
            <a:ext cx="496783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Rýsování </a:t>
            </a:r>
            <a:r>
              <a:rPr lang="cs-CZ" sz="5400" b="1" dirty="0" smtClean="0">
                <a:solidFill>
                  <a:srgbClr val="7030A0"/>
                </a:solidFill>
              </a:rPr>
              <a:t>čtverce</a:t>
            </a:r>
            <a:endParaRPr lang="cs-CZ" sz="5400" dirty="0"/>
          </a:p>
        </p:txBody>
      </p:sp>
      <p:pic>
        <p:nvPicPr>
          <p:cNvPr id="2054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41588" y="3063875"/>
            <a:ext cx="1273175" cy="221615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1680642" y="2320159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000100" y="285728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POSTUP RÝSOVÁNÍ  </a:t>
            </a:r>
            <a:r>
              <a:rPr lang="cs-CZ" sz="4000" b="1" dirty="0" smtClean="0">
                <a:solidFill>
                  <a:srgbClr val="7030A0"/>
                </a:solidFill>
              </a:rPr>
              <a:t>ČTVERCE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64331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A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0" y="4714884"/>
            <a:ext cx="2671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Narýsujeme úsečku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</a:rPr>
              <a:t>AB</a:t>
            </a:r>
            <a:r>
              <a:rPr lang="cs-CZ" sz="2400" dirty="0" smtClean="0"/>
              <a:t> o délce </a:t>
            </a:r>
            <a:r>
              <a:rPr lang="cs-CZ" sz="2400" dirty="0" smtClean="0"/>
              <a:t>2</a:t>
            </a:r>
            <a:r>
              <a:rPr lang="cs-CZ" sz="2400" dirty="0" smtClean="0"/>
              <a:t>cm</a:t>
            </a:r>
            <a:r>
              <a:rPr lang="cs-CZ" sz="2400" dirty="0" smtClean="0"/>
              <a:t>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714612" y="4714884"/>
            <a:ext cx="30532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Pomocí trojúhelníku</a:t>
            </a:r>
          </a:p>
          <a:p>
            <a:pPr marL="457200" indent="-457200"/>
            <a:r>
              <a:rPr lang="cs-CZ" sz="2400" dirty="0" smtClean="0"/>
              <a:t>s ryskou sestrojím</a:t>
            </a:r>
          </a:p>
          <a:p>
            <a:pPr marL="457200" indent="-457200"/>
            <a:r>
              <a:rPr lang="cs-CZ" sz="2400" dirty="0" smtClean="0"/>
              <a:t>v bodech A </a:t>
            </a:r>
            <a:r>
              <a:rPr lang="cs-CZ" sz="2400" dirty="0" err="1" smtClean="0"/>
              <a:t>a</a:t>
            </a:r>
            <a:r>
              <a:rPr lang="cs-CZ" sz="2400" dirty="0" smtClean="0"/>
              <a:t> B </a:t>
            </a:r>
            <a:r>
              <a:rPr lang="cs-CZ" sz="2400" b="1" dirty="0" smtClean="0">
                <a:solidFill>
                  <a:srgbClr val="7030A0"/>
                </a:solidFill>
              </a:rPr>
              <a:t>kolmice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</a:rPr>
              <a:t>k úsečce AB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61343" y="4786322"/>
            <a:ext cx="33826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 kolmicích sestrojím </a:t>
            </a:r>
          </a:p>
          <a:p>
            <a:pPr marL="457200" indent="-457200"/>
            <a:r>
              <a:rPr lang="cs-CZ" sz="2400" dirty="0" smtClean="0"/>
              <a:t>body D, C tak, aby </a:t>
            </a:r>
          </a:p>
          <a:p>
            <a:pPr marL="457200" indent="-457200"/>
            <a:r>
              <a:rPr lang="en-US" sz="2400" dirty="0" smtClean="0"/>
              <a:t>|</a:t>
            </a:r>
            <a:r>
              <a:rPr lang="cs-CZ" sz="2400" dirty="0" smtClean="0"/>
              <a:t>AD</a:t>
            </a:r>
            <a:r>
              <a:rPr lang="en-US" sz="2400" dirty="0" smtClean="0"/>
              <a:t>|</a:t>
            </a:r>
            <a:r>
              <a:rPr lang="cs-CZ" sz="2400" dirty="0" smtClean="0"/>
              <a:t>= 2 cm, </a:t>
            </a:r>
            <a:r>
              <a:rPr lang="en-US" sz="2400" dirty="0" smtClean="0"/>
              <a:t>|</a:t>
            </a:r>
            <a:r>
              <a:rPr lang="cs-CZ" sz="2400" dirty="0" smtClean="0"/>
              <a:t>BC</a:t>
            </a:r>
            <a:r>
              <a:rPr lang="en-US" sz="2400" dirty="0" smtClean="0"/>
              <a:t>|</a:t>
            </a:r>
            <a:r>
              <a:rPr lang="cs-CZ" sz="2400" dirty="0" smtClean="0"/>
              <a:t>= 2 cm. </a:t>
            </a:r>
          </a:p>
          <a:p>
            <a:pPr marL="457200" indent="-457200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929322" y="6215082"/>
            <a:ext cx="2857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Sestrojím úsečku CD.</a:t>
            </a:r>
          </a:p>
        </p:txBody>
      </p: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581582"/>
            <a:ext cx="5938232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335834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286116" y="3607388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B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2465373" y="2678107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3286116" y="256286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100013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500430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100013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35264" y="219431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1236" y="2500306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5786478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3963187" y="2010915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90328"/>
            <a:ext cx="5786478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175000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22" grpId="0"/>
      <p:bldP spid="23" grpId="0"/>
      <p:bldP spid="24" grpId="0"/>
      <p:bldP spid="15" grpId="0"/>
      <p:bldP spid="36" grpId="0"/>
      <p:bldP spid="49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1680642" y="2320159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42844" y="285728"/>
            <a:ext cx="885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POSTUP RÝSOVÁNÍ  </a:t>
            </a:r>
            <a:r>
              <a:rPr lang="cs-CZ" sz="4000" b="1" dirty="0" smtClean="0">
                <a:solidFill>
                  <a:srgbClr val="7030A0"/>
                </a:solidFill>
              </a:rPr>
              <a:t>ČTVERCE - SHRNUTÍ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64331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A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761343" y="4786322"/>
            <a:ext cx="3305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. </a:t>
            </a:r>
            <a:endParaRPr lang="cs-CZ" sz="2400" dirty="0" smtClean="0"/>
          </a:p>
          <a:p>
            <a:pPr marL="457200" indent="-457200"/>
            <a:endParaRPr lang="cs-CZ" sz="2400" dirty="0"/>
          </a:p>
        </p:txBody>
      </p: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581582"/>
            <a:ext cx="5929354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335834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286116" y="3607388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B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2465373" y="2678107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3286116" y="256286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100013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500430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100013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35264" y="219431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1236" y="2500306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5786478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3963187" y="2010915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81450"/>
            <a:ext cx="5786478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175000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36" grpId="0"/>
      <p:bldP spid="49" grpId="0"/>
      <p:bldP spid="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32428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601710"/>
            <a:ext cx="2584597" cy="222526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85984" y="3643314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C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035819" y="2178835"/>
            <a:ext cx="2786082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9274" y="3582410"/>
            <a:ext cx="5857916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3417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464711" y="2178835"/>
            <a:ext cx="2786082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332" y="2357430"/>
            <a:ext cx="1643074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4876" y="142873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142873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142873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428860" y="1071546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F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1071546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53848" y="2143116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2240" y="2393356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966" y="4464644"/>
            <a:ext cx="3786214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276014" y="1438442"/>
            <a:ext cx="2233576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4775846" y="1439204"/>
            <a:ext cx="2253684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439270"/>
            <a:ext cx="5500726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616284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142852"/>
            <a:ext cx="6715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</a:t>
            </a:r>
            <a:r>
              <a:rPr lang="cs-CZ" sz="2400" dirty="0" smtClean="0"/>
              <a:t>čtverec </a:t>
            </a:r>
            <a:r>
              <a:rPr lang="cs-CZ" sz="2400" dirty="0" smtClean="0"/>
              <a:t>CDEF o </a:t>
            </a:r>
            <a:r>
              <a:rPr lang="cs-CZ" sz="2400" dirty="0" smtClean="0"/>
              <a:t>straně délky 5 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39574" y="171448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45556" y="1714488"/>
            <a:ext cx="327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47070" y="41972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937504" y="42901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286644" y="1785926"/>
            <a:ext cx="714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215338" y="100010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072330" y="1571612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134890" y="16785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144314" y="166968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045828" y="1589368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214282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14282" y="5429264"/>
            <a:ext cx="90523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</a:t>
            </a:r>
            <a:r>
              <a:rPr lang="cs-CZ" sz="2400" dirty="0" smtClean="0">
                <a:solidFill>
                  <a:srgbClr val="7030A0"/>
                </a:solidFill>
              </a:rPr>
              <a:t>čtverec </a:t>
            </a:r>
            <a:r>
              <a:rPr lang="cs-CZ" sz="2400" dirty="0" smtClean="0">
                <a:solidFill>
                  <a:srgbClr val="7030A0"/>
                </a:solidFill>
              </a:rPr>
              <a:t>má </a:t>
            </a:r>
            <a:r>
              <a:rPr lang="cs-CZ" sz="2400" dirty="0" smtClean="0">
                <a:solidFill>
                  <a:srgbClr val="7030A0"/>
                </a:solidFill>
              </a:rPr>
              <a:t>stranu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délky 5 cm. </a:t>
            </a:r>
            <a:r>
              <a:rPr lang="cs-CZ" sz="2400" dirty="0" smtClean="0">
                <a:solidFill>
                  <a:srgbClr val="7030A0"/>
                </a:solidFill>
              </a:rPr>
              <a:t>Pomocí trojúhelníku s ryskou si ověřím </a:t>
            </a:r>
            <a:r>
              <a:rPr lang="cs-CZ" sz="2400" dirty="0" smtClean="0">
                <a:solidFill>
                  <a:srgbClr val="7030A0"/>
                </a:solidFill>
              </a:rPr>
              <a:t>kolmost </a:t>
            </a:r>
            <a:r>
              <a:rPr lang="cs-CZ" sz="2400" dirty="0" smtClean="0">
                <a:solidFill>
                  <a:srgbClr val="7030A0"/>
                </a:solidFill>
              </a:rPr>
              <a:t>sousedních 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stran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7073158" y="1785926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 flipH="1" flipV="1">
            <a:off x="7685523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7081622" y="724062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 flipH="1" flipV="1">
            <a:off x="6542101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1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3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5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6" grpId="0"/>
      <p:bldP spid="49" grpId="0"/>
      <p:bldP spid="50" grpId="0"/>
      <p:bldP spid="33" grpId="0"/>
      <p:bldP spid="37" grpId="0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8" grpId="0"/>
      <p:bldP spid="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32428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601710"/>
            <a:ext cx="2584597" cy="222526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85984" y="3643314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K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035819" y="2178835"/>
            <a:ext cx="2786082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9274" y="3582410"/>
            <a:ext cx="4857370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L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464711" y="2178835"/>
            <a:ext cx="2786082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332" y="2357430"/>
            <a:ext cx="1643074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4876" y="142873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1428736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142873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428860" y="1071546"/>
            <a:ext cx="333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1071546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53848" y="2143116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2240" y="2393356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966" y="4464644"/>
            <a:ext cx="3152150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276014" y="1438442"/>
            <a:ext cx="2233576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4775846" y="1439204"/>
            <a:ext cx="2253684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438856"/>
            <a:ext cx="4714908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616284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142852"/>
            <a:ext cx="6715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</a:t>
            </a:r>
            <a:r>
              <a:rPr lang="cs-CZ" sz="2400" dirty="0" smtClean="0"/>
              <a:t>čtverec KLMN </a:t>
            </a:r>
            <a:r>
              <a:rPr lang="cs-CZ" sz="2400" dirty="0" smtClean="0"/>
              <a:t>o </a:t>
            </a:r>
            <a:r>
              <a:rPr lang="cs-CZ" sz="2400" dirty="0" smtClean="0"/>
              <a:t>straně délky 6 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39574" y="171448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45556" y="1714488"/>
            <a:ext cx="282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47070" y="41972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37504" y="42901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286644" y="1785926"/>
            <a:ext cx="714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215338" y="100010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072330" y="1571612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134890" y="16785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144314" y="166968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045828" y="1589368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214282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14282" y="5429264"/>
            <a:ext cx="90523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</a:t>
            </a:r>
            <a:r>
              <a:rPr lang="cs-CZ" sz="2400" dirty="0" smtClean="0">
                <a:solidFill>
                  <a:srgbClr val="7030A0"/>
                </a:solidFill>
              </a:rPr>
              <a:t>čtverec </a:t>
            </a:r>
            <a:r>
              <a:rPr lang="cs-CZ" sz="2400" dirty="0" smtClean="0">
                <a:solidFill>
                  <a:srgbClr val="7030A0"/>
                </a:solidFill>
              </a:rPr>
              <a:t>má </a:t>
            </a:r>
            <a:r>
              <a:rPr lang="cs-CZ" sz="2400" dirty="0" smtClean="0">
                <a:solidFill>
                  <a:srgbClr val="7030A0"/>
                </a:solidFill>
              </a:rPr>
              <a:t>stranu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délky 6 cm. </a:t>
            </a:r>
            <a:r>
              <a:rPr lang="cs-CZ" sz="2400" dirty="0" smtClean="0">
                <a:solidFill>
                  <a:srgbClr val="7030A0"/>
                </a:solidFill>
              </a:rPr>
              <a:t>Pomocí trojúhelníku s ryskou si ověřím </a:t>
            </a:r>
            <a:r>
              <a:rPr lang="cs-CZ" sz="2400" dirty="0" smtClean="0">
                <a:solidFill>
                  <a:srgbClr val="7030A0"/>
                </a:solidFill>
              </a:rPr>
              <a:t>kolmost </a:t>
            </a:r>
            <a:r>
              <a:rPr lang="cs-CZ" sz="2400" dirty="0" smtClean="0">
                <a:solidFill>
                  <a:srgbClr val="7030A0"/>
                </a:solidFill>
              </a:rPr>
              <a:t>sousedních 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stran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7073158" y="1785926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 flipH="1" flipV="1">
            <a:off x="7685523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7081622" y="724062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 flipH="1" flipV="1">
            <a:off x="6542101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1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3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5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6" grpId="0"/>
      <p:bldP spid="49" grpId="0"/>
      <p:bldP spid="50" grpId="0"/>
      <p:bldP spid="33" grpId="0"/>
      <p:bldP spid="37" grpId="0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8" grpId="0"/>
      <p:bldP spid="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142852"/>
            <a:ext cx="67151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</a:t>
            </a:r>
            <a:r>
              <a:rPr lang="cs-CZ" sz="2400" dirty="0" smtClean="0"/>
              <a:t>čtverec EFGH </a:t>
            </a:r>
            <a:r>
              <a:rPr lang="cs-CZ" sz="2400" dirty="0" smtClean="0"/>
              <a:t>o </a:t>
            </a:r>
            <a:r>
              <a:rPr lang="cs-CZ" sz="2400" dirty="0" smtClean="0"/>
              <a:t>straně délky 3 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39574" y="17144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45556" y="1714488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47070" y="41972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937504" y="429018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286644" y="1785926"/>
            <a:ext cx="714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215338" y="100010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072330" y="1571612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134890" y="16785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144314" y="166968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045828" y="1589368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214282" y="5429264"/>
            <a:ext cx="90523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</a:t>
            </a:r>
            <a:r>
              <a:rPr lang="cs-CZ" sz="2400" dirty="0" smtClean="0">
                <a:solidFill>
                  <a:srgbClr val="7030A0"/>
                </a:solidFill>
              </a:rPr>
              <a:t>čtverec </a:t>
            </a:r>
            <a:r>
              <a:rPr lang="cs-CZ" sz="2400" dirty="0" smtClean="0">
                <a:solidFill>
                  <a:srgbClr val="7030A0"/>
                </a:solidFill>
              </a:rPr>
              <a:t>má </a:t>
            </a:r>
            <a:r>
              <a:rPr lang="cs-CZ" sz="2400" dirty="0" smtClean="0">
                <a:solidFill>
                  <a:srgbClr val="7030A0"/>
                </a:solidFill>
              </a:rPr>
              <a:t>stranu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délky 3 cm. </a:t>
            </a:r>
            <a:r>
              <a:rPr lang="cs-CZ" sz="2400" dirty="0" smtClean="0">
                <a:solidFill>
                  <a:srgbClr val="7030A0"/>
                </a:solidFill>
              </a:rPr>
              <a:t>Pomocí trojúhelníku s ryskou si ověřím </a:t>
            </a:r>
            <a:r>
              <a:rPr lang="cs-CZ" sz="2400" dirty="0" smtClean="0">
                <a:solidFill>
                  <a:srgbClr val="7030A0"/>
                </a:solidFill>
              </a:rPr>
              <a:t>kolmost </a:t>
            </a:r>
            <a:r>
              <a:rPr lang="cs-CZ" sz="2400" dirty="0" smtClean="0">
                <a:solidFill>
                  <a:srgbClr val="7030A0"/>
                </a:solidFill>
              </a:rPr>
              <a:t>sousedních 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stran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7073158" y="1785926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 flipH="1" flipV="1">
            <a:off x="7685523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7081622" y="724062"/>
            <a:ext cx="1143008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 flipH="1" flipV="1">
            <a:off x="6542101" y="1253463"/>
            <a:ext cx="1069336" cy="887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642910" y="2071678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7" grpId="0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9" grpId="0"/>
      <p:bldP spid="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857628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57224" y="4500570"/>
            <a:ext cx="7572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 </a:t>
            </a:r>
            <a:r>
              <a:rPr lang="pt-BR" i="1" dirty="0" smtClean="0"/>
              <a:t>www.lumanator.cz</a:t>
            </a:r>
            <a:r>
              <a:rPr lang="pt-BR" dirty="0" smtClean="0"/>
              <a:t> [online]. [cit. 11.11.2012]. Dostupný na WWW: http://www.lumanator.cz/produkt/pravitko-trojuhelnik-s-ryskou/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322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86</cp:revision>
  <dcterms:created xsi:type="dcterms:W3CDTF">2012-11-11T17:12:08Z</dcterms:created>
  <dcterms:modified xsi:type="dcterms:W3CDTF">2013-03-11T20:24:34Z</dcterms:modified>
</cp:coreProperties>
</file>