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Národnost</c:v>
                </c:pt>
              </c:strCache>
            </c:strRef>
          </c:tx>
          <c:explosion val="22"/>
          <c:dPt>
            <c:idx val="1"/>
            <c:explosion val="21"/>
          </c:dPt>
          <c:cat>
            <c:strRef>
              <c:f>List1!$A$2:$A$15</c:f>
              <c:strCache>
                <c:ptCount val="14"/>
                <c:pt idx="0">
                  <c:v>česká</c:v>
                </c:pt>
                <c:pt idx="1">
                  <c:v>neuvedeno</c:v>
                </c:pt>
                <c:pt idx="2">
                  <c:v>moravská</c:v>
                </c:pt>
                <c:pt idx="3">
                  <c:v>slovenská</c:v>
                </c:pt>
                <c:pt idx="4">
                  <c:v>ukrajinská</c:v>
                </c:pt>
                <c:pt idx="5">
                  <c:v>polská</c:v>
                </c:pt>
                <c:pt idx="6">
                  <c:v>vietnamská</c:v>
                </c:pt>
                <c:pt idx="7">
                  <c:v>německá</c:v>
                </c:pt>
                <c:pt idx="8">
                  <c:v>ruská</c:v>
                </c:pt>
                <c:pt idx="9">
                  <c:v>slezská</c:v>
                </c:pt>
                <c:pt idx="10">
                  <c:v>maďarská</c:v>
                </c:pt>
                <c:pt idx="11">
                  <c:v>romská</c:v>
                </c:pt>
                <c:pt idx="12">
                  <c:v>čínská</c:v>
                </c:pt>
                <c:pt idx="13">
                  <c:v>řecká</c:v>
                </c:pt>
              </c:strCache>
            </c:strRef>
          </c:cat>
          <c:val>
            <c:numRef>
              <c:f>List1!$B$2:$B$15</c:f>
              <c:numCache>
                <c:formatCode>General</c:formatCode>
                <c:ptCount val="14"/>
                <c:pt idx="0">
                  <c:v>6712</c:v>
                </c:pt>
                <c:pt idx="1">
                  <c:v>2643</c:v>
                </c:pt>
                <c:pt idx="2">
                  <c:v>522</c:v>
                </c:pt>
                <c:pt idx="3">
                  <c:v>147</c:v>
                </c:pt>
                <c:pt idx="4">
                  <c:v>53</c:v>
                </c:pt>
                <c:pt idx="5">
                  <c:v>39</c:v>
                </c:pt>
                <c:pt idx="6">
                  <c:v>30</c:v>
                </c:pt>
                <c:pt idx="7">
                  <c:v>19</c:v>
                </c:pt>
                <c:pt idx="8">
                  <c:v>18</c:v>
                </c:pt>
                <c:pt idx="9">
                  <c:v>12</c:v>
                </c:pt>
                <c:pt idx="10">
                  <c:v>9</c:v>
                </c:pt>
                <c:pt idx="11">
                  <c:v>5</c:v>
                </c:pt>
                <c:pt idx="12">
                  <c:v>3</c:v>
                </c:pt>
                <c:pt idx="13">
                  <c:v>2</c:v>
                </c:pt>
              </c:numCache>
            </c:numRef>
          </c:val>
        </c:ser>
        <c:dLbls/>
        <c:firstSliceAng val="0"/>
      </c:pieChart>
    </c:plotArea>
    <c:legend>
      <c:legendPos val="r"/>
      <c:layout>
        <c:manualLayout>
          <c:xMode val="edge"/>
          <c:yMode val="edge"/>
          <c:x val="0.80601495218015862"/>
          <c:y val="2.5148577823624736E-2"/>
          <c:w val="0.18372870934882748"/>
          <c:h val="0.9610987759872105"/>
        </c:manualLayout>
      </c:layout>
    </c:legend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cat>
            <c:strRef>
              <c:f>List1!$A$2:$A$6</c:f>
              <c:strCache>
                <c:ptCount val="5"/>
                <c:pt idx="0">
                  <c:v>Ukrajina</c:v>
                </c:pt>
                <c:pt idx="1">
                  <c:v>Slovensko</c:v>
                </c:pt>
                <c:pt idx="2">
                  <c:v>Rusko</c:v>
                </c:pt>
                <c:pt idx="3">
                  <c:v>USA</c:v>
                </c:pt>
                <c:pt idx="4">
                  <c:v>Vietnam</c:v>
                </c:pt>
              </c:strCache>
            </c:strRef>
          </c:cat>
          <c:val>
            <c:numRef>
              <c:f>List1!$B$2:$B$6</c:f>
              <c:numCache>
                <c:formatCode>General</c:formatCode>
                <c:ptCount val="5"/>
                <c:pt idx="0">
                  <c:v>8084</c:v>
                </c:pt>
                <c:pt idx="1">
                  <c:v>5609</c:v>
                </c:pt>
                <c:pt idx="2">
                  <c:v>4115</c:v>
                </c:pt>
                <c:pt idx="3">
                  <c:v>2464</c:v>
                </c:pt>
                <c:pt idx="4">
                  <c:v>2306</c:v>
                </c:pt>
              </c:numCache>
            </c:numRef>
          </c:val>
        </c:ser>
        <c:dLbls/>
        <c:axId val="154576768"/>
        <c:axId val="154578304"/>
      </c:barChart>
      <c:catAx>
        <c:axId val="154576768"/>
        <c:scaling>
          <c:orientation val="minMax"/>
        </c:scaling>
        <c:axPos val="b"/>
        <c:tickLblPos val="nextTo"/>
        <c:crossAx val="154578304"/>
        <c:crosses val="autoZero"/>
        <c:auto val="1"/>
        <c:lblAlgn val="ctr"/>
        <c:lblOffset val="100"/>
      </c:catAx>
      <c:valAx>
        <c:axId val="154578304"/>
        <c:scaling>
          <c:orientation val="minMax"/>
        </c:scaling>
        <c:delete val="1"/>
        <c:axPos val="l"/>
        <c:majorGridlines/>
        <c:numFmt formatCode="General" sourceLinked="1"/>
        <c:tickLblPos val="none"/>
        <c:crossAx val="154576768"/>
        <c:crosses val="autoZero"/>
        <c:crossBetween val="between"/>
      </c:valAx>
    </c:plotArea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" Target="slide8.xml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6/Emblem-person-green.svg/500px-Emblem-person-green.svg.png" TargetMode="External"/><Relationship Id="rId7" Type="http://schemas.openxmlformats.org/officeDocument/2006/relationships/hyperlink" Target="http://upload.wikimedia.org/wikipedia/commons/thumb/2/23/Emblem-person-orange.svg/500px-Emblem-person-orange.svg.png" TargetMode="External"/><Relationship Id="rId2" Type="http://schemas.openxmlformats.org/officeDocument/2006/relationships/hyperlink" Target="http://upload.wikimedia.org/wikipedia/commons/thumb/e/e1/Emblem-person-brown.svg/500px-Emblem-person-brown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5/Emblem-person-purple.svg/500px-Emblem-person-purple.svg.png" TargetMode="External"/><Relationship Id="rId5" Type="http://schemas.openxmlformats.org/officeDocument/2006/relationships/hyperlink" Target="http://upload.wikimedia.org/wikipedia/commons/thumb/1/1b/Emblem-person-red.svg/500px-Emblem-person-red.svg.png" TargetMode="External"/><Relationship Id="rId4" Type="http://schemas.openxmlformats.org/officeDocument/2006/relationships/hyperlink" Target="http://upload.wikimedia.org/wikipedia/commons/thumb/6/61/Emblem-person-grey.svg/500px-Emblem-person-grey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b="1" dirty="0" smtClean="0"/>
              <a:t>Autor: Mgr. Jan </a:t>
            </a:r>
            <a:r>
              <a:rPr lang="cs-CZ" sz="1800" b="1" dirty="0"/>
              <a:t>Musil	B1 </a:t>
            </a:r>
            <a:r>
              <a:rPr lang="cs-CZ" sz="1800" b="1" dirty="0" smtClean="0"/>
              <a:t>VY_32_INOVACE_09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4. 11. 2012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ZEMĚPIS – ČESKÁ REPUBLIKA – OBYVATELSTVO ČESKA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seznámení žáků </a:t>
            </a:r>
            <a:r>
              <a:rPr lang="cs-CZ" sz="1800" dirty="0" smtClean="0"/>
              <a:t>                      s </a:t>
            </a:r>
            <a:r>
              <a:rPr lang="cs-CZ" sz="1800" dirty="0" smtClean="0"/>
              <a:t>národnostními menšinami s největším zastoupením v české společnosti. Žáci vysvětlují zastoupení národnostních menšin v české společnosti. Na tento DUM přímo navazuje DUM </a:t>
            </a:r>
            <a:r>
              <a:rPr lang="cs-CZ" sz="1800" i="1" dirty="0" smtClean="0"/>
              <a:t>Národnostní menšiny – lokalizace</a:t>
            </a:r>
            <a:r>
              <a:rPr lang="cs-CZ" sz="1800" dirty="0" smtClean="0"/>
              <a:t>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Národnostní menšiny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Leží </a:t>
            </a:r>
            <a:r>
              <a:rPr lang="cs-CZ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babylonská věž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v Česku?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Národnostní menšiny – bylo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území Čech a Moravy vždy křižovatkou národů a jazyků</a:t>
            </a:r>
          </a:p>
          <a:p>
            <a:r>
              <a:rPr lang="cs-CZ" dirty="0" smtClean="0"/>
              <a:t>středověk: příliv německých osadníků</a:t>
            </a:r>
          </a:p>
          <a:p>
            <a:r>
              <a:rPr lang="cs-CZ" dirty="0" smtClean="0"/>
              <a:t>novověk: germanizace</a:t>
            </a:r>
          </a:p>
          <a:p>
            <a:r>
              <a:rPr lang="cs-CZ" dirty="0" smtClean="0"/>
              <a:t>20. století: velké změny (ČSR, 2. SV, odsun…)</a:t>
            </a:r>
          </a:p>
          <a:p>
            <a:r>
              <a:rPr lang="cs-CZ" dirty="0" smtClean="0"/>
              <a:t>21. století: ???</a:t>
            </a:r>
            <a:endParaRPr lang="cs-CZ" dirty="0"/>
          </a:p>
        </p:txBody>
      </p:sp>
      <p:pic>
        <p:nvPicPr>
          <p:cNvPr id="1026" name="Picture 2" descr="Thumbnail for version as of 15:58, 18 February 20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2285992"/>
            <a:ext cx="1143000" cy="11430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572132" y="2214554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[1]</a:t>
            </a:r>
            <a:endParaRPr lang="cs-CZ" sz="1000" dirty="0"/>
          </a:p>
        </p:txBody>
      </p:sp>
      <p:pic>
        <p:nvPicPr>
          <p:cNvPr id="1028" name="Picture 4" descr="Thumbnail for version as of 15:52, 18 February 20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2571744"/>
            <a:ext cx="1143000" cy="114300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429388" y="2500306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[2]</a:t>
            </a:r>
            <a:endParaRPr lang="cs-CZ" sz="1000" dirty="0"/>
          </a:p>
        </p:txBody>
      </p:sp>
      <p:pic>
        <p:nvPicPr>
          <p:cNvPr id="9" name="Picture 9" descr="http://upload.wikimedia.org/wikipedia/commons/thumb/6/61/Emblem-person-grey.svg/500px-Emblem-person-grey.svg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15206" y="2285992"/>
            <a:ext cx="1143008" cy="114300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358082" y="2214554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[3]</a:t>
            </a:r>
            <a:endParaRPr lang="cs-CZ" sz="1000" dirty="0"/>
          </a:p>
        </p:txBody>
      </p:sp>
      <p:pic>
        <p:nvPicPr>
          <p:cNvPr id="12" name="Picture 11" descr="http://upload.wikimedia.org/wikipedia/commons/thumb/1/1b/Emblem-person-red.svg/500px-Emblem-person-red.sv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43570" y="3286124"/>
            <a:ext cx="1214446" cy="121444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715008" y="3357562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[4]</a:t>
            </a:r>
            <a:endParaRPr lang="cs-CZ" sz="1000" dirty="0"/>
          </a:p>
        </p:txBody>
      </p:sp>
      <p:pic>
        <p:nvPicPr>
          <p:cNvPr id="1030" name="Picture 6" descr="Thumbnail for version as of 15:54, 18 February 20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86644" y="3357562"/>
            <a:ext cx="1143000" cy="1143001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7429520" y="3357562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[5]</a:t>
            </a:r>
            <a:endParaRPr lang="cs-CZ" sz="1000" dirty="0"/>
          </a:p>
        </p:txBody>
      </p:sp>
      <p:pic>
        <p:nvPicPr>
          <p:cNvPr id="1032" name="Picture 8" descr="Thumbnail for version as of 15:58, 18 February 20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29388" y="3714752"/>
            <a:ext cx="1143000" cy="1143001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6643702" y="3643314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[6]</a:t>
            </a:r>
            <a:endParaRPr lang="cs-CZ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Národnostní menšiny – je</a:t>
            </a:r>
            <a:endParaRPr lang="cs-CZ" dirty="0"/>
          </a:p>
        </p:txBody>
      </p:sp>
      <p:graphicFrame>
        <p:nvGraphicFramePr>
          <p:cNvPr id="3" name="Graf 2"/>
          <p:cNvGraphicFramePr/>
          <p:nvPr/>
        </p:nvGraphicFramePr>
        <p:xfrm>
          <a:off x="785786" y="1142984"/>
          <a:ext cx="7429552" cy="55721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Obdélník 3"/>
          <p:cNvSpPr/>
          <p:nvPr/>
        </p:nvSpPr>
        <p:spPr>
          <a:xfrm>
            <a:off x="6643702" y="1285860"/>
            <a:ext cx="1643074" cy="53578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Národnostní menšiny – bude?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rozlišujeme </a:t>
            </a:r>
            <a:r>
              <a:rPr lang="cs-CZ" b="1" dirty="0" smtClean="0"/>
              <a:t>emigraci</a:t>
            </a:r>
            <a:r>
              <a:rPr lang="cs-CZ" dirty="0" smtClean="0"/>
              <a:t> </a:t>
            </a:r>
            <a:r>
              <a:rPr lang="cs-CZ" dirty="0" smtClean="0"/>
              <a:t>          a </a:t>
            </a:r>
            <a:r>
              <a:rPr lang="cs-CZ" b="1" dirty="0" smtClean="0"/>
              <a:t>imigraci</a:t>
            </a:r>
          </a:p>
          <a:p>
            <a:r>
              <a:rPr lang="cs-CZ" dirty="0" smtClean="0"/>
              <a:t>Česko je spíše </a:t>
            </a:r>
            <a:r>
              <a:rPr lang="cs-CZ" b="1" dirty="0" smtClean="0"/>
              <a:t>tranzitní</a:t>
            </a:r>
            <a:r>
              <a:rPr lang="cs-CZ" dirty="0" smtClean="0"/>
              <a:t> </a:t>
            </a:r>
            <a:r>
              <a:rPr lang="cs-CZ" b="1" dirty="0" smtClean="0"/>
              <a:t>zemí</a:t>
            </a:r>
          </a:p>
          <a:p>
            <a:r>
              <a:rPr lang="cs-CZ" dirty="0" smtClean="0"/>
              <a:t>nejvíce se do Česka stěhují Ukrajinci, Slováci a Rusové</a:t>
            </a:r>
          </a:p>
          <a:p>
            <a:r>
              <a:rPr lang="cs-CZ" dirty="0" smtClean="0"/>
              <a:t>budoucnost &gt; ?</a:t>
            </a:r>
          </a:p>
        </p:txBody>
      </p:sp>
      <p:sp>
        <p:nvSpPr>
          <p:cNvPr id="5" name="Elipsa 4"/>
          <p:cNvSpPr/>
          <p:nvPr/>
        </p:nvSpPr>
        <p:spPr>
          <a:xfrm>
            <a:off x="5857884" y="2357430"/>
            <a:ext cx="2470914" cy="6735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území</a:t>
            </a:r>
            <a:endParaRPr lang="cs-CZ" sz="4000" dirty="0"/>
          </a:p>
        </p:txBody>
      </p:sp>
      <p:sp>
        <p:nvSpPr>
          <p:cNvPr id="6" name="Šipka dolů 5"/>
          <p:cNvSpPr/>
          <p:nvPr/>
        </p:nvSpPr>
        <p:spPr>
          <a:xfrm>
            <a:off x="6000760" y="1571612"/>
            <a:ext cx="2000264" cy="642942"/>
          </a:xfrm>
          <a:prstGeom prst="downArrow">
            <a:avLst>
              <a:gd name="adj1" fmla="val 63176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imigrace</a:t>
            </a:r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>
            <a:off x="6143636" y="3214686"/>
            <a:ext cx="2000264" cy="642942"/>
          </a:xfrm>
          <a:prstGeom prst="downArrow">
            <a:avLst>
              <a:gd name="adj1" fmla="val 63176"/>
              <a:gd name="adj2" fmla="val 5000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emigrace</a:t>
            </a:r>
            <a:endParaRPr lang="cs-CZ" dirty="0"/>
          </a:p>
        </p:txBody>
      </p:sp>
      <p:graphicFrame>
        <p:nvGraphicFramePr>
          <p:cNvPr id="8" name="Graf 7"/>
          <p:cNvGraphicFramePr/>
          <p:nvPr/>
        </p:nvGraphicFramePr>
        <p:xfrm>
          <a:off x="3929026" y="4786322"/>
          <a:ext cx="5214974" cy="19605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Graphic spid="8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7758"/>
          </a:xfrm>
        </p:spPr>
        <p:txBody>
          <a:bodyPr>
            <a:normAutofit/>
          </a:bodyPr>
          <a:lstStyle/>
          <a:p>
            <a:r>
              <a:rPr lang="cs-CZ" dirty="0" smtClean="0"/>
              <a:t>souvisí s národnostní menšinou</a:t>
            </a:r>
          </a:p>
          <a:p>
            <a:r>
              <a:rPr lang="cs-CZ" dirty="0" smtClean="0"/>
              <a:t>výjimečné </a:t>
            </a:r>
            <a:r>
              <a:rPr lang="cs-CZ" dirty="0" smtClean="0"/>
              <a:t>jazykové                 </a:t>
            </a:r>
            <a:r>
              <a:rPr lang="cs-CZ" dirty="0" smtClean="0"/>
              <a:t>i národnostní skupiny</a:t>
            </a:r>
          </a:p>
          <a:p>
            <a:r>
              <a:rPr lang="cs-CZ" dirty="0" smtClean="0"/>
              <a:t>zvláštnosti v rozmístění &gt; důvody:</a:t>
            </a:r>
          </a:p>
          <a:p>
            <a:pPr lvl="1"/>
            <a:r>
              <a:rPr lang="cs-CZ" dirty="0" smtClean="0"/>
              <a:t>historické</a:t>
            </a:r>
          </a:p>
          <a:p>
            <a:pPr lvl="1"/>
            <a:r>
              <a:rPr lang="cs-CZ" dirty="0" smtClean="0"/>
              <a:t>politické</a:t>
            </a:r>
          </a:p>
          <a:p>
            <a:pPr lvl="1"/>
            <a:r>
              <a:rPr lang="cs-CZ" dirty="0" smtClean="0"/>
              <a:t>kulturní</a:t>
            </a:r>
          </a:p>
          <a:p>
            <a:pPr lvl="1"/>
            <a:r>
              <a:rPr lang="cs-CZ" dirty="0" smtClean="0"/>
              <a:t>…</a:t>
            </a:r>
          </a:p>
        </p:txBody>
      </p:sp>
      <p:sp>
        <p:nvSpPr>
          <p:cNvPr id="5" name="TextovéPole 4"/>
          <p:cNvSpPr txBox="1"/>
          <p:nvPr/>
        </p:nvSpPr>
        <p:spPr>
          <a:xfrm rot="953725">
            <a:off x="5572132" y="1857364"/>
            <a:ext cx="7216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70594" y="3081547"/>
            <a:ext cx="7360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sym typeface="Symbol"/>
              </a:rPr>
              <a:t>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0771529">
            <a:off x="5596507" y="4081678"/>
            <a:ext cx="7553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sym typeface="Symbol"/>
              </a:rPr>
              <a:t>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729844">
            <a:off x="7518014" y="4796059"/>
            <a:ext cx="6270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latin typeface="Calibri"/>
              </a:rPr>
              <a:t>Đ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21229880">
            <a:off x="7347191" y="1652787"/>
            <a:ext cx="8258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az-Cyrl-AZ" sz="5400" b="1" dirty="0" smtClean="0">
                <a:solidFill>
                  <a:schemeClr val="accent2">
                    <a:lumMod val="75000"/>
                  </a:schemeClr>
                </a:solidFill>
                <a:latin typeface="Calibri"/>
              </a:rPr>
              <a:t>Щ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84842" y="5153248"/>
            <a:ext cx="6303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ar-AE" sz="5400" b="1" dirty="0" smtClean="0">
                <a:latin typeface="Times New Roman"/>
                <a:cs typeface="Times New Roman"/>
              </a:rPr>
              <a:t>ﻱ</a:t>
            </a:r>
            <a:endParaRPr lang="cs-CZ" sz="5400" b="1" dirty="0"/>
          </a:p>
        </p:txBody>
      </p:sp>
      <p:sp>
        <p:nvSpPr>
          <p:cNvPr id="11" name="TextovéPole 10"/>
          <p:cNvSpPr txBox="1"/>
          <p:nvPr/>
        </p:nvSpPr>
        <p:spPr>
          <a:xfrm rot="20203156">
            <a:off x="7535858" y="3295860"/>
            <a:ext cx="8771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ja-JP" altLang="en-US" sz="5400" dirty="0" smtClean="0">
                <a:solidFill>
                  <a:schemeClr val="accent4">
                    <a:lumMod val="50000"/>
                  </a:schemeClr>
                </a:solidFill>
              </a:rPr>
              <a:t>地</a:t>
            </a:r>
            <a:endParaRPr lang="cs-CZ" sz="54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</a:t>
            </a:r>
            <a:r>
              <a:rPr lang="cs-CZ" sz="1400" i="1" dirty="0" smtClean="0"/>
              <a:t>500px-</a:t>
            </a:r>
            <a:r>
              <a:rPr lang="cs-CZ" sz="1400" i="1" dirty="0" err="1" smtClean="0"/>
              <a:t>Emblem</a:t>
            </a:r>
            <a:r>
              <a:rPr lang="cs-CZ" sz="1400" i="1" dirty="0" smtClean="0"/>
              <a:t>-person-</a:t>
            </a:r>
            <a:r>
              <a:rPr lang="cs-CZ" sz="1400" i="1" dirty="0" err="1" smtClean="0"/>
              <a:t>brown.svg.png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18. 2. 2011, dostupné z URL:&lt;</a:t>
            </a:r>
            <a:r>
              <a:rPr lang="cs-CZ" sz="1400" dirty="0" smtClean="0">
                <a:hlinkClick r:id="rId2"/>
              </a:rPr>
              <a:t>http://upload.wikimedia.org/wikipedia/commons/thumb/e/e1/Emblem-person-brown.svg/500px-Emblem-person-brown.svg.png</a:t>
            </a:r>
            <a:r>
              <a:rPr lang="cs-CZ" sz="1400" dirty="0" smtClean="0"/>
              <a:t>&gt; [cit. dne 3. 11. 2012].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smtClean="0"/>
              <a:t>500px-</a:t>
            </a:r>
            <a:r>
              <a:rPr lang="cs-CZ" sz="1400" i="1" dirty="0" err="1" smtClean="0"/>
              <a:t>Emblem</a:t>
            </a:r>
            <a:r>
              <a:rPr lang="cs-CZ" sz="1400" i="1" dirty="0" smtClean="0"/>
              <a:t>-person-green.</a:t>
            </a:r>
            <a:r>
              <a:rPr lang="cs-CZ" sz="1400" i="1" dirty="0" err="1" smtClean="0"/>
              <a:t>svg.png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18. 2. 2011, dostupné z URL:&lt;</a:t>
            </a:r>
            <a:r>
              <a:rPr lang="cs-CZ" sz="1400" dirty="0" smtClean="0">
                <a:hlinkClick r:id="rId3"/>
              </a:rPr>
              <a:t>http://upload.wikimedia.org/wikipedia/commons/thumb/0/06/Emblem-person-green.svg/500px-Emblem-person-green.svg.png</a:t>
            </a:r>
            <a:r>
              <a:rPr lang="cs-CZ" sz="1400" dirty="0" smtClean="0"/>
              <a:t> &gt; [cit. dne 3. 11. 2012].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smtClean="0"/>
              <a:t>500px-</a:t>
            </a:r>
            <a:r>
              <a:rPr lang="cs-CZ" sz="1400" i="1" dirty="0" err="1" smtClean="0"/>
              <a:t>Emblem</a:t>
            </a:r>
            <a:r>
              <a:rPr lang="cs-CZ" sz="1400" i="1" dirty="0" smtClean="0"/>
              <a:t>-person-</a:t>
            </a:r>
            <a:r>
              <a:rPr lang="cs-CZ" sz="1400" i="1" dirty="0" err="1" smtClean="0"/>
              <a:t>grey.svg.png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18. 2. 2011, dostupné z URL:&lt;</a:t>
            </a:r>
            <a:r>
              <a:rPr lang="cs-CZ" sz="1400" dirty="0" smtClean="0">
                <a:hlinkClick r:id="rId4"/>
              </a:rPr>
              <a:t>http://upload.wikimedia.org/wikipedia/commons/thumb/6/61/Emblem-person-grey.svg/500px-Emblem-person-grey.svg.png</a:t>
            </a:r>
            <a:r>
              <a:rPr lang="cs-CZ" sz="1400" dirty="0" smtClean="0"/>
              <a:t> &gt; [cit. dne 3. 11. 2012].</a:t>
            </a:r>
          </a:p>
          <a:p>
            <a:pPr>
              <a:buNone/>
            </a:pPr>
            <a:r>
              <a:rPr lang="cs-CZ" sz="1400" dirty="0" smtClean="0"/>
              <a:t>[4] </a:t>
            </a:r>
            <a:r>
              <a:rPr lang="cs-CZ" sz="1400" i="1" dirty="0" smtClean="0"/>
              <a:t>500px_</a:t>
            </a:r>
            <a:r>
              <a:rPr lang="cs-CZ" sz="1400" i="1" dirty="0" err="1" smtClean="0"/>
              <a:t>Emblem</a:t>
            </a:r>
            <a:r>
              <a:rPr lang="cs-CZ" sz="1400" i="1" dirty="0" smtClean="0"/>
              <a:t>-person-</a:t>
            </a:r>
            <a:r>
              <a:rPr lang="cs-CZ" sz="1400" i="1" dirty="0" err="1" smtClean="0"/>
              <a:t>red.svg.png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18. 2. 2011, dostupné z URL:&lt;</a:t>
            </a:r>
            <a:r>
              <a:rPr lang="cs-CZ" sz="1400" dirty="0" smtClean="0">
                <a:hlinkClick r:id="rId5"/>
              </a:rPr>
              <a:t>http://upload.wikimedia.org/wikipedia/commons/thumb/1/1b/Emblem-person-red.svg/500px-Emblem-person-red.svg.png</a:t>
            </a:r>
            <a:r>
              <a:rPr lang="cs-CZ" sz="1400" dirty="0" smtClean="0"/>
              <a:t> &gt; [cit. dne 3. 11. 2012].</a:t>
            </a:r>
          </a:p>
          <a:p>
            <a:pPr>
              <a:buNone/>
            </a:pPr>
            <a:r>
              <a:rPr lang="cs-CZ" sz="1400" dirty="0" smtClean="0"/>
              <a:t>[5] </a:t>
            </a:r>
            <a:r>
              <a:rPr lang="cs-CZ" sz="1400" i="1" dirty="0" smtClean="0"/>
              <a:t>500px-</a:t>
            </a:r>
            <a:r>
              <a:rPr lang="cs-CZ" sz="1400" i="1" dirty="0" err="1" smtClean="0"/>
              <a:t>Emblem</a:t>
            </a:r>
            <a:r>
              <a:rPr lang="cs-CZ" sz="1400" i="1" dirty="0" smtClean="0"/>
              <a:t>-person-</a:t>
            </a:r>
            <a:r>
              <a:rPr lang="cs-CZ" sz="1400" i="1" dirty="0" err="1" smtClean="0"/>
              <a:t>purple.svg.png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18. 2. 2011, dostupné z URL:&lt;</a:t>
            </a:r>
            <a:r>
              <a:rPr lang="cs-CZ" sz="1400" dirty="0" smtClean="0">
                <a:hlinkClick r:id="rId6"/>
              </a:rPr>
              <a:t>http://upload.wikimedia.org/wikipedia/commons/thumb/8/85/Emblem-person-purple.svg/500px-Emblem-person-purple.svg.png</a:t>
            </a:r>
            <a:r>
              <a:rPr lang="cs-CZ" sz="1400" dirty="0" smtClean="0"/>
              <a:t> &gt; [cit. dne 3. 11. 2012].</a:t>
            </a:r>
          </a:p>
          <a:p>
            <a:pPr>
              <a:buNone/>
            </a:pPr>
            <a:r>
              <a:rPr lang="cs-CZ" sz="1400" dirty="0" smtClean="0"/>
              <a:t>[6] </a:t>
            </a:r>
            <a:r>
              <a:rPr lang="cs-CZ" sz="1400" i="1" dirty="0" smtClean="0"/>
              <a:t>500px-</a:t>
            </a:r>
            <a:r>
              <a:rPr lang="cs-CZ" sz="1400" i="1" dirty="0" err="1" smtClean="0"/>
              <a:t>Emblem</a:t>
            </a:r>
            <a:r>
              <a:rPr lang="cs-CZ" sz="1400" i="1" dirty="0" smtClean="0"/>
              <a:t>-person-</a:t>
            </a:r>
            <a:r>
              <a:rPr lang="cs-CZ" sz="1400" i="1" dirty="0" err="1" smtClean="0"/>
              <a:t>orange.svg.png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18. 2. 2011, dostupné z URL:&lt;</a:t>
            </a:r>
            <a:r>
              <a:rPr lang="cs-CZ" sz="1400" dirty="0" smtClean="0">
                <a:hlinkClick r:id="rId7"/>
              </a:rPr>
              <a:t>http://upload.wikimedia.org/wikipedia/commons/thumb/2/23/Emblem-person-orange.svg/500px-Emblem-person-orange.svg.png</a:t>
            </a:r>
            <a:r>
              <a:rPr lang="cs-CZ" sz="1400" dirty="0" smtClean="0"/>
              <a:t> &gt; [cit. dne 3. 11. 2012].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61</TotalTime>
  <Words>385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! šablona DUM</vt:lpstr>
      <vt:lpstr>Snímek 1</vt:lpstr>
      <vt:lpstr>Snímek 2</vt:lpstr>
      <vt:lpstr>Národnostní menšiny</vt:lpstr>
      <vt:lpstr>Národnostní menšiny – bylo</vt:lpstr>
      <vt:lpstr>Národnostní menšiny – je</vt:lpstr>
      <vt:lpstr>Národnostní menšiny – bude?</vt:lpstr>
      <vt:lpstr>Jazyky</vt:lpstr>
      <vt:lpstr>Zdroje obrázků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Dum</cp:lastModifiedBy>
  <cp:revision>11</cp:revision>
  <dcterms:created xsi:type="dcterms:W3CDTF">2012-12-04T20:44:38Z</dcterms:created>
  <dcterms:modified xsi:type="dcterms:W3CDTF">2013-03-12T17:00:54Z</dcterms:modified>
</cp:coreProperties>
</file>