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Počet obyvatel</c:v>
                </c:pt>
              </c:strCache>
            </c:strRef>
          </c:tx>
          <c:spPr>
            <a:ln w="63500"/>
          </c:spPr>
          <c:marker>
            <c:symbol val="circle"/>
            <c:size val="5"/>
            <c:spPr>
              <a:ln w="101600"/>
            </c:spPr>
          </c:marker>
          <c:cat>
            <c:numRef>
              <c:f>List1!$A$2:$A$15</c:f>
              <c:numCache>
                <c:formatCode>General</c:formatCode>
                <c:ptCount val="14"/>
                <c:pt idx="0">
                  <c:v>1869</c:v>
                </c:pt>
                <c:pt idx="1">
                  <c:v>1880</c:v>
                </c:pt>
                <c:pt idx="2">
                  <c:v>1890</c:v>
                </c:pt>
                <c:pt idx="3">
                  <c:v>1900</c:v>
                </c:pt>
                <c:pt idx="4">
                  <c:v>1910</c:v>
                </c:pt>
                <c:pt idx="5">
                  <c:v>1921</c:v>
                </c:pt>
                <c:pt idx="6">
                  <c:v>1930</c:v>
                </c:pt>
                <c:pt idx="7">
                  <c:v>1950</c:v>
                </c:pt>
                <c:pt idx="8">
                  <c:v>1961</c:v>
                </c:pt>
                <c:pt idx="9">
                  <c:v>1970</c:v>
                </c:pt>
                <c:pt idx="10">
                  <c:v>1980</c:v>
                </c:pt>
                <c:pt idx="11">
                  <c:v>1991</c:v>
                </c:pt>
                <c:pt idx="12">
                  <c:v>2001</c:v>
                </c:pt>
                <c:pt idx="13">
                  <c:v>2011</c:v>
                </c:pt>
              </c:numCache>
            </c:numRef>
          </c:cat>
          <c:val>
            <c:numRef>
              <c:f>List1!$B$2:$B$15</c:f>
              <c:numCache>
                <c:formatCode>General</c:formatCode>
                <c:ptCount val="14"/>
                <c:pt idx="0">
                  <c:v>7617230</c:v>
                </c:pt>
                <c:pt idx="1">
                  <c:v>8222013</c:v>
                </c:pt>
                <c:pt idx="2">
                  <c:v>8665421</c:v>
                </c:pt>
                <c:pt idx="3">
                  <c:v>9372214</c:v>
                </c:pt>
                <c:pt idx="4">
                  <c:v>10078637</c:v>
                </c:pt>
                <c:pt idx="5">
                  <c:v>10009587</c:v>
                </c:pt>
                <c:pt idx="6">
                  <c:v>10674386</c:v>
                </c:pt>
                <c:pt idx="7">
                  <c:v>8896133</c:v>
                </c:pt>
                <c:pt idx="8">
                  <c:v>9571531</c:v>
                </c:pt>
                <c:pt idx="9">
                  <c:v>9807697</c:v>
                </c:pt>
                <c:pt idx="10">
                  <c:v>10291927</c:v>
                </c:pt>
                <c:pt idx="11">
                  <c:v>10302215</c:v>
                </c:pt>
                <c:pt idx="12">
                  <c:v>10230060</c:v>
                </c:pt>
                <c:pt idx="13">
                  <c:v>10562214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3881088"/>
        <c:axId val="41485440"/>
      </c:lineChart>
      <c:catAx>
        <c:axId val="33881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3600000"/>
          <a:lstStyle/>
          <a:p>
            <a:pPr>
              <a:defRPr/>
            </a:pPr>
            <a:endParaRPr lang="cs-CZ"/>
          </a:p>
        </c:txPr>
        <c:crossAx val="41485440"/>
        <c:crosses val="autoZero"/>
        <c:auto val="1"/>
        <c:lblAlgn val="ctr"/>
        <c:lblOffset val="100"/>
        <c:noMultiLvlLbl val="0"/>
      </c:catAx>
      <c:valAx>
        <c:axId val="41485440"/>
        <c:scaling>
          <c:orientation val="minMax"/>
          <c:min val="750000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388108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6.png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6" Type="http://schemas.openxmlformats.org/officeDocument/2006/relationships/slide" Target="slide8.x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otes3.czso.cz/csu/2005edicniplan.nsf/t/D600466133/$File/ST_SLO.pdf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1/Emblem-person-grey.svg/500px-Emblem-person-grey.svg.png" TargetMode="External"/><Relationship Id="rId2" Type="http://schemas.openxmlformats.org/officeDocument/2006/relationships/hyperlink" Target="http://upload.wikimedia.org/wikipedia/commons/3/33/Z%C3%A1kladn%C3%AD_mapka_%C4%8Cesk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otes3.czso.cz/csu/2005edicniplan.nsf/t/D600466133/$File/ST_SLO.pdf" TargetMode="External"/><Relationship Id="rId5" Type="http://schemas.openxmlformats.org/officeDocument/2006/relationships/hyperlink" Target="%3chttp:/upload.wikimedia.org/wikipedia/commons/7/7c/Cooley_1850_Slave_Schedule.jpg" TargetMode="External"/><Relationship Id="rId4" Type="http://schemas.openxmlformats.org/officeDocument/2006/relationships/hyperlink" Target="http://upload.wikimedia.org/wikipedia/commons/thumb/1/1b/Emblem-person-red.svg/500px-Emblem-person-red.svg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</a:t>
            </a:r>
            <a:r>
              <a:rPr lang="cs-CZ" sz="1800" b="1" smtClean="0"/>
              <a:t>Jan </a:t>
            </a:r>
            <a:r>
              <a:rPr lang="cs-CZ" sz="1800" b="1" smtClean="0"/>
              <a:t>Musil	B1 VY_32_INOVACE_01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29. 10.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základními charakteristikami demografie České republiky a demografického vývoje. Žáci srovnávají jednotlivé historické epochy vzhledem k demografickému vývoji.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Obyvatelstvo Česka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Kolik nás je?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9" name="Picture 5" descr="File:Základní mapka Česk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93751" y="2143116"/>
            <a:ext cx="5350249" cy="31432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Počet obyvatel: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10 512 208 </a:t>
            </a:r>
            <a:r>
              <a:rPr lang="cs-CZ" sz="2000" baseline="-10000" dirty="0" smtClean="0"/>
              <a:t>(k 30. 6. 2012)</a:t>
            </a:r>
            <a:endParaRPr lang="cs-CZ" baseline="-10000" dirty="0" smtClean="0"/>
          </a:p>
          <a:p>
            <a:r>
              <a:rPr lang="cs-CZ" b="1" dirty="0" smtClean="0"/>
              <a:t>Hustota zalidnění: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133,3</a:t>
            </a:r>
            <a:endParaRPr lang="cs-CZ" baseline="30000" dirty="0" smtClean="0"/>
          </a:p>
          <a:p>
            <a:r>
              <a:rPr lang="cs-CZ" b="1" dirty="0" smtClean="0"/>
              <a:t>Míra urbanizace: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ym typeface="Symbol"/>
              </a:rPr>
              <a:t></a:t>
            </a:r>
            <a:r>
              <a:rPr lang="cs-CZ" dirty="0" smtClean="0"/>
              <a:t> 75%</a:t>
            </a:r>
          </a:p>
          <a:p>
            <a:endParaRPr lang="cs-CZ" dirty="0"/>
          </a:p>
        </p:txBody>
      </p:sp>
      <p:graphicFrame>
        <p:nvGraphicFramePr>
          <p:cNvPr id="16387" name="Zástupný symbol pro obsah 4"/>
          <p:cNvGraphicFramePr>
            <a:graphicFrameLocks noChangeAspect="1"/>
          </p:cNvGraphicFramePr>
          <p:nvPr/>
        </p:nvGraphicFramePr>
        <p:xfrm>
          <a:off x="2357422" y="3214686"/>
          <a:ext cx="5969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8" name="Rovnice" r:id="rId4" imgW="596880" imgH="393480" progId="Equation.3">
                  <p:embed/>
                </p:oleObj>
              </mc:Choice>
              <mc:Fallback>
                <p:oleObj name="Rovnice" r:id="rId4" imgW="596880" imgH="393480" progId="Equation.3">
                  <p:embed/>
                  <p:pic>
                    <p:nvPicPr>
                      <p:cNvPr id="0" name="Zástupný symbol pro obsah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22" y="3214686"/>
                        <a:ext cx="596900" cy="393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572528" y="3500438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Calibri" pitchFamily="34" charset="0"/>
                <a:hlinkClick r:id="rId6" action="ppaction://hlinksldjump"/>
              </a:rPr>
              <a:t>[1]</a:t>
            </a:r>
            <a:endParaRPr lang="cs-CZ" sz="1000" dirty="0">
              <a:latin typeface="Calibri" pitchFamily="34" charset="0"/>
            </a:endParaRPr>
          </a:p>
        </p:txBody>
      </p:sp>
      <p:pic>
        <p:nvPicPr>
          <p:cNvPr id="16395" name="Picture 11" descr="http://upload.wikimedia.org/wikipedia/commons/thumb/1/1b/Emblem-person-red.svg/500px-Emblem-person-red.svg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86380" y="1142984"/>
            <a:ext cx="2357454" cy="2357454"/>
          </a:xfrm>
          <a:prstGeom prst="rect">
            <a:avLst/>
          </a:prstGeom>
          <a:noFill/>
        </p:spPr>
      </p:pic>
      <p:pic>
        <p:nvPicPr>
          <p:cNvPr id="16393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388" y="928670"/>
            <a:ext cx="2428892" cy="24288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072462" y="1071546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Calibri" pitchFamily="34" charset="0"/>
                <a:hlinkClick r:id="rId6" action="ppaction://hlinksldjump"/>
              </a:rPr>
              <a:t>[2]</a:t>
            </a:r>
            <a:endParaRPr lang="cs-CZ" sz="1000" dirty="0">
              <a:latin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5643570" y="1357298"/>
            <a:ext cx="5000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Calibri" pitchFamily="34" charset="0"/>
                <a:hlinkClick r:id="rId6" action="ppaction://hlinksldjump"/>
              </a:rPr>
              <a:t>[3]</a:t>
            </a:r>
            <a:endParaRPr lang="cs-CZ" sz="1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všechno víme?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071670" y="3143248"/>
            <a:ext cx="4838632" cy="642942"/>
            <a:chOff x="2071670" y="3143248"/>
            <a:chExt cx="4838632" cy="642942"/>
          </a:xfrm>
        </p:grpSpPr>
        <p:sp>
          <p:nvSpPr>
            <p:cNvPr id="5" name="Obdélník 4"/>
            <p:cNvSpPr/>
            <p:nvPr/>
          </p:nvSpPr>
          <p:spPr>
            <a:xfrm>
              <a:off x="2071670" y="3143248"/>
              <a:ext cx="4786346" cy="642942"/>
            </a:xfrm>
            <a:prstGeom prst="rect">
              <a:avLst/>
            </a:prstGeom>
            <a:ln cap="rnd"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071670" y="3214686"/>
              <a:ext cx="48386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Sčítání obyvatel, domů a bytů</a:t>
              </a: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2500298" y="2000240"/>
            <a:ext cx="686405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ČSÚ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6314" y="1214422"/>
            <a:ext cx="1869551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Parlament ČR</a:t>
            </a:r>
            <a:endParaRPr lang="cs-CZ" sz="24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357554" y="1785926"/>
            <a:ext cx="2357454" cy="571504"/>
            <a:chOff x="3357554" y="1785926"/>
            <a:chExt cx="2357454" cy="571504"/>
          </a:xfrm>
        </p:grpSpPr>
        <p:sp>
          <p:nvSpPr>
            <p:cNvPr id="12" name="Šipka doleva a nahoru 11"/>
            <p:cNvSpPr/>
            <p:nvPr/>
          </p:nvSpPr>
          <p:spPr>
            <a:xfrm>
              <a:off x="3357554" y="1785926"/>
              <a:ext cx="2357454" cy="571504"/>
            </a:xfrm>
            <a:prstGeom prst="leftUpArrow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071934" y="1785926"/>
              <a:ext cx="9557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zákon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5" name="Šipka dolů 14"/>
          <p:cNvSpPr/>
          <p:nvPr/>
        </p:nvSpPr>
        <p:spPr>
          <a:xfrm>
            <a:off x="2357422" y="2571744"/>
            <a:ext cx="1071570" cy="500066"/>
          </a:xfrm>
          <a:prstGeom prst="downArrow">
            <a:avLst>
              <a:gd name="adj1" fmla="val 30052"/>
              <a:gd name="adj2" fmla="val 428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214546" y="5072074"/>
            <a:ext cx="4857784" cy="15716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Obyvatelé, podnikatelé, firmy,</a:t>
            </a:r>
          </a:p>
          <a:p>
            <a:pPr algn="ctr"/>
            <a:r>
              <a:rPr lang="cs-CZ" dirty="0" smtClean="0"/>
              <a:t>úřady, školy…</a:t>
            </a:r>
            <a:endParaRPr lang="cs-CZ" dirty="0"/>
          </a:p>
        </p:txBody>
      </p:sp>
      <p:sp>
        <p:nvSpPr>
          <p:cNvPr id="17" name="Šrafovaná šipka doprava 16"/>
          <p:cNvSpPr/>
          <p:nvPr/>
        </p:nvSpPr>
        <p:spPr>
          <a:xfrm rot="16200000">
            <a:off x="4107655" y="3750470"/>
            <a:ext cx="1071570" cy="1428760"/>
          </a:xfrm>
          <a:prstGeom prst="stripedRightArrow">
            <a:avLst>
              <a:gd name="adj1" fmla="val 53324"/>
              <a:gd name="adj2" fmla="val 35039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343233" y="6488668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 sčítání v minulosti…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Počet obyvatel</a:t>
            </a:r>
            <a:endParaRPr lang="cs-CZ" dirty="0"/>
          </a:p>
        </p:txBody>
      </p:sp>
      <p:graphicFrame>
        <p:nvGraphicFramePr>
          <p:cNvPr id="4" name="Graf 3"/>
          <p:cNvGraphicFramePr/>
          <p:nvPr/>
        </p:nvGraphicFramePr>
        <p:xfrm>
          <a:off x="214282" y="1000108"/>
          <a:ext cx="8715436" cy="44291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85720" y="5286388"/>
            <a:ext cx="681911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Calibri" pitchFamily="34" charset="0"/>
              </a:rPr>
              <a:t>Na časové ose vidíte vývoj počtu obyvatel na území Česka.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7158" y="6000768"/>
            <a:ext cx="614142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 smtClean="0">
                <a:latin typeface="Calibri" pitchFamily="34" charset="0"/>
              </a:rPr>
              <a:t> Čím jsou způsobeny výkyvy v letech 1930 – 1950?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158" y="6286520"/>
            <a:ext cx="502060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 smtClean="0">
                <a:latin typeface="Calibri" pitchFamily="34" charset="0"/>
              </a:rPr>
              <a:t> Proč nastala v roce 2011 taková změna?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5715016"/>
            <a:ext cx="463748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 smtClean="0">
                <a:latin typeface="Calibri" pitchFamily="34" charset="0"/>
              </a:rPr>
              <a:t> Proč rostl počet obyvatel do r. 1910?</a:t>
            </a:r>
            <a:endParaRPr lang="cs-CZ" sz="2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probíhá sčítání?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3428" cy="4525963"/>
          </a:xfrm>
        </p:spPr>
        <p:txBody>
          <a:bodyPr/>
          <a:lstStyle/>
          <a:p>
            <a:r>
              <a:rPr lang="cs-CZ" dirty="0" smtClean="0"/>
              <a:t>určité datum</a:t>
            </a:r>
          </a:p>
          <a:p>
            <a:r>
              <a:rPr lang="cs-CZ" dirty="0" smtClean="0"/>
              <a:t>vyplňuje se bydliště, datum narození, vyznání, vzdělání atd.</a:t>
            </a:r>
          </a:p>
          <a:p>
            <a:r>
              <a:rPr lang="cs-CZ" dirty="0" smtClean="0"/>
              <a:t>u domů a bytů pak další informace</a:t>
            </a:r>
          </a:p>
          <a:p>
            <a:r>
              <a:rPr lang="cs-CZ" dirty="0" smtClean="0"/>
              <a:t>papírová a elektronická podoba</a:t>
            </a:r>
            <a:endParaRPr lang="cs-CZ" dirty="0"/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1857364"/>
            <a:ext cx="3495675" cy="3400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0" y="585789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+mn-lt"/>
              </a:rPr>
              <a:t>Uměli byste vyplnit všechny kolonky sčítacího archu? </a:t>
            </a:r>
            <a:r>
              <a:rPr lang="cs-CZ" sz="2400" dirty="0" smtClean="0">
                <a:latin typeface="+mn-lt"/>
                <a:hlinkClick r:id="rId3"/>
              </a:rPr>
              <a:t>Vyzkoušejte si to</a:t>
            </a:r>
            <a:r>
              <a:rPr lang="cs-CZ" sz="2400" dirty="0" smtClean="0">
                <a:latin typeface="+mn-lt"/>
              </a:rPr>
              <a:t>!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01090" y="1857364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Calibri" pitchFamily="34" charset="0"/>
                <a:hlinkClick r:id="rId4" action="ppaction://hlinksldjump"/>
              </a:rPr>
              <a:t>[5]</a:t>
            </a:r>
            <a:endParaRPr lang="cs-CZ" sz="1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Základní_mapka_</a:t>
            </a:r>
            <a:r>
              <a:rPr lang="cs-CZ" sz="1400" i="1" dirty="0" err="1" smtClean="0"/>
              <a:t>Česka.PNG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13. 10. 2009, dostupné z URL:&lt;</a:t>
            </a:r>
            <a:r>
              <a:rPr lang="cs-CZ" sz="1400" dirty="0" smtClean="0">
                <a:hlinkClick r:id="rId2"/>
              </a:rPr>
              <a:t>http://upload.wikimedia.org/wikipedia/commons/3/33/Z%C3%A1kladn%C3%AD_mapka_%C4%8Ceska.PNG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grey.svg.png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3"/>
              </a:rPr>
              <a:t>http://upload.wikimedia.org/wikipedia/commons/thumb/6/61/Emblem-person-grey.svg/500px-Emblem-person-grey.svg.png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500px_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red.svg.png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</a:t>
            </a:r>
            <a:r>
              <a:rPr lang="cs-CZ" sz="1400" dirty="0" err="1" smtClean="0"/>
              <a:t>doatupné</a:t>
            </a:r>
            <a:r>
              <a:rPr lang="cs-CZ" sz="1400" dirty="0" smtClean="0"/>
              <a:t> z URL:&lt;</a:t>
            </a:r>
            <a:r>
              <a:rPr lang="cs-CZ" sz="1400" dirty="0" smtClean="0">
                <a:hlinkClick r:id="rId4"/>
              </a:rPr>
              <a:t>http://upload.wikimedia.org/wikipedia/commons/thumb/1/1b/Emblem-person-red.svg/500px-Emblem-person-red.svg.png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err="1" smtClean="0"/>
              <a:t>Cooley</a:t>
            </a:r>
            <a:r>
              <a:rPr lang="cs-CZ" sz="1400" i="1" dirty="0" smtClean="0"/>
              <a:t>_1860_Census.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[online]m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/>
              <a:t> </a:t>
            </a:r>
            <a:r>
              <a:rPr lang="cs-CZ" sz="1400" dirty="0" smtClean="0"/>
              <a:t>23. 6. 2007, dostupné z </a:t>
            </a:r>
            <a:r>
              <a:rPr lang="cs-CZ" sz="1400" dirty="0" smtClean="0">
                <a:hlinkClick r:id="rId5"/>
              </a:rPr>
              <a:t>URL:&lt;http://upload.wikimedia.org/wikipedia/commons/7/7c/Cooley_1850_Slave_Schedule.jpg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smtClean="0"/>
              <a:t>Sčítací list osob</a:t>
            </a:r>
            <a:r>
              <a:rPr lang="cs-CZ" sz="1400" dirty="0" smtClean="0"/>
              <a:t>, © 2001 Český statistický úřad, dostupné z URL:&lt;</a:t>
            </a:r>
            <a:r>
              <a:rPr lang="cs-CZ" sz="1400" dirty="0" smtClean="0">
                <a:hlinkClick r:id="rId6"/>
              </a:rPr>
              <a:t>http://notes3.czso.cz/</a:t>
            </a:r>
            <a:r>
              <a:rPr lang="cs-CZ" sz="1400" dirty="0" err="1" smtClean="0">
                <a:hlinkClick r:id="rId6"/>
              </a:rPr>
              <a:t>csu</a:t>
            </a:r>
            <a:r>
              <a:rPr lang="cs-CZ" sz="1400" dirty="0" smtClean="0">
                <a:hlinkClick r:id="rId6"/>
              </a:rPr>
              <a:t>/2005edicniplan.nsf/t/D600466133/$</a:t>
            </a:r>
            <a:r>
              <a:rPr lang="cs-CZ" sz="1400" dirty="0" err="1" smtClean="0">
                <a:hlinkClick r:id="rId6"/>
              </a:rPr>
              <a:t>File</a:t>
            </a:r>
            <a:r>
              <a:rPr lang="cs-CZ" sz="1400" dirty="0" smtClean="0">
                <a:hlinkClick r:id="rId6"/>
              </a:rPr>
              <a:t>/ST_</a:t>
            </a:r>
            <a:r>
              <a:rPr lang="cs-CZ" sz="1400" dirty="0" err="1" smtClean="0">
                <a:hlinkClick r:id="rId6"/>
              </a:rPr>
              <a:t>SLO.pdf</a:t>
            </a:r>
            <a:r>
              <a:rPr lang="cs-CZ" sz="1400" dirty="0"/>
              <a:t>&gt;</a:t>
            </a:r>
            <a:r>
              <a:rPr lang="cs-CZ" sz="1400" dirty="0" smtClean="0"/>
              <a:t> [cit. dne 28. 10. 2012].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obyvatelstva dříve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robíhá každých 10 let</a:t>
            </a:r>
          </a:p>
          <a:p>
            <a:r>
              <a:rPr lang="cs-CZ" dirty="0" smtClean="0"/>
              <a:t>nařízeno r. 1753 Marií Terezií</a:t>
            </a:r>
          </a:p>
          <a:p>
            <a:r>
              <a:rPr lang="cs-CZ" dirty="0" smtClean="0"/>
              <a:t>první dnešního typu proběhlo v r. 1869</a:t>
            </a:r>
          </a:p>
          <a:p>
            <a:r>
              <a:rPr lang="cs-CZ" dirty="0"/>
              <a:t>d</a:t>
            </a:r>
            <a:r>
              <a:rPr lang="cs-CZ" dirty="0" smtClean="0"/>
              <a:t>říve se používaly registry a matriky</a:t>
            </a:r>
          </a:p>
          <a:p>
            <a:r>
              <a:rPr lang="cs-CZ" dirty="0" smtClean="0"/>
              <a:t>důležitý zdroj dat</a:t>
            </a:r>
          </a:p>
        </p:txBody>
      </p:sp>
      <p:pic>
        <p:nvPicPr>
          <p:cNvPr id="31745" name="Picture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285860"/>
            <a:ext cx="3500462" cy="5142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286776" y="1214422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Calibri" pitchFamily="34" charset="0"/>
                <a:hlinkClick r:id="rId3" action="ppaction://hlinksldjump"/>
              </a:rPr>
              <a:t>[4]</a:t>
            </a:r>
            <a:endParaRPr lang="cs-CZ" sz="1000" dirty="0">
              <a:latin typeface="Calibri" pitchFamily="34" charset="0"/>
            </a:endParaRPr>
          </a:p>
        </p:txBody>
      </p:sp>
      <p:sp>
        <p:nvSpPr>
          <p:cNvPr id="7" name="Tlačítko akce: Návrat 6">
            <a:hlinkClick r:id="rId4" action="ppaction://hlinksldjump" highlightClick="1"/>
          </p:cNvPr>
          <p:cNvSpPr/>
          <p:nvPr/>
        </p:nvSpPr>
        <p:spPr>
          <a:xfrm>
            <a:off x="857224" y="6000768"/>
            <a:ext cx="571504" cy="428628"/>
          </a:xfrm>
          <a:prstGeom prst="actionButtonReturn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14282" y="6072206"/>
            <a:ext cx="6126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ZPĚT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</TotalTime>
  <Words>396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Prezentace aplikace PowerPoint</vt:lpstr>
      <vt:lpstr>Prezentace aplikace PowerPoint</vt:lpstr>
      <vt:lpstr>Obyvatelstvo Česka</vt:lpstr>
      <vt:lpstr>Základní informace</vt:lpstr>
      <vt:lpstr>Jak to všechno víme?</vt:lpstr>
      <vt:lpstr>Počet obyvatel</vt:lpstr>
      <vt:lpstr>Jak probíhá sčítání?</vt:lpstr>
      <vt:lpstr>Zdroje obrázků</vt:lpstr>
      <vt:lpstr>Sčítání obyvatelstva dříve</vt:lpstr>
    </vt:vector>
  </TitlesOfParts>
  <Company>ZŠ Mojžíř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Obyvatelstvo Česka</dc:title>
  <dc:creator>Jan Musil</dc:creator>
  <cp:lastModifiedBy>František Bret</cp:lastModifiedBy>
  <cp:revision>28</cp:revision>
  <dcterms:created xsi:type="dcterms:W3CDTF">2012-02-14T10:42:10Z</dcterms:created>
  <dcterms:modified xsi:type="dcterms:W3CDTF">2013-02-26T16:33:12Z</dcterms:modified>
</cp:coreProperties>
</file>