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64" r:id="rId3"/>
    <p:sldId id="256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1739" autoAdjust="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88FDF-3396-47D2-BF60-0DFEE25F19FA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488834-6152-4394-82AF-4021350722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855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488834-6152-4394-82AF-4021350722C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vložit víc příkladů, aspoň 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488834-6152-4394-82AF-4021350722C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pitchFamily="34" charset="0"/>
                <a:cs typeface="Arial" pitchFamily="34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>
              <a:latin typeface="Arial" pitchFamily="34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pitchFamily="34" charset="0"/>
              </a:rPr>
              <a:t>:   Mgr. Marie </a:t>
            </a:r>
            <a:r>
              <a:rPr lang="cs-CZ" sz="1800" b="1" dirty="0" smtClean="0">
                <a:latin typeface="Arial" pitchFamily="34" charset="0"/>
              </a:rPr>
              <a:t>Zimmermannová	</a:t>
            </a:r>
            <a:r>
              <a:rPr lang="cs-CZ" sz="1800" b="1" dirty="0"/>
              <a:t>B2 </a:t>
            </a:r>
            <a:r>
              <a:rPr lang="cs-CZ" sz="1800" b="1" dirty="0" smtClean="0"/>
              <a:t>VY_32_INOVACE_03</a:t>
            </a:r>
            <a:endParaRPr lang="cs-CZ" sz="1800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Vytvořeno:   21.9.2012</a:t>
            </a:r>
            <a:endParaRPr lang="cs-CZ" sz="1800" b="1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Ročník:  8. a  9.</a:t>
            </a: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Vzdělávací oblast:  Matematika – výrazy – vzorec  (A – B)·(A + B)</a:t>
            </a:r>
            <a:endParaRPr lang="cs-CZ" sz="1800" dirty="0" smtClean="0"/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Anotace: Výukový materiál je určen pro žáky  8.  i  9. ročníku,  pro výklad  i        </a:t>
            </a:r>
            <a:br>
              <a:rPr lang="cs-CZ" sz="1800" b="1" dirty="0" smtClean="0"/>
            </a:br>
            <a:r>
              <a:rPr lang="cs-CZ" sz="1800" b="1" dirty="0" smtClean="0"/>
              <a:t>             pro  samostudium</a:t>
            </a:r>
            <a:endParaRPr lang="cs-CZ" sz="1800" dirty="0" smtClean="0"/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Matematické vzorce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C0504D"/>
          </a:solidFill>
        </p:spPr>
        <p:txBody>
          <a:bodyPr>
            <a:normAutofit/>
          </a:bodyPr>
          <a:lstStyle/>
          <a:p>
            <a:endParaRPr lang="cs-CZ" sz="4000" dirty="0" smtClean="0">
              <a:solidFill>
                <a:srgbClr val="C0504D"/>
              </a:solidFill>
            </a:endParaRPr>
          </a:p>
          <a:p>
            <a:r>
              <a:rPr lang="cs-CZ" sz="4000" dirty="0" smtClean="0">
                <a:solidFill>
                  <a:schemeClr val="bg1"/>
                </a:solidFill>
                <a:latin typeface="+mj-lt"/>
              </a:rPr>
              <a:t>(A+B)</a:t>
            </a:r>
            <a:r>
              <a:rPr lang="cs-CZ" sz="4000" baseline="30000" dirty="0" smtClean="0">
                <a:solidFill>
                  <a:schemeClr val="bg1"/>
                </a:solidFill>
                <a:latin typeface="+mj-lt"/>
              </a:rPr>
              <a:t>2</a:t>
            </a:r>
            <a:r>
              <a:rPr lang="cs-CZ" sz="4000" dirty="0" smtClean="0">
                <a:solidFill>
                  <a:schemeClr val="bg1"/>
                </a:solidFill>
                <a:latin typeface="+mj-lt"/>
              </a:rPr>
              <a:t> = A</a:t>
            </a:r>
            <a:r>
              <a:rPr lang="cs-CZ" sz="4000" baseline="30000" dirty="0" smtClean="0">
                <a:solidFill>
                  <a:schemeClr val="bg1"/>
                </a:solidFill>
                <a:latin typeface="+mj-lt"/>
              </a:rPr>
              <a:t>2</a:t>
            </a:r>
            <a:r>
              <a:rPr lang="cs-CZ" sz="4000" dirty="0" smtClean="0">
                <a:solidFill>
                  <a:schemeClr val="bg1"/>
                </a:solidFill>
                <a:latin typeface="+mj-lt"/>
              </a:rPr>
              <a:t> + 2AB + B</a:t>
            </a:r>
            <a:r>
              <a:rPr lang="cs-CZ" sz="4000" baseline="30000" dirty="0" smtClean="0">
                <a:solidFill>
                  <a:schemeClr val="bg1"/>
                </a:solidFill>
                <a:latin typeface="+mj-lt"/>
              </a:rPr>
              <a:t>2</a:t>
            </a:r>
            <a:endParaRPr lang="cs-CZ" sz="4000" baseline="300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3059832" y="3789040"/>
            <a:ext cx="108012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prstClr val="black"/>
                </a:solidFill>
              </a:rPr>
              <a:t>25</a:t>
            </a:r>
            <a:r>
              <a:rPr lang="cs-CZ" sz="3200" i="1" dirty="0" smtClean="0">
                <a:solidFill>
                  <a:prstClr val="black"/>
                </a:solidFill>
              </a:rPr>
              <a:t>y</a:t>
            </a:r>
            <a:r>
              <a:rPr lang="cs-CZ" sz="3200" baseline="30000" dirty="0" smtClean="0">
                <a:solidFill>
                  <a:prstClr val="black"/>
                </a:solidFill>
              </a:rPr>
              <a:t>2</a:t>
            </a:r>
            <a:endParaRPr lang="cs-CZ" baseline="30000" dirty="0"/>
          </a:p>
        </p:txBody>
      </p:sp>
      <p:sp>
        <p:nvSpPr>
          <p:cNvPr id="14" name="Obdélník 13"/>
          <p:cNvSpPr/>
          <p:nvPr/>
        </p:nvSpPr>
        <p:spPr>
          <a:xfrm>
            <a:off x="2411760" y="3140968"/>
            <a:ext cx="93610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prstClr val="black"/>
                </a:solidFill>
              </a:rPr>
              <a:t>4</a:t>
            </a:r>
            <a:r>
              <a:rPr lang="cs-CZ" sz="3200" i="1" dirty="0">
                <a:solidFill>
                  <a:prstClr val="black"/>
                </a:solidFill>
              </a:rPr>
              <a:t>x</a:t>
            </a:r>
            <a:r>
              <a:rPr lang="cs-CZ" sz="3200" baseline="30000" dirty="0">
                <a:solidFill>
                  <a:prstClr val="black"/>
                </a:solidFill>
              </a:rPr>
              <a:t>2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( 2</a:t>
            </a:r>
            <a:r>
              <a:rPr lang="cs-CZ" i="1" dirty="0" smtClean="0"/>
              <a:t>x </a:t>
            </a:r>
            <a:r>
              <a:rPr lang="cs-CZ" dirty="0" smtClean="0"/>
              <a:t>+ 5</a:t>
            </a:r>
            <a:r>
              <a:rPr lang="cs-CZ" i="1" dirty="0" smtClean="0"/>
              <a:t>y 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       </a:t>
            </a:r>
            <a:r>
              <a:rPr lang="cs-CZ" dirty="0" smtClean="0"/>
              <a:t> +            +</a:t>
            </a:r>
            <a:endParaRPr lang="cs-CZ" baseline="30000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cs-CZ" baseline="30000" dirty="0"/>
          </a:p>
          <a:p>
            <a:r>
              <a:rPr lang="cs-CZ" dirty="0" smtClean="0"/>
              <a:t>( 2</a:t>
            </a:r>
            <a:r>
              <a:rPr lang="cs-CZ" i="1" dirty="0" smtClean="0"/>
              <a:t>x </a:t>
            </a:r>
            <a:r>
              <a:rPr lang="cs-CZ" dirty="0" smtClean="0"/>
              <a:t>)</a:t>
            </a:r>
            <a:r>
              <a:rPr lang="cs-CZ" baseline="30000" dirty="0"/>
              <a:t>2</a:t>
            </a:r>
            <a:r>
              <a:rPr lang="cs-CZ" i="1" dirty="0" smtClean="0"/>
              <a:t> </a:t>
            </a:r>
            <a:r>
              <a:rPr lang="cs-CZ" dirty="0" smtClean="0"/>
              <a:t>=</a:t>
            </a:r>
            <a:endParaRPr lang="cs-CZ" baseline="30000" dirty="0" smtClean="0"/>
          </a:p>
          <a:p>
            <a:r>
              <a:rPr lang="cs-CZ" i="1" dirty="0"/>
              <a:t> </a:t>
            </a:r>
            <a:r>
              <a:rPr lang="cs-CZ" i="1" dirty="0" smtClean="0"/>
              <a:t>         </a:t>
            </a:r>
            <a:r>
              <a:rPr lang="cs-CZ" dirty="0" smtClean="0"/>
              <a:t>(</a:t>
            </a:r>
            <a:r>
              <a:rPr lang="cs-CZ" i="1" dirty="0" smtClean="0"/>
              <a:t> </a:t>
            </a:r>
            <a:r>
              <a:rPr lang="cs-CZ" dirty="0" smtClean="0"/>
              <a:t>5</a:t>
            </a:r>
            <a:r>
              <a:rPr lang="cs-CZ" i="1" dirty="0" smtClean="0"/>
              <a:t>y </a:t>
            </a:r>
            <a:r>
              <a:rPr lang="cs-CZ" dirty="0" smtClean="0"/>
              <a:t>)</a:t>
            </a:r>
            <a:r>
              <a:rPr lang="cs-CZ" baseline="30000" dirty="0" smtClean="0"/>
              <a:t>2 </a:t>
            </a:r>
            <a:r>
              <a:rPr lang="cs-CZ" dirty="0" smtClean="0"/>
              <a:t>=</a:t>
            </a:r>
            <a:endParaRPr lang="cs-CZ" baseline="30000" dirty="0" smtClean="0"/>
          </a:p>
          <a:p>
            <a:endParaRPr lang="cs-CZ" baseline="30000" dirty="0"/>
          </a:p>
          <a:p>
            <a:r>
              <a:rPr lang="cs-CZ" dirty="0" smtClean="0"/>
              <a:t>(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2</a:t>
            </a:r>
            <a:r>
              <a:rPr lang="cs-CZ" i="1" dirty="0" smtClean="0">
                <a:solidFill>
                  <a:schemeClr val="bg1">
                    <a:lumMod val="95000"/>
                  </a:schemeClr>
                </a:solidFill>
              </a:rPr>
              <a:t>x</a:t>
            </a:r>
            <a:r>
              <a:rPr lang="cs-CZ" i="1" dirty="0" smtClean="0"/>
              <a:t> </a:t>
            </a:r>
            <a:r>
              <a:rPr lang="cs-CZ" dirty="0" smtClean="0"/>
              <a:t>)(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5y</a:t>
            </a:r>
            <a:r>
              <a:rPr lang="cs-CZ" dirty="0" smtClean="0"/>
              <a:t> ) =</a:t>
            </a:r>
          </a:p>
          <a:p>
            <a:endParaRPr lang="cs-CZ" i="1" dirty="0" smtClean="0"/>
          </a:p>
          <a:p>
            <a:endParaRPr lang="cs-CZ" i="1" dirty="0"/>
          </a:p>
          <a:p>
            <a:endParaRPr lang="cs-CZ" i="1" dirty="0" smtClean="0"/>
          </a:p>
          <a:p>
            <a:endParaRPr lang="cs-CZ" baseline="30000" dirty="0"/>
          </a:p>
          <a:p>
            <a:endParaRPr lang="cs-CZ" baseline="30000" dirty="0" smtClean="0"/>
          </a:p>
          <a:p>
            <a:pPr>
              <a:buNone/>
            </a:pPr>
            <a:endParaRPr lang="cs-CZ" baseline="30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Doplň pomocí vzorců</a:t>
            </a:r>
            <a:r>
              <a:rPr lang="en-US" dirty="0" smtClean="0">
                <a:solidFill>
                  <a:schemeClr val="bg1"/>
                </a:solidFill>
              </a:rPr>
              <a:t> — </a:t>
            </a:r>
            <a:r>
              <a:rPr lang="cs-CZ" dirty="0" smtClean="0">
                <a:solidFill>
                  <a:schemeClr val="bg1"/>
                </a:solidFill>
              </a:rPr>
              <a:t>příklad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31840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A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8" name="Obdélník 7"/>
          <p:cNvSpPr/>
          <p:nvPr/>
        </p:nvSpPr>
        <p:spPr>
          <a:xfrm>
            <a:off x="5508104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B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16" name="Obdélník 15"/>
          <p:cNvSpPr/>
          <p:nvPr/>
        </p:nvSpPr>
        <p:spPr>
          <a:xfrm>
            <a:off x="1043608" y="3068960"/>
            <a:ext cx="576064" cy="7920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115616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7" name="Obdélník 16"/>
          <p:cNvSpPr/>
          <p:nvPr/>
        </p:nvSpPr>
        <p:spPr>
          <a:xfrm>
            <a:off x="1907704" y="3717032"/>
            <a:ext cx="576064" cy="7920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979712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4211960" y="1628800"/>
            <a:ext cx="648072" cy="504056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2AB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2483768" y="3212976"/>
            <a:ext cx="122413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131840" y="3861048"/>
            <a:ext cx="122413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0389E-6 L 2.77778E-7 0.246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0389E-6 L -4.16667E-6 0.319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24653 L 2.77778E-7 0.466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31984 L -4.16667E-6 0.46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01874E-6 L 0.7559 -3.01874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01874E-6 L 0.05122 -3.01874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22 -3.01874E-6 L 0.05122 -0.1364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69103E-6 L 0.68907 -3.69103E-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 -1.92228E-6 L 0.25 -0.2308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4" grpId="0" animBg="1"/>
      <p:bldP spid="14" grpId="1" animBg="1"/>
      <p:bldP spid="6" grpId="0" uiExpand="1" build="p"/>
      <p:bldP spid="16" grpId="0" animBg="1"/>
      <p:bldP spid="9" grpId="0" animBg="1"/>
      <p:bldP spid="9" grpId="1" animBg="1"/>
      <p:bldP spid="17" grpId="0" animBg="1"/>
      <p:bldP spid="10" grpId="0" animBg="1"/>
      <p:bldP spid="10" grpId="1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2843808" y="2204864"/>
            <a:ext cx="93610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prstClr val="black"/>
                </a:solidFill>
              </a:rPr>
              <a:t>4</a:t>
            </a:r>
            <a:r>
              <a:rPr lang="cs-CZ" sz="3200" i="1" dirty="0">
                <a:solidFill>
                  <a:prstClr val="black"/>
                </a:solidFill>
              </a:rPr>
              <a:t>x</a:t>
            </a:r>
            <a:r>
              <a:rPr lang="cs-CZ" sz="3200" baseline="30000" dirty="0">
                <a:solidFill>
                  <a:prstClr val="black"/>
                </a:solidFill>
              </a:rPr>
              <a:t>2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2000"/>
            <a:ext cx="8229600" cy="4525200"/>
          </a:xfrm>
          <a:noFill/>
          <a:ln>
            <a:noFill/>
          </a:ln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( 2</a:t>
            </a:r>
            <a:r>
              <a:rPr lang="cs-CZ" i="1" dirty="0" smtClean="0"/>
              <a:t>x </a:t>
            </a:r>
            <a:r>
              <a:rPr lang="cs-CZ" dirty="0" smtClean="0"/>
              <a:t>+ 5</a:t>
            </a:r>
            <a:r>
              <a:rPr lang="cs-CZ" i="1" dirty="0" smtClean="0"/>
              <a:t>y 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       </a:t>
            </a:r>
            <a:r>
              <a:rPr lang="cs-CZ" dirty="0" smtClean="0"/>
              <a:t> +            +</a:t>
            </a:r>
            <a:endParaRPr lang="cs-CZ" baseline="30000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cs-CZ" baseline="30000" dirty="0"/>
          </a:p>
          <a:p>
            <a:endParaRPr lang="cs-CZ" baseline="30000" dirty="0" smtClean="0"/>
          </a:p>
          <a:p>
            <a:endParaRPr lang="cs-CZ" baseline="30000" dirty="0"/>
          </a:p>
          <a:p>
            <a:endParaRPr lang="cs-CZ" baseline="30000" dirty="0" smtClean="0"/>
          </a:p>
          <a:p>
            <a:endParaRPr lang="cs-CZ" baseline="30000" dirty="0"/>
          </a:p>
          <a:p>
            <a:r>
              <a:rPr lang="cs-CZ" dirty="0" smtClean="0"/>
              <a:t>( 2</a:t>
            </a:r>
            <a:r>
              <a:rPr lang="cs-CZ" i="1" dirty="0" smtClean="0"/>
              <a:t>x </a:t>
            </a:r>
            <a:r>
              <a:rPr lang="cs-CZ" dirty="0" smtClean="0"/>
              <a:t>)( 5y ) = 10</a:t>
            </a:r>
            <a:r>
              <a:rPr lang="cs-CZ" i="1" dirty="0" smtClean="0"/>
              <a:t>xy</a:t>
            </a:r>
          </a:p>
          <a:p>
            <a:r>
              <a:rPr lang="cs-CZ" sz="2800" dirty="0" smtClean="0"/>
              <a:t>krát dva</a:t>
            </a:r>
            <a:r>
              <a:rPr lang="cs-CZ" sz="4000" dirty="0" smtClean="0"/>
              <a:t>      </a:t>
            </a:r>
            <a:r>
              <a:rPr lang="cs-CZ" dirty="0" smtClean="0"/>
              <a:t>= </a:t>
            </a:r>
            <a:endParaRPr lang="cs-CZ" i="1" dirty="0" smtClean="0"/>
          </a:p>
          <a:p>
            <a:endParaRPr lang="cs-CZ" i="1" dirty="0" smtClean="0"/>
          </a:p>
          <a:p>
            <a:endParaRPr lang="cs-CZ" i="1" dirty="0"/>
          </a:p>
          <a:p>
            <a:endParaRPr lang="cs-CZ" i="1" dirty="0" smtClean="0"/>
          </a:p>
          <a:p>
            <a:endParaRPr lang="cs-CZ" baseline="30000" dirty="0"/>
          </a:p>
          <a:p>
            <a:endParaRPr lang="cs-CZ" baseline="30000" dirty="0" smtClean="0"/>
          </a:p>
          <a:p>
            <a:pPr>
              <a:buNone/>
            </a:pPr>
            <a:endParaRPr lang="cs-CZ" baseline="30000" dirty="0"/>
          </a:p>
        </p:txBody>
      </p:sp>
      <p:sp>
        <p:nvSpPr>
          <p:cNvPr id="15" name="Obdélník 14"/>
          <p:cNvSpPr/>
          <p:nvPr/>
        </p:nvSpPr>
        <p:spPr>
          <a:xfrm>
            <a:off x="5436096" y="2204864"/>
            <a:ext cx="108012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prstClr val="black"/>
                </a:solidFill>
              </a:rPr>
              <a:t>25</a:t>
            </a:r>
            <a:r>
              <a:rPr lang="cs-CZ" sz="3200" i="1" dirty="0" smtClean="0">
                <a:solidFill>
                  <a:prstClr val="black"/>
                </a:solidFill>
              </a:rPr>
              <a:t>y</a:t>
            </a:r>
            <a:r>
              <a:rPr lang="cs-CZ" sz="3200" baseline="30000" dirty="0" smtClean="0">
                <a:solidFill>
                  <a:prstClr val="black"/>
                </a:solidFill>
              </a:rPr>
              <a:t>2</a:t>
            </a:r>
            <a:endParaRPr lang="cs-CZ" baseline="30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Doplň pomocí vzorců — příklad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31840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A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8" name="Obdélník 7"/>
          <p:cNvSpPr/>
          <p:nvPr/>
        </p:nvSpPr>
        <p:spPr>
          <a:xfrm>
            <a:off x="5508104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B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16" name="Obdélník 15"/>
          <p:cNvSpPr/>
          <p:nvPr/>
        </p:nvSpPr>
        <p:spPr>
          <a:xfrm>
            <a:off x="3059832" y="4797152"/>
            <a:ext cx="1008112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115616" y="4797152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1979712" y="4797152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4211960" y="1628800"/>
            <a:ext cx="648072" cy="504056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2AB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3275856" y="5445224"/>
            <a:ext cx="1152128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20</a:t>
            </a:r>
            <a:r>
              <a:rPr lang="cs-CZ" sz="3200" i="1" dirty="0" smtClean="0">
                <a:solidFill>
                  <a:schemeClr val="tx1"/>
                </a:solidFill>
              </a:rPr>
              <a:t>xy</a:t>
            </a:r>
            <a:endParaRPr lang="cs-CZ" sz="2800" i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419872" y="5445224"/>
            <a:ext cx="108012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444208" y="5445224"/>
            <a:ext cx="432048" cy="576064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×2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57262E-7 L 0.5434 -1.57262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57262E-7 L 0.5198 -1.57262E-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57262E-7 L 0.66962 -1.57262E-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34 -2.77585E-7 L 0.58264 0.0999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82 0.1 L 0.5198 -0.00509 " pathEditMode="relative" rAng="0" ptsTypes="AA">
                                      <p:cBhvr>
                                        <p:cTn id="20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6.01434E-8 L 0.61823 -0.0050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3951E-7 L 0.08663 4.3951E-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63 4.3951E-7 L 0.08663 -0.4721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6" grpId="1" uiExpand="1" build="p"/>
      <p:bldP spid="16" grpId="0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8" grpId="0"/>
      <p:bldP spid="18" grpId="1"/>
      <p:bldP spid="19" grpId="0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( 5</a:t>
            </a:r>
            <a:r>
              <a:rPr lang="cs-CZ" i="1" dirty="0" smtClean="0"/>
              <a:t>x </a:t>
            </a:r>
            <a:r>
              <a:rPr lang="cs-CZ" dirty="0" smtClean="0"/>
              <a:t>+ 2</a:t>
            </a:r>
            <a:r>
              <a:rPr lang="cs-CZ" i="1" dirty="0" smtClean="0"/>
              <a:t> 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25</a:t>
            </a:r>
            <a:r>
              <a:rPr lang="cs-CZ" i="1" dirty="0" smtClean="0"/>
              <a:t>x</a:t>
            </a:r>
            <a:r>
              <a:rPr lang="cs-CZ" baseline="30000" dirty="0" smtClean="0"/>
              <a:t>2</a:t>
            </a:r>
            <a:r>
              <a:rPr lang="cs-CZ" dirty="0" smtClean="0"/>
              <a:t> +  20</a:t>
            </a:r>
            <a:r>
              <a:rPr lang="cs-CZ" i="1" dirty="0" smtClean="0"/>
              <a:t>x</a:t>
            </a:r>
            <a:r>
              <a:rPr lang="cs-CZ" dirty="0" smtClean="0"/>
              <a:t>   + 4</a:t>
            </a:r>
          </a:p>
          <a:p>
            <a:pPr marL="514350" indent="-514350">
              <a:buNone/>
            </a:pPr>
            <a:endParaRPr lang="cs-CZ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cs-CZ" dirty="0" smtClean="0"/>
              <a:t>(3</a:t>
            </a:r>
            <a:r>
              <a:rPr lang="cs-CZ" i="1" dirty="0" smtClean="0"/>
              <a:t>a</a:t>
            </a:r>
            <a:r>
              <a:rPr lang="cs-CZ" dirty="0" smtClean="0"/>
              <a:t> + 2</a:t>
            </a:r>
            <a:r>
              <a:rPr lang="cs-CZ" i="1" dirty="0" smtClean="0"/>
              <a:t>b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9</a:t>
            </a:r>
            <a:r>
              <a:rPr lang="cs-CZ" i="1" dirty="0" smtClean="0"/>
              <a:t>a</a:t>
            </a:r>
            <a:r>
              <a:rPr lang="cs-CZ" baseline="30000" dirty="0" smtClean="0"/>
              <a:t>2</a:t>
            </a:r>
            <a:r>
              <a:rPr lang="cs-CZ" dirty="0" smtClean="0"/>
              <a:t> +  12</a:t>
            </a:r>
            <a:r>
              <a:rPr lang="cs-CZ" i="1" dirty="0" smtClean="0"/>
              <a:t>ab</a:t>
            </a:r>
            <a:r>
              <a:rPr lang="cs-CZ" dirty="0" smtClean="0"/>
              <a:t> + 4</a:t>
            </a:r>
            <a:r>
              <a:rPr lang="cs-CZ" i="1" dirty="0" smtClean="0"/>
              <a:t>b</a:t>
            </a:r>
            <a:r>
              <a:rPr lang="cs-CZ" baseline="30000" dirty="0" smtClean="0"/>
              <a:t>2</a:t>
            </a:r>
            <a:endParaRPr lang="cs-CZ" baseline="30000" dirty="0"/>
          </a:p>
          <a:p>
            <a:r>
              <a:rPr lang="cs-CZ" dirty="0" smtClean="0"/>
              <a:t>(2</a:t>
            </a:r>
            <a:r>
              <a:rPr lang="cs-CZ" i="1" dirty="0" smtClean="0"/>
              <a:t>r</a:t>
            </a:r>
            <a:r>
              <a:rPr lang="cs-CZ" dirty="0" smtClean="0"/>
              <a:t> + 7</a:t>
            </a:r>
            <a:r>
              <a:rPr lang="cs-CZ" i="1" dirty="0" smtClean="0"/>
              <a:t>f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4</a:t>
            </a:r>
            <a:r>
              <a:rPr lang="cs-CZ" i="1" dirty="0" smtClean="0"/>
              <a:t>r</a:t>
            </a:r>
            <a:r>
              <a:rPr lang="cs-CZ" baseline="30000" dirty="0" smtClean="0"/>
              <a:t>2</a:t>
            </a:r>
            <a:r>
              <a:rPr lang="cs-CZ" dirty="0" smtClean="0"/>
              <a:t> + 28</a:t>
            </a:r>
            <a:r>
              <a:rPr lang="cs-CZ" i="1" dirty="0" smtClean="0"/>
              <a:t>rf</a:t>
            </a:r>
            <a:r>
              <a:rPr lang="cs-CZ" dirty="0" smtClean="0"/>
              <a:t> + 49</a:t>
            </a:r>
            <a:r>
              <a:rPr lang="cs-CZ" i="1" dirty="0" smtClean="0"/>
              <a:t>f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(</a:t>
            </a:r>
            <a:r>
              <a:rPr lang="cs-CZ" i="1" dirty="0" smtClean="0"/>
              <a:t>y</a:t>
            </a:r>
            <a:r>
              <a:rPr lang="cs-CZ" dirty="0" smtClean="0"/>
              <a:t> + 5</a:t>
            </a:r>
            <a:r>
              <a:rPr lang="cs-CZ" i="1" dirty="0" smtClean="0"/>
              <a:t>a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</a:t>
            </a:r>
            <a:r>
              <a:rPr lang="cs-CZ" i="1" dirty="0" smtClean="0"/>
              <a:t>y</a:t>
            </a:r>
            <a:r>
              <a:rPr lang="cs-CZ" baseline="30000" dirty="0" smtClean="0"/>
              <a:t>2</a:t>
            </a:r>
            <a:r>
              <a:rPr lang="cs-CZ" dirty="0" smtClean="0"/>
              <a:t> + 10</a:t>
            </a:r>
            <a:r>
              <a:rPr lang="cs-CZ" i="1" dirty="0" smtClean="0"/>
              <a:t>ya</a:t>
            </a:r>
            <a:r>
              <a:rPr lang="cs-CZ" dirty="0" smtClean="0"/>
              <a:t> + 25</a:t>
            </a:r>
            <a:r>
              <a:rPr lang="cs-CZ" i="1" dirty="0" smtClean="0"/>
              <a:t>a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(3</a:t>
            </a:r>
            <a:r>
              <a:rPr lang="cs-CZ" i="1" dirty="0" smtClean="0"/>
              <a:t>g</a:t>
            </a:r>
            <a:r>
              <a:rPr lang="cs-CZ" dirty="0" smtClean="0"/>
              <a:t>+</a:t>
            </a:r>
            <a:r>
              <a:rPr lang="cs-CZ" i="1" dirty="0" smtClean="0"/>
              <a:t>m</a:t>
            </a:r>
            <a:r>
              <a:rPr lang="cs-CZ" baseline="30000" dirty="0" smtClean="0"/>
              <a:t>3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9</a:t>
            </a:r>
            <a:r>
              <a:rPr lang="cs-CZ" i="1" dirty="0" smtClean="0"/>
              <a:t>g</a:t>
            </a:r>
            <a:r>
              <a:rPr lang="cs-CZ" baseline="30000" dirty="0" smtClean="0"/>
              <a:t>2</a:t>
            </a:r>
            <a:r>
              <a:rPr lang="cs-CZ" dirty="0" smtClean="0"/>
              <a:t> + 6</a:t>
            </a:r>
            <a:r>
              <a:rPr lang="cs-CZ" i="1" dirty="0" smtClean="0"/>
              <a:t>gm</a:t>
            </a:r>
            <a:r>
              <a:rPr lang="cs-CZ" baseline="30000" dirty="0" smtClean="0"/>
              <a:t>3</a:t>
            </a:r>
            <a:r>
              <a:rPr lang="cs-CZ" dirty="0" smtClean="0"/>
              <a:t> + </a:t>
            </a:r>
            <a:r>
              <a:rPr lang="cs-CZ" i="1" dirty="0" smtClean="0"/>
              <a:t>m</a:t>
            </a:r>
            <a:r>
              <a:rPr lang="cs-CZ" baseline="30000" dirty="0" smtClean="0"/>
              <a:t>6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baseline="30000" dirty="0"/>
          </a:p>
          <a:p>
            <a:endParaRPr lang="cs-CZ" baseline="30000" dirty="0" smtClean="0"/>
          </a:p>
          <a:p>
            <a:pPr>
              <a:buNone/>
            </a:pPr>
            <a:endParaRPr lang="cs-CZ" baseline="30000" dirty="0"/>
          </a:p>
        </p:txBody>
      </p:sp>
      <p:sp>
        <p:nvSpPr>
          <p:cNvPr id="13" name="Obdélník 12"/>
          <p:cNvSpPr/>
          <p:nvPr/>
        </p:nvSpPr>
        <p:spPr>
          <a:xfrm>
            <a:off x="4716016" y="4509120"/>
            <a:ext cx="936104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699792" y="4581128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843808" y="4005064"/>
            <a:ext cx="576064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915816" y="2204864"/>
            <a:ext cx="864096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Doplň pomocí vzorců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31840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A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8" name="Obdélník 7"/>
          <p:cNvSpPr/>
          <p:nvPr/>
        </p:nvSpPr>
        <p:spPr>
          <a:xfrm>
            <a:off x="5508104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B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9" name="Obdélník 8"/>
          <p:cNvSpPr/>
          <p:nvPr/>
        </p:nvSpPr>
        <p:spPr>
          <a:xfrm>
            <a:off x="1115616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1979712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4211960" y="1628800"/>
            <a:ext cx="648072" cy="504056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2AB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4139952" y="2204864"/>
            <a:ext cx="864096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364088" y="2204864"/>
            <a:ext cx="864096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987824" y="3429000"/>
            <a:ext cx="64807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995936" y="3356992"/>
            <a:ext cx="1080120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292080" y="3356992"/>
            <a:ext cx="936104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79912" y="3933056"/>
            <a:ext cx="864096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932040" y="3933056"/>
            <a:ext cx="792088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491880" y="4653136"/>
            <a:ext cx="1008112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843808" y="5157192"/>
            <a:ext cx="648072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3779912" y="5157192"/>
            <a:ext cx="1080120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148064" y="5085184"/>
            <a:ext cx="648072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13" grpId="0" animBg="1"/>
      <p:bldP spid="12" grpId="0" animBg="1"/>
      <p:bldP spid="16" grpId="0" animBg="1"/>
      <p:bldP spid="17" grpId="0" animBg="1"/>
      <p:bldP spid="18" grpId="0" animBg="1"/>
      <p:bldP spid="19" grpId="0" animBg="1"/>
      <p:bldP spid="15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( 5</a:t>
            </a:r>
            <a:r>
              <a:rPr lang="cs-CZ" i="1" dirty="0" smtClean="0"/>
              <a:t>x </a:t>
            </a:r>
            <a:r>
              <a:rPr lang="cs-CZ" dirty="0" smtClean="0"/>
              <a:t>+ 5</a:t>
            </a:r>
            <a:r>
              <a:rPr lang="cs-CZ" i="1" dirty="0" smtClean="0"/>
              <a:t> 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4</a:t>
            </a:r>
            <a:r>
              <a:rPr lang="cs-CZ" i="1" dirty="0" smtClean="0"/>
              <a:t>x</a:t>
            </a:r>
            <a:r>
              <a:rPr lang="cs-CZ" baseline="30000" dirty="0" smtClean="0"/>
              <a:t>2</a:t>
            </a:r>
            <a:r>
              <a:rPr lang="cs-CZ" dirty="0" smtClean="0"/>
              <a:t> +  20</a:t>
            </a:r>
            <a:r>
              <a:rPr lang="cs-CZ" i="1" dirty="0" smtClean="0"/>
              <a:t>x</a:t>
            </a:r>
            <a:r>
              <a:rPr lang="cs-CZ" dirty="0" smtClean="0"/>
              <a:t>   + 25</a:t>
            </a:r>
            <a:endParaRPr lang="cs-CZ" baseline="30000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cs-CZ" dirty="0" smtClean="0"/>
              <a:t>(</a:t>
            </a:r>
            <a:r>
              <a:rPr lang="cs-CZ" i="1" dirty="0" smtClean="0"/>
              <a:t>a</a:t>
            </a:r>
            <a:r>
              <a:rPr lang="cs-CZ" dirty="0" smtClean="0"/>
              <a:t> + 4)</a:t>
            </a:r>
            <a:r>
              <a:rPr lang="cs-CZ" baseline="30000" dirty="0" smtClean="0"/>
              <a:t>2</a:t>
            </a:r>
            <a:r>
              <a:rPr lang="cs-CZ" dirty="0" smtClean="0"/>
              <a:t> = </a:t>
            </a:r>
            <a:r>
              <a:rPr lang="cs-CZ" i="1" dirty="0" smtClean="0"/>
              <a:t>a</a:t>
            </a:r>
            <a:r>
              <a:rPr lang="cs-CZ" baseline="30000" dirty="0" smtClean="0"/>
              <a:t>2</a:t>
            </a:r>
            <a:r>
              <a:rPr lang="cs-CZ" dirty="0" smtClean="0"/>
              <a:t> + 8</a:t>
            </a:r>
            <a:r>
              <a:rPr lang="cs-CZ" i="1" dirty="0" smtClean="0"/>
              <a:t>a</a:t>
            </a:r>
            <a:r>
              <a:rPr lang="cs-CZ" dirty="0" smtClean="0"/>
              <a:t> + 16</a:t>
            </a:r>
          </a:p>
          <a:p>
            <a:r>
              <a:rPr lang="cs-CZ" dirty="0" smtClean="0"/>
              <a:t>(3</a:t>
            </a:r>
            <a:r>
              <a:rPr lang="cs-CZ" i="1" dirty="0" smtClean="0"/>
              <a:t>c</a:t>
            </a:r>
            <a:r>
              <a:rPr lang="cs-CZ" dirty="0" smtClean="0"/>
              <a:t> + </a:t>
            </a:r>
            <a:r>
              <a:rPr lang="cs-CZ" i="1" dirty="0" smtClean="0"/>
              <a:t>z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9</a:t>
            </a:r>
            <a:r>
              <a:rPr lang="cs-CZ" i="1" dirty="0" smtClean="0"/>
              <a:t>c</a:t>
            </a:r>
            <a:r>
              <a:rPr lang="cs-CZ" baseline="30000" dirty="0" smtClean="0"/>
              <a:t>2</a:t>
            </a:r>
            <a:r>
              <a:rPr lang="cs-CZ" dirty="0" smtClean="0"/>
              <a:t> + 6</a:t>
            </a:r>
            <a:r>
              <a:rPr lang="cs-CZ" i="1" dirty="0" smtClean="0"/>
              <a:t>cz</a:t>
            </a:r>
            <a:r>
              <a:rPr lang="cs-CZ" dirty="0" smtClean="0"/>
              <a:t> + </a:t>
            </a:r>
            <a:r>
              <a:rPr lang="cs-CZ" i="1" dirty="0" smtClean="0"/>
              <a:t>z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(</a:t>
            </a:r>
            <a:r>
              <a:rPr lang="cs-CZ" i="1" dirty="0" smtClean="0">
                <a:latin typeface="Cambria Math" pitchFamily="18" charset="0"/>
                <a:ea typeface="Cambria Math" pitchFamily="18" charset="0"/>
              </a:rPr>
              <a:t>s</a:t>
            </a:r>
            <a:r>
              <a:rPr lang="cs-CZ" dirty="0" smtClean="0"/>
              <a:t> + 5</a:t>
            </a:r>
            <a:r>
              <a:rPr lang="cs-CZ" i="1" dirty="0" smtClean="0"/>
              <a:t>k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</a:t>
            </a:r>
            <a:r>
              <a:rPr lang="cs-CZ" i="1" dirty="0" smtClean="0"/>
              <a:t>s</a:t>
            </a:r>
            <a:r>
              <a:rPr lang="cs-CZ" baseline="30000" dirty="0" smtClean="0"/>
              <a:t>2</a:t>
            </a:r>
            <a:r>
              <a:rPr lang="cs-CZ" dirty="0" smtClean="0"/>
              <a:t> + 10</a:t>
            </a:r>
            <a:r>
              <a:rPr lang="cs-CZ" i="1" dirty="0" smtClean="0"/>
              <a:t>sk</a:t>
            </a:r>
            <a:r>
              <a:rPr lang="cs-CZ" dirty="0" smtClean="0"/>
              <a:t> + 25</a:t>
            </a:r>
            <a:r>
              <a:rPr lang="cs-CZ" i="1" dirty="0" smtClean="0"/>
              <a:t>k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(</a:t>
            </a:r>
            <a:r>
              <a:rPr lang="cs-CZ" dirty="0" smtClean="0">
                <a:solidFill>
                  <a:srgbClr val="C00000"/>
                </a:solidFill>
              </a:rPr>
              <a:t>nelze</a:t>
            </a:r>
            <a:r>
              <a:rPr lang="cs-CZ" dirty="0" smtClean="0"/>
              <a:t>)</a:t>
            </a:r>
            <a:r>
              <a:rPr lang="cs-CZ" baseline="30000" dirty="0" smtClean="0"/>
              <a:t>2</a:t>
            </a:r>
            <a:r>
              <a:rPr lang="cs-CZ" dirty="0" smtClean="0"/>
              <a:t> = 4</a:t>
            </a:r>
            <a:r>
              <a:rPr lang="cs-CZ" i="1" dirty="0" smtClean="0"/>
              <a:t>x</a:t>
            </a:r>
            <a:r>
              <a:rPr lang="cs-CZ" baseline="30000" dirty="0" smtClean="0"/>
              <a:t>2</a:t>
            </a:r>
            <a:r>
              <a:rPr lang="cs-CZ" dirty="0" smtClean="0"/>
              <a:t> + 2</a:t>
            </a:r>
            <a:r>
              <a:rPr lang="cs-CZ" i="1" dirty="0" smtClean="0"/>
              <a:t>xq</a:t>
            </a:r>
            <a:r>
              <a:rPr lang="cs-CZ" dirty="0" smtClean="0"/>
              <a:t> + </a:t>
            </a:r>
            <a:r>
              <a:rPr lang="cs-CZ" i="1" dirty="0" smtClean="0"/>
              <a:t>q</a:t>
            </a:r>
            <a:r>
              <a:rPr lang="cs-CZ" baseline="30000" dirty="0" smtClean="0"/>
              <a:t>2</a:t>
            </a:r>
          </a:p>
          <a:p>
            <a:endParaRPr lang="cs-CZ" dirty="0"/>
          </a:p>
          <a:p>
            <a:endParaRPr lang="cs-CZ" i="1" dirty="0" smtClean="0"/>
          </a:p>
          <a:p>
            <a:endParaRPr lang="cs-CZ" i="1" dirty="0"/>
          </a:p>
          <a:p>
            <a:endParaRPr lang="cs-CZ" i="1" dirty="0" smtClean="0"/>
          </a:p>
          <a:p>
            <a:endParaRPr lang="cs-CZ" baseline="30000" dirty="0"/>
          </a:p>
          <a:p>
            <a:endParaRPr lang="cs-CZ" baseline="30000" dirty="0" smtClean="0"/>
          </a:p>
          <a:p>
            <a:pPr>
              <a:buNone/>
            </a:pPr>
            <a:endParaRPr lang="cs-CZ" baseline="30000" dirty="0"/>
          </a:p>
        </p:txBody>
      </p:sp>
      <p:sp>
        <p:nvSpPr>
          <p:cNvPr id="12" name="Obdélník 11"/>
          <p:cNvSpPr/>
          <p:nvPr/>
        </p:nvSpPr>
        <p:spPr>
          <a:xfrm>
            <a:off x="1043608" y="2996952"/>
            <a:ext cx="288032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115616" y="2276872"/>
            <a:ext cx="432048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Doplň chybějící člen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31840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A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8" name="Obdélník 7"/>
          <p:cNvSpPr/>
          <p:nvPr/>
        </p:nvSpPr>
        <p:spPr>
          <a:xfrm>
            <a:off x="5508104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B</a:t>
            </a:r>
            <a:r>
              <a:rPr lang="en-US" b="1" baseline="30000" dirty="0" smtClean="0"/>
              <a:t>2</a:t>
            </a:r>
            <a:endParaRPr lang="cs-CZ" b="1" baseline="30000" dirty="0"/>
          </a:p>
        </p:txBody>
      </p:sp>
      <p:sp>
        <p:nvSpPr>
          <p:cNvPr id="9" name="Obdélník 8"/>
          <p:cNvSpPr/>
          <p:nvPr/>
        </p:nvSpPr>
        <p:spPr>
          <a:xfrm>
            <a:off x="1115616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1979712" y="1628800"/>
            <a:ext cx="43204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4211960" y="1628800"/>
            <a:ext cx="648072" cy="504056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2AB</a:t>
            </a:r>
            <a:endParaRPr lang="cs-CZ" b="1" dirty="0"/>
          </a:p>
        </p:txBody>
      </p:sp>
      <p:sp>
        <p:nvSpPr>
          <p:cNvPr id="15" name="Obdélník 14"/>
          <p:cNvSpPr/>
          <p:nvPr/>
        </p:nvSpPr>
        <p:spPr>
          <a:xfrm>
            <a:off x="1547664" y="2924944"/>
            <a:ext cx="360040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043608" y="3501008"/>
            <a:ext cx="432048" cy="3600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763688" y="3573016"/>
            <a:ext cx="288032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43608" y="4149080"/>
            <a:ext cx="216024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1619672" y="4077072"/>
            <a:ext cx="432048" cy="3600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043608" y="4653136"/>
            <a:ext cx="936104" cy="3600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+</a:t>
            </a:r>
            <a:endParaRPr lang="cs-CZ" dirty="0"/>
          </a:p>
        </p:txBody>
      </p:sp>
      <p:sp>
        <p:nvSpPr>
          <p:cNvPr id="22" name="Zaoblený obdélníkový popisek 21"/>
          <p:cNvSpPr/>
          <p:nvPr/>
        </p:nvSpPr>
        <p:spPr>
          <a:xfrm>
            <a:off x="3707904" y="5373216"/>
            <a:ext cx="1656184" cy="720080"/>
          </a:xfrm>
          <a:prstGeom prst="wedgeRoundRectCallout">
            <a:avLst>
              <a:gd name="adj1" fmla="val -30872"/>
              <a:gd name="adj2" fmla="val -94171"/>
              <a:gd name="adj3" fmla="val 1666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zde má být jiná hodnota. Jaká?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12" grpId="0" uiExpand="1" animBg="1"/>
      <p:bldP spid="17" grpId="0" uiExpand="1" animBg="1"/>
      <p:bldP spid="15" grpId="0" uiExpand="1" animBg="1"/>
      <p:bldP spid="16" grpId="0" uiExpand="1" animBg="1"/>
      <p:bldP spid="18" grpId="0" uiExpand="1" animBg="1"/>
      <p:bldP spid="19" grpId="0" uiExpand="1" animBg="1"/>
      <p:bldP spid="20" grpId="0" uiExpand="1" animBg="1"/>
      <p:bldP spid="21" grpId="0" animBg="1"/>
      <p:bldP spid="21" grpId="1" animBg="1"/>
      <p:bldP spid="22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272</Words>
  <Application>Microsoft Office PowerPoint</Application>
  <PresentationFormat>Předvádění na obrazovce (4:3)</PresentationFormat>
  <Paragraphs>98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Matematické vzorce</vt:lpstr>
      <vt:lpstr>Doplň pomocí vzorců — příklad</vt:lpstr>
      <vt:lpstr>Doplň pomocí vzorců — příklad</vt:lpstr>
      <vt:lpstr>Doplň pomocí vzorců</vt:lpstr>
      <vt:lpstr>Doplň chybějící člen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Matematické vzorce</dc:title>
  <dc:creator>Petr Zimmermann</dc:creator>
  <cp:lastModifiedBy>František Bret</cp:lastModifiedBy>
  <cp:revision>81</cp:revision>
  <dcterms:created xsi:type="dcterms:W3CDTF">2012-11-04T13:01:32Z</dcterms:created>
  <dcterms:modified xsi:type="dcterms:W3CDTF">2013-02-26T17:02:05Z</dcterms:modified>
</cp:coreProperties>
</file>